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notesSlides/notesSlide21.xml" ContentType="application/vnd.openxmlformats-officedocument.presentationml.notesSlide+xml"/>
  <Override PartName="/ppt/charts/chart2.xml" ContentType="application/vnd.openxmlformats-officedocument.drawingml.chart+xml"/>
  <Override PartName="/ppt/notesSlides/notesSlide22.xml" ContentType="application/vnd.openxmlformats-officedocument.presentationml.notesSlide+xml"/>
  <Override PartName="/ppt/charts/chart3.xml" ContentType="application/vnd.openxmlformats-officedocument.drawingml.chart+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rts/chart6.xml" ContentType="application/vnd.openxmlformats-officedocument.drawingml.chart+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sldIdLst>
    <p:sldId id="375" r:id="rId2"/>
    <p:sldId id="404" r:id="rId3"/>
    <p:sldId id="419" r:id="rId4"/>
    <p:sldId id="258" r:id="rId5"/>
    <p:sldId id="279" r:id="rId6"/>
    <p:sldId id="398" r:id="rId7"/>
    <p:sldId id="264" r:id="rId8"/>
    <p:sldId id="304" r:id="rId9"/>
    <p:sldId id="399" r:id="rId10"/>
    <p:sldId id="319" r:id="rId11"/>
    <p:sldId id="422" r:id="rId12"/>
    <p:sldId id="396" r:id="rId13"/>
    <p:sldId id="395" r:id="rId14"/>
    <p:sldId id="384" r:id="rId15"/>
    <p:sldId id="393" r:id="rId16"/>
    <p:sldId id="421" r:id="rId17"/>
    <p:sldId id="424" r:id="rId18"/>
    <p:sldId id="400" r:id="rId19"/>
    <p:sldId id="381" r:id="rId20"/>
    <p:sldId id="439" r:id="rId21"/>
    <p:sldId id="435" r:id="rId22"/>
    <p:sldId id="418" r:id="rId23"/>
    <p:sldId id="273" r:id="rId24"/>
    <p:sldId id="274" r:id="rId25"/>
    <p:sldId id="367" r:id="rId26"/>
    <p:sldId id="430" r:id="rId27"/>
    <p:sldId id="335" r:id="rId28"/>
    <p:sldId id="317" r:id="rId29"/>
    <p:sldId id="318" r:id="rId30"/>
    <p:sldId id="436" r:id="rId31"/>
    <p:sldId id="276" r:id="rId32"/>
    <p:sldId id="322" r:id="rId33"/>
    <p:sldId id="406" r:id="rId34"/>
    <p:sldId id="324" r:id="rId35"/>
    <p:sldId id="394" r:id="rId36"/>
    <p:sldId id="326" r:id="rId37"/>
    <p:sldId id="382" r:id="rId38"/>
    <p:sldId id="372" r:id="rId39"/>
    <p:sldId id="432" r:id="rId40"/>
    <p:sldId id="433" r:id="rId41"/>
    <p:sldId id="431" r:id="rId42"/>
    <p:sldId id="407" r:id="rId43"/>
    <p:sldId id="345" r:id="rId44"/>
    <p:sldId id="346" r:id="rId45"/>
    <p:sldId id="374" r:id="rId46"/>
    <p:sldId id="348" r:id="rId47"/>
    <p:sldId id="347" r:id="rId48"/>
    <p:sldId id="438" r:id="rId49"/>
    <p:sldId id="423" r:id="rId50"/>
    <p:sldId id="420" r:id="rId51"/>
    <p:sldId id="389" r:id="rId52"/>
    <p:sldId id="416" r:id="rId53"/>
    <p:sldId id="408" r:id="rId54"/>
    <p:sldId id="409" r:id="rId55"/>
    <p:sldId id="410" r:id="rId56"/>
    <p:sldId id="331" r:id="rId57"/>
    <p:sldId id="390" r:id="rId58"/>
    <p:sldId id="411" r:id="rId59"/>
    <p:sldId id="412" r:id="rId60"/>
    <p:sldId id="413" r:id="rId61"/>
    <p:sldId id="414" r:id="rId62"/>
  </p:sldIdLst>
  <p:sldSz cx="9144000" cy="5143500" type="screen16x9"/>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Einführung" id="{95F2AB21-475F-440F-BB4B-0872622AD50A}">
          <p14:sldIdLst>
            <p14:sldId id="375"/>
            <p14:sldId id="404"/>
            <p14:sldId id="419"/>
            <p14:sldId id="258"/>
          </p14:sldIdLst>
        </p14:section>
        <p14:section name="STADTRADELN" id="{EF8A39AF-5CC6-44B7-8FA0-A05D242D5E1D}">
          <p14:sldIdLst>
            <p14:sldId id="279"/>
            <p14:sldId id="398"/>
            <p14:sldId id="264"/>
            <p14:sldId id="304"/>
            <p14:sldId id="399"/>
            <p14:sldId id="319"/>
            <p14:sldId id="422"/>
            <p14:sldId id="396"/>
            <p14:sldId id="395"/>
            <p14:sldId id="384"/>
            <p14:sldId id="393"/>
            <p14:sldId id="421"/>
            <p14:sldId id="424"/>
            <p14:sldId id="400"/>
            <p14:sldId id="381"/>
            <p14:sldId id="439"/>
            <p14:sldId id="435"/>
            <p14:sldId id="418"/>
            <p14:sldId id="273"/>
          </p14:sldIdLst>
        </p14:section>
        <p14:section name="RADar!" id="{F1F1AD5D-A4EB-4FAD-9384-69AEFAA1D33C}">
          <p14:sldIdLst>
            <p14:sldId id="274"/>
            <p14:sldId id="367"/>
            <p14:sldId id="430"/>
            <p14:sldId id="335"/>
            <p14:sldId id="317"/>
            <p14:sldId id="318"/>
            <p14:sldId id="436"/>
            <p14:sldId id="276"/>
          </p14:sldIdLst>
        </p14:section>
        <p14:section name="RiDE" id="{C627E5D0-879F-48B0-B5D6-93A680FD05C6}">
          <p14:sldIdLst>
            <p14:sldId id="322"/>
            <p14:sldId id="406"/>
            <p14:sldId id="324"/>
            <p14:sldId id="394"/>
            <p14:sldId id="326"/>
            <p14:sldId id="382"/>
            <p14:sldId id="372"/>
            <p14:sldId id="432"/>
            <p14:sldId id="433"/>
            <p14:sldId id="431"/>
            <p14:sldId id="407"/>
            <p14:sldId id="345"/>
            <p14:sldId id="346"/>
            <p14:sldId id="374"/>
            <p14:sldId id="348"/>
            <p14:sldId id="347"/>
            <p14:sldId id="438"/>
            <p14:sldId id="423"/>
            <p14:sldId id="420"/>
            <p14:sldId id="389"/>
            <p14:sldId id="416"/>
            <p14:sldId id="408"/>
            <p14:sldId id="409"/>
            <p14:sldId id="410"/>
            <p14:sldId id="331"/>
            <p14:sldId id="390"/>
            <p14:sldId id="411"/>
          </p14:sldIdLst>
        </p14:section>
        <p14:section name="Klima-Bündnis" id="{46C759C8-9216-44D5-9A49-6231AE76E15D}">
          <p14:sldIdLst>
            <p14:sldId id="412"/>
            <p14:sldId id="413"/>
            <p14:sldId id="414"/>
          </p14:sldIdLst>
        </p14:section>
      </p14:sectionLst>
    </p:ex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4A4DF"/>
    <a:srgbClr val="F4F9FA"/>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471" autoAdjust="0"/>
    <p:restoredTop sz="93415" autoAdjust="0"/>
  </p:normalViewPr>
  <p:slideViewPr>
    <p:cSldViewPr>
      <p:cViewPr varScale="1">
        <p:scale>
          <a:sx n="142" d="100"/>
          <a:sy n="142" d="100"/>
        </p:scale>
        <p:origin x="-1166" y="-86"/>
      </p:cViewPr>
      <p:guideLst>
        <p:guide orient="horz" pos="1620"/>
        <p:guide pos="2880"/>
      </p:guideLst>
    </p:cSldViewPr>
  </p:slideViewPr>
  <p:outlineViewPr>
    <p:cViewPr>
      <p:scale>
        <a:sx n="33" d="100"/>
        <a:sy n="33" d="100"/>
      </p:scale>
      <p:origin x="0" y="0"/>
    </p:cViewPr>
    <p:sldLst>
      <p:sld r:id="rId1" collapse="1"/>
      <p:sld r:id="rId2" collapse="1"/>
      <p:sld r:id="rId3" collapse="1"/>
      <p:sld r:id="rId4" collapse="1"/>
    </p:sldLst>
  </p:outlineViewPr>
  <p:notesTextViewPr>
    <p:cViewPr>
      <p:scale>
        <a:sx n="100" d="100"/>
        <a:sy n="100" d="100"/>
      </p:scale>
      <p:origin x="0" y="0"/>
    </p:cViewPr>
  </p:notesTextViewPr>
  <p:notesViewPr>
    <p:cSldViewPr showGuides="1">
      <p:cViewPr varScale="1">
        <p:scale>
          <a:sx n="64" d="100"/>
          <a:sy n="64" d="100"/>
        </p:scale>
        <p:origin x="-3144" y="-8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_rels/viewProps.xml.rels><?xml version="1.0" encoding="UTF-8" standalone="yes"?>
<Relationships xmlns="http://schemas.openxmlformats.org/package/2006/relationships"><Relationship Id="rId3" Type="http://schemas.openxmlformats.org/officeDocument/2006/relationships/slide" Target="slides/slide54.xml"/><Relationship Id="rId2" Type="http://schemas.openxmlformats.org/officeDocument/2006/relationships/slide" Target="slides/slide53.xml"/><Relationship Id="rId1" Type="http://schemas.openxmlformats.org/officeDocument/2006/relationships/slide" Target="slides/slide1.xml"/><Relationship Id="rId4" Type="http://schemas.openxmlformats.org/officeDocument/2006/relationships/slide" Target="slides/slide55.xml"/></Relationships>
</file>

<file path=ppt/charts/_rels/chart1.xml.rels><?xml version="1.0" encoding="UTF-8" standalone="yes"?>
<Relationships xmlns="http://schemas.openxmlformats.org/package/2006/relationships"><Relationship Id="rId1" Type="http://schemas.openxmlformats.org/officeDocument/2006/relationships/oleObject" Target="file:///\\ca-file-srv\public\05_Projects\STADTRADELN\STADTRADELN\Administration\Kommunen\SR_&#220;bersicht_Kommunen.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a-file-srv\public\05_Projects\STADTRADELN\STADTRADELN\Administration\Kommunen\SR_&#220;bersicht_Kommunen.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a-file-srv\public\05_Projects\STADTRADELN\STADTRADELN\Administration\Kommunen\SR_&#220;bersicht_Kommunen.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servera\Public\KB-Projekte\STADTRADELN\STADTRADELN\Administration\Kommunen\SR_&#220;bersicht_Kommunen.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a-file-srv\public\05_Projects\STADTRADELN\STADTRADELN\Administration\Kommunen\SR_&#220;bersicht_Kommunen.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a-file-srv\public\05_Projects\STADTRADELN\STADTRADELN\Administration\Kommunen\SR_&#220;bersicht_Kommune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7753933972666893E-2"/>
          <c:y val="0.22928934980278998"/>
          <c:w val="0.94474464733763697"/>
          <c:h val="0.69144499048410801"/>
        </c:manualLayout>
      </c:layout>
      <c:barChart>
        <c:barDir val="col"/>
        <c:grouping val="clustered"/>
        <c:varyColors val="0"/>
        <c:ser>
          <c:idx val="0"/>
          <c:order val="0"/>
          <c:spPr>
            <a:gradFill>
              <a:gsLst>
                <a:gs pos="0">
                  <a:srgbClr val="00B0F0"/>
                </a:gs>
                <a:gs pos="100000">
                  <a:schemeClr val="tx1">
                    <a:lumMod val="75000"/>
                    <a:lumOff val="25000"/>
                  </a:schemeClr>
                </a:gs>
              </a:gsLst>
              <a:lin ang="5400000" scaled="0"/>
            </a:gradFill>
          </c:spPr>
          <c:invertIfNegative val="0"/>
          <c:dLbls>
            <c:spPr>
              <a:noFill/>
              <a:ln>
                <a:noFill/>
              </a:ln>
              <a:effectLst/>
            </c:spPr>
            <c:txPr>
              <a:bodyPr/>
              <a:lstStyle/>
              <a:p>
                <a:pPr>
                  <a:defRPr>
                    <a:solidFill>
                      <a:schemeClr val="tx1">
                        <a:lumMod val="75000"/>
                        <a:lumOff val="25000"/>
                      </a:schemeClr>
                    </a:solidFill>
                    <a:latin typeface="Arial" panose="020B0604020202020204" pitchFamily="34" charset="0"/>
                    <a:cs typeface="Arial" panose="020B0604020202020204" pitchFamily="34" charset="0"/>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Tabellen!$B$1:$Q$1</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Tabellen!$B$2:$Q$2</c:f>
              <c:numCache>
                <c:formatCode>#,##0</c:formatCode>
                <c:ptCount val="16"/>
                <c:pt idx="0">
                  <c:v>23</c:v>
                </c:pt>
                <c:pt idx="1">
                  <c:v>35</c:v>
                </c:pt>
                <c:pt idx="2">
                  <c:v>60</c:v>
                </c:pt>
                <c:pt idx="3">
                  <c:v>57</c:v>
                </c:pt>
                <c:pt idx="4">
                  <c:v>167</c:v>
                </c:pt>
                <c:pt idx="5">
                  <c:v>201</c:v>
                </c:pt>
                <c:pt idx="6">
                  <c:v>283</c:v>
                </c:pt>
                <c:pt idx="7">
                  <c:v>341</c:v>
                </c:pt>
                <c:pt idx="8">
                  <c:v>496</c:v>
                </c:pt>
                <c:pt idx="9">
                  <c:v>620</c:v>
                </c:pt>
                <c:pt idx="10">
                  <c:v>885</c:v>
                </c:pt>
                <c:pt idx="11">
                  <c:v>1126</c:v>
                </c:pt>
                <c:pt idx="12">
                  <c:v>1481</c:v>
                </c:pt>
                <c:pt idx="13">
                  <c:v>2171</c:v>
                </c:pt>
                <c:pt idx="14">
                  <c:v>2556</c:v>
                </c:pt>
                <c:pt idx="15">
                  <c:v>2835</c:v>
                </c:pt>
              </c:numCache>
            </c:numRef>
          </c:val>
        </c:ser>
        <c:dLbls>
          <c:showLegendKey val="0"/>
          <c:showVal val="0"/>
          <c:showCatName val="0"/>
          <c:showSerName val="0"/>
          <c:showPercent val="0"/>
          <c:showBubbleSize val="0"/>
        </c:dLbls>
        <c:gapWidth val="150"/>
        <c:axId val="140689408"/>
        <c:axId val="140690944"/>
      </c:barChart>
      <c:catAx>
        <c:axId val="140689408"/>
        <c:scaling>
          <c:orientation val="minMax"/>
        </c:scaling>
        <c:delete val="0"/>
        <c:axPos val="b"/>
        <c:numFmt formatCode="General" sourceLinked="1"/>
        <c:majorTickMark val="out"/>
        <c:minorTickMark val="none"/>
        <c:tickLblPos val="low"/>
        <c:txPr>
          <a:bodyPr rot="0" vert="horz"/>
          <a:lstStyle/>
          <a:p>
            <a:pPr>
              <a:defRPr>
                <a:solidFill>
                  <a:schemeClr val="tx1">
                    <a:lumMod val="75000"/>
                    <a:lumOff val="25000"/>
                  </a:schemeClr>
                </a:solidFill>
                <a:latin typeface="Arial" panose="020B0604020202020204" pitchFamily="34" charset="0"/>
                <a:cs typeface="Arial" panose="020B0604020202020204" pitchFamily="34" charset="0"/>
              </a:defRPr>
            </a:pPr>
            <a:endParaRPr lang="de-DE"/>
          </a:p>
        </c:txPr>
        <c:crossAx val="140690944"/>
        <c:crosses val="autoZero"/>
        <c:auto val="1"/>
        <c:lblAlgn val="ctr"/>
        <c:lblOffset val="100"/>
        <c:noMultiLvlLbl val="0"/>
      </c:catAx>
      <c:valAx>
        <c:axId val="140690944"/>
        <c:scaling>
          <c:orientation val="minMax"/>
        </c:scaling>
        <c:delete val="1"/>
        <c:axPos val="l"/>
        <c:numFmt formatCode="#,##0" sourceLinked="1"/>
        <c:majorTickMark val="out"/>
        <c:minorTickMark val="none"/>
        <c:tickLblPos val="nextTo"/>
        <c:crossAx val="140689408"/>
        <c:crosses val="autoZero"/>
        <c:crossBetween val="between"/>
      </c:valAx>
    </c:plotArea>
    <c:plotVisOnly val="1"/>
    <c:dispBlanksAs val="gap"/>
    <c:showDLblsOverMax val="0"/>
  </c:chart>
  <c:spPr>
    <a:noFill/>
    <a:ln>
      <a:no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1310905162130996E-2"/>
          <c:y val="0.21983960338291048"/>
          <c:w val="0.9298272414176203"/>
          <c:h val="0.70132147370467568"/>
        </c:manualLayout>
      </c:layout>
      <c:barChart>
        <c:barDir val="col"/>
        <c:grouping val="clustered"/>
        <c:varyColors val="0"/>
        <c:ser>
          <c:idx val="0"/>
          <c:order val="0"/>
          <c:spPr>
            <a:gradFill>
              <a:gsLst>
                <a:gs pos="0">
                  <a:srgbClr val="92D050"/>
                </a:gs>
                <a:gs pos="100000">
                  <a:schemeClr val="tx1">
                    <a:lumMod val="75000"/>
                    <a:lumOff val="25000"/>
                  </a:schemeClr>
                </a:gs>
              </a:gsLst>
              <a:lin ang="5400000" scaled="0"/>
            </a:gradFill>
          </c:spPr>
          <c:invertIfNegative val="0"/>
          <c:dLbls>
            <c:spPr>
              <a:noFill/>
              <a:ln>
                <a:noFill/>
              </a:ln>
              <a:effectLst/>
            </c:spPr>
            <c:txPr>
              <a:bodyPr/>
              <a:lstStyle/>
              <a:p>
                <a:pPr>
                  <a:defRPr>
                    <a:solidFill>
                      <a:schemeClr val="tx1">
                        <a:lumMod val="75000"/>
                        <a:lumOff val="2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Tabellen!$B$1:$Q$1</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Tabellen!$B$3:$Q$3</c:f>
              <c:numCache>
                <c:formatCode>#,##0</c:formatCode>
                <c:ptCount val="16"/>
                <c:pt idx="0">
                  <c:v>1813</c:v>
                </c:pt>
                <c:pt idx="1">
                  <c:v>5898</c:v>
                </c:pt>
                <c:pt idx="2">
                  <c:v>12889</c:v>
                </c:pt>
                <c:pt idx="3">
                  <c:v>20416</c:v>
                </c:pt>
                <c:pt idx="4">
                  <c:v>58473</c:v>
                </c:pt>
                <c:pt idx="5">
                  <c:v>68616</c:v>
                </c:pt>
                <c:pt idx="6">
                  <c:v>86481</c:v>
                </c:pt>
                <c:pt idx="7">
                  <c:v>129667</c:v>
                </c:pt>
                <c:pt idx="8">
                  <c:v>177033</c:v>
                </c:pt>
                <c:pt idx="9">
                  <c:v>222097</c:v>
                </c:pt>
                <c:pt idx="10">
                  <c:v>295494</c:v>
                </c:pt>
                <c:pt idx="11">
                  <c:v>407734</c:v>
                </c:pt>
                <c:pt idx="12">
                  <c:v>545988</c:v>
                </c:pt>
                <c:pt idx="13">
                  <c:v>804077</c:v>
                </c:pt>
                <c:pt idx="14">
                  <c:v>922582</c:v>
                </c:pt>
                <c:pt idx="15">
                  <c:v>1108843</c:v>
                </c:pt>
              </c:numCache>
            </c:numRef>
          </c:val>
        </c:ser>
        <c:dLbls>
          <c:showLegendKey val="0"/>
          <c:showVal val="0"/>
          <c:showCatName val="0"/>
          <c:showSerName val="0"/>
          <c:showPercent val="0"/>
          <c:showBubbleSize val="0"/>
        </c:dLbls>
        <c:gapWidth val="150"/>
        <c:axId val="208510976"/>
        <c:axId val="208512512"/>
      </c:barChart>
      <c:catAx>
        <c:axId val="208510976"/>
        <c:scaling>
          <c:orientation val="minMax"/>
        </c:scaling>
        <c:delete val="0"/>
        <c:axPos val="b"/>
        <c:numFmt formatCode="General" sourceLinked="1"/>
        <c:majorTickMark val="out"/>
        <c:minorTickMark val="none"/>
        <c:tickLblPos val="low"/>
        <c:txPr>
          <a:bodyPr rot="0" vert="horz"/>
          <a:lstStyle/>
          <a:p>
            <a:pPr>
              <a:defRPr>
                <a:solidFill>
                  <a:schemeClr val="tx1">
                    <a:lumMod val="75000"/>
                    <a:lumOff val="25000"/>
                  </a:schemeClr>
                </a:solidFill>
              </a:defRPr>
            </a:pPr>
            <a:endParaRPr lang="de-DE"/>
          </a:p>
        </c:txPr>
        <c:crossAx val="208512512"/>
        <c:crosses val="autoZero"/>
        <c:auto val="1"/>
        <c:lblAlgn val="ctr"/>
        <c:lblOffset val="100"/>
        <c:noMultiLvlLbl val="0"/>
      </c:catAx>
      <c:valAx>
        <c:axId val="208512512"/>
        <c:scaling>
          <c:orientation val="minMax"/>
        </c:scaling>
        <c:delete val="1"/>
        <c:axPos val="l"/>
        <c:numFmt formatCode="#,##0" sourceLinked="1"/>
        <c:majorTickMark val="out"/>
        <c:minorTickMark val="none"/>
        <c:tickLblPos val="nextTo"/>
        <c:crossAx val="208510976"/>
        <c:crosses val="autoZero"/>
        <c:crossBetween val="between"/>
      </c:valAx>
    </c:plotArea>
    <c:plotVisOnly val="1"/>
    <c:dispBlanksAs val="gap"/>
    <c:showDLblsOverMax val="0"/>
  </c:chart>
  <c:spPr>
    <a:noFill/>
    <a:ln>
      <a:noFill/>
    </a:ln>
  </c:spPr>
  <c:txPr>
    <a:bodyPr/>
    <a:lstStyle/>
    <a:p>
      <a:pPr>
        <a:defRPr>
          <a:latin typeface="Arial" panose="020B0604020202020204" pitchFamily="34" charset="0"/>
          <a:cs typeface="Arial" panose="020B0604020202020204" pitchFamily="34" charset="0"/>
        </a:defRPr>
      </a:pPr>
      <a:endParaRPr lang="de-DE"/>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8079833770778648E-2"/>
          <c:y val="0.20706717215903567"/>
          <c:w val="0.94449475065616795"/>
          <c:h val="0.71366715271702141"/>
        </c:manualLayout>
      </c:layout>
      <c:barChart>
        <c:barDir val="col"/>
        <c:grouping val="clustered"/>
        <c:varyColors val="0"/>
        <c:ser>
          <c:idx val="0"/>
          <c:order val="0"/>
          <c:spPr>
            <a:gradFill>
              <a:gsLst>
                <a:gs pos="0">
                  <a:srgbClr val="00CC99"/>
                </a:gs>
                <a:gs pos="100000">
                  <a:schemeClr val="tx1">
                    <a:lumMod val="75000"/>
                    <a:lumOff val="25000"/>
                  </a:schemeClr>
                </a:gs>
              </a:gsLst>
              <a:lin ang="5400000" scaled="0"/>
            </a:gradFill>
          </c:spPr>
          <c:invertIfNegative val="0"/>
          <c:dLbls>
            <c:dLbl>
              <c:idx val="1"/>
              <c:delete val="1"/>
            </c:dLbl>
            <c:dLbl>
              <c:idx val="3"/>
              <c:delete val="1"/>
            </c:dLbl>
            <c:dLbl>
              <c:idx val="5"/>
              <c:delete val="1"/>
            </c:dLbl>
            <c:dLbl>
              <c:idx val="7"/>
              <c:delete val="1"/>
            </c:dLbl>
            <c:dLbl>
              <c:idx val="9"/>
              <c:delete val="1"/>
            </c:dLbl>
            <c:spPr>
              <a:noFill/>
              <a:ln>
                <a:noFill/>
              </a:ln>
              <a:effectLst/>
            </c:spPr>
            <c:txPr>
              <a:bodyPr/>
              <a:lstStyle/>
              <a:p>
                <a:pPr>
                  <a:defRPr>
                    <a:solidFill>
                      <a:schemeClr val="tx1">
                        <a:lumMod val="75000"/>
                        <a:lumOff val="25000"/>
                      </a:schemeClr>
                    </a:solidFill>
                    <a:latin typeface="Arial" panose="020B0604020202020204" pitchFamily="34" charset="0"/>
                    <a:cs typeface="Arial" panose="020B0604020202020204" pitchFamily="34" charset="0"/>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Tabellen!$B$1:$Q$1</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Tabellen!$B$5:$Q$5</c:f>
              <c:numCache>
                <c:formatCode>#,##0</c:formatCode>
                <c:ptCount val="16"/>
                <c:pt idx="0">
                  <c:v>340523</c:v>
                </c:pt>
                <c:pt idx="1">
                  <c:v>1200225</c:v>
                </c:pt>
                <c:pt idx="2">
                  <c:v>2350787</c:v>
                </c:pt>
                <c:pt idx="3">
                  <c:v>3957093</c:v>
                </c:pt>
                <c:pt idx="4">
                  <c:v>10128007</c:v>
                </c:pt>
                <c:pt idx="5">
                  <c:v>13139404</c:v>
                </c:pt>
                <c:pt idx="6">
                  <c:v>16393029</c:v>
                </c:pt>
                <c:pt idx="7">
                  <c:v>24801426</c:v>
                </c:pt>
                <c:pt idx="8">
                  <c:v>32738930</c:v>
                </c:pt>
                <c:pt idx="9">
                  <c:v>41946317</c:v>
                </c:pt>
                <c:pt idx="10">
                  <c:v>59375033</c:v>
                </c:pt>
                <c:pt idx="11">
                  <c:v>77719428</c:v>
                </c:pt>
                <c:pt idx="12">
                  <c:v>115343683</c:v>
                </c:pt>
                <c:pt idx="13">
                  <c:v>159611291</c:v>
                </c:pt>
                <c:pt idx="14">
                  <c:v>178748422</c:v>
                </c:pt>
                <c:pt idx="15">
                  <c:v>227888787</c:v>
                </c:pt>
              </c:numCache>
            </c:numRef>
          </c:val>
        </c:ser>
        <c:dLbls>
          <c:showLegendKey val="0"/>
          <c:showVal val="0"/>
          <c:showCatName val="0"/>
          <c:showSerName val="0"/>
          <c:showPercent val="0"/>
          <c:showBubbleSize val="0"/>
        </c:dLbls>
        <c:gapWidth val="150"/>
        <c:axId val="208412032"/>
        <c:axId val="208450688"/>
      </c:barChart>
      <c:catAx>
        <c:axId val="208412032"/>
        <c:scaling>
          <c:orientation val="minMax"/>
        </c:scaling>
        <c:delete val="0"/>
        <c:axPos val="b"/>
        <c:numFmt formatCode="General" sourceLinked="1"/>
        <c:majorTickMark val="out"/>
        <c:minorTickMark val="none"/>
        <c:tickLblPos val="low"/>
        <c:txPr>
          <a:bodyPr rot="0" vert="horz"/>
          <a:lstStyle/>
          <a:p>
            <a:pPr>
              <a:defRPr>
                <a:solidFill>
                  <a:schemeClr val="tx1">
                    <a:lumMod val="75000"/>
                    <a:lumOff val="25000"/>
                  </a:schemeClr>
                </a:solidFill>
                <a:latin typeface="Arial" panose="020B0604020202020204" pitchFamily="34" charset="0"/>
                <a:cs typeface="Arial" panose="020B0604020202020204" pitchFamily="34" charset="0"/>
              </a:defRPr>
            </a:pPr>
            <a:endParaRPr lang="de-DE"/>
          </a:p>
        </c:txPr>
        <c:crossAx val="208450688"/>
        <c:crosses val="autoZero"/>
        <c:auto val="1"/>
        <c:lblAlgn val="ctr"/>
        <c:lblOffset val="100"/>
        <c:noMultiLvlLbl val="0"/>
      </c:catAx>
      <c:valAx>
        <c:axId val="208450688"/>
        <c:scaling>
          <c:orientation val="minMax"/>
        </c:scaling>
        <c:delete val="1"/>
        <c:axPos val="l"/>
        <c:numFmt formatCode="#,##0" sourceLinked="1"/>
        <c:majorTickMark val="out"/>
        <c:minorTickMark val="none"/>
        <c:tickLblPos val="nextTo"/>
        <c:crossAx val="208412032"/>
        <c:crosses val="autoZero"/>
        <c:crossBetween val="between"/>
      </c:valAx>
    </c:plotArea>
    <c:plotVisOnly val="1"/>
    <c:dispBlanksAs val="gap"/>
    <c:showDLblsOverMax val="0"/>
  </c:chart>
  <c:spPr>
    <a:ln>
      <a:noFill/>
    </a:ln>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753937007874"/>
          <c:y val="4.5443929461775917E-2"/>
          <c:w val="0.78363363954505683"/>
          <c:h val="0.76551895994737773"/>
        </c:manualLayout>
      </c:layout>
      <c:barChart>
        <c:barDir val="col"/>
        <c:grouping val="clustered"/>
        <c:varyColors val="0"/>
        <c:ser>
          <c:idx val="0"/>
          <c:order val="0"/>
          <c:spPr>
            <a:gradFill>
              <a:gsLst>
                <a:gs pos="0">
                  <a:srgbClr val="00B0F0"/>
                </a:gs>
                <a:gs pos="100000">
                  <a:schemeClr val="tx1">
                    <a:lumMod val="75000"/>
                    <a:lumOff val="25000"/>
                  </a:schemeClr>
                </a:gs>
              </a:gsLst>
              <a:lin ang="5400000" scaled="0"/>
            </a:gradFill>
          </c:spPr>
          <c:invertIfNegative val="0"/>
          <c:dLbls>
            <c:spPr>
              <a:noFill/>
              <a:ln>
                <a:noFill/>
              </a:ln>
              <a:effectLst/>
            </c:spPr>
            <c:txPr>
              <a:bodyPr/>
              <a:lstStyle/>
              <a:p>
                <a:pPr>
                  <a:defRPr>
                    <a:solidFill>
                      <a:schemeClr val="tx1">
                        <a:lumMod val="75000"/>
                        <a:lumOff val="25000"/>
                      </a:schemeClr>
                    </a:solidFill>
                    <a:latin typeface="Arial" panose="020B0604020202020204" pitchFamily="34" charset="0"/>
                    <a:cs typeface="Arial" panose="020B0604020202020204" pitchFamily="34" charset="0"/>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'Smartphone-Nutzung'!$B$1:$K$1</c:f>
              <c:numCache>
                <c:formatCode>General</c:formatCode>
                <c:ptCount val="10"/>
                <c:pt idx="0">
                  <c:v>2012</c:v>
                </c:pt>
                <c:pt idx="1">
                  <c:v>2013</c:v>
                </c:pt>
                <c:pt idx="2">
                  <c:v>2014</c:v>
                </c:pt>
                <c:pt idx="3">
                  <c:v>2015</c:v>
                </c:pt>
                <c:pt idx="4">
                  <c:v>2016</c:v>
                </c:pt>
                <c:pt idx="5">
                  <c:v>2017</c:v>
                </c:pt>
                <c:pt idx="6">
                  <c:v>2018</c:v>
                </c:pt>
                <c:pt idx="7">
                  <c:v>2019</c:v>
                </c:pt>
                <c:pt idx="8">
                  <c:v>2020</c:v>
                </c:pt>
                <c:pt idx="9">
                  <c:v>2021</c:v>
                </c:pt>
              </c:numCache>
            </c:numRef>
          </c:cat>
          <c:val>
            <c:numRef>
              <c:f>'Smartphone-Nutzung'!$B$2:$K$2</c:f>
              <c:numCache>
                <c:formatCode>#,##0</c:formatCode>
                <c:ptCount val="10"/>
                <c:pt idx="0">
                  <c:v>36</c:v>
                </c:pt>
                <c:pt idx="1">
                  <c:v>41</c:v>
                </c:pt>
                <c:pt idx="2">
                  <c:v>55</c:v>
                </c:pt>
                <c:pt idx="3">
                  <c:v>65</c:v>
                </c:pt>
                <c:pt idx="4">
                  <c:v>74</c:v>
                </c:pt>
                <c:pt idx="5">
                  <c:v>78</c:v>
                </c:pt>
                <c:pt idx="6">
                  <c:v>81</c:v>
                </c:pt>
                <c:pt idx="7">
                  <c:v>82</c:v>
                </c:pt>
                <c:pt idx="8">
                  <c:v>86</c:v>
                </c:pt>
                <c:pt idx="9">
                  <c:v>89</c:v>
                </c:pt>
              </c:numCache>
            </c:numRef>
          </c:val>
        </c:ser>
        <c:dLbls>
          <c:showLegendKey val="0"/>
          <c:showVal val="0"/>
          <c:showCatName val="0"/>
          <c:showSerName val="0"/>
          <c:showPercent val="0"/>
          <c:showBubbleSize val="0"/>
        </c:dLbls>
        <c:gapWidth val="150"/>
        <c:axId val="208604544"/>
        <c:axId val="208618624"/>
      </c:barChart>
      <c:catAx>
        <c:axId val="208604544"/>
        <c:scaling>
          <c:orientation val="minMax"/>
        </c:scaling>
        <c:delete val="0"/>
        <c:axPos val="b"/>
        <c:numFmt formatCode="General" sourceLinked="1"/>
        <c:majorTickMark val="out"/>
        <c:minorTickMark val="none"/>
        <c:tickLblPos val="low"/>
        <c:txPr>
          <a:bodyPr rot="0" vert="horz"/>
          <a:lstStyle/>
          <a:p>
            <a:pPr>
              <a:defRPr>
                <a:solidFill>
                  <a:schemeClr val="tx1">
                    <a:lumMod val="75000"/>
                    <a:lumOff val="25000"/>
                  </a:schemeClr>
                </a:solidFill>
                <a:latin typeface="Arial" panose="020B0604020202020204" pitchFamily="34" charset="0"/>
                <a:cs typeface="Arial" panose="020B0604020202020204" pitchFamily="34" charset="0"/>
              </a:defRPr>
            </a:pPr>
            <a:endParaRPr lang="de-DE"/>
          </a:p>
        </c:txPr>
        <c:crossAx val="208618624"/>
        <c:crosses val="autoZero"/>
        <c:auto val="1"/>
        <c:lblAlgn val="ctr"/>
        <c:lblOffset val="100"/>
        <c:noMultiLvlLbl val="0"/>
      </c:catAx>
      <c:valAx>
        <c:axId val="208618624"/>
        <c:scaling>
          <c:orientation val="minMax"/>
        </c:scaling>
        <c:delete val="1"/>
        <c:axPos val="l"/>
        <c:numFmt formatCode="#,##0" sourceLinked="1"/>
        <c:majorTickMark val="out"/>
        <c:minorTickMark val="none"/>
        <c:tickLblPos val="nextTo"/>
        <c:crossAx val="208604544"/>
        <c:crosses val="autoZero"/>
        <c:crossBetween val="between"/>
      </c:valAx>
    </c:plotArea>
    <c:plotVisOnly val="1"/>
    <c:dispBlanksAs val="gap"/>
    <c:showDLblsOverMax val="0"/>
  </c:chart>
  <c:spPr>
    <a:noFill/>
    <a:ln>
      <a:noFill/>
    </a:ln>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8533027121609801E-2"/>
          <c:y val="4.6980422168926339E-2"/>
          <c:w val="0.9298272414176203"/>
          <c:h val="0.76810807851177676"/>
        </c:manualLayout>
      </c:layout>
      <c:barChart>
        <c:barDir val="col"/>
        <c:grouping val="clustered"/>
        <c:varyColors val="0"/>
        <c:ser>
          <c:idx val="0"/>
          <c:order val="0"/>
          <c:spPr>
            <a:gradFill>
              <a:gsLst>
                <a:gs pos="0">
                  <a:srgbClr val="92D050"/>
                </a:gs>
                <a:gs pos="100000">
                  <a:schemeClr val="tx1">
                    <a:lumMod val="75000"/>
                    <a:lumOff val="25000"/>
                  </a:schemeClr>
                </a:gs>
              </a:gsLst>
              <a:lin ang="5400000" scaled="0"/>
            </a:gradFill>
          </c:spPr>
          <c:invertIfNegative val="0"/>
          <c:dLbls>
            <c:dLbl>
              <c:idx val="0"/>
              <c:delete val="1"/>
            </c:dLbl>
            <c:dLbl>
              <c:idx val="2"/>
              <c:delete val="1"/>
            </c:dLbl>
            <c:dLbl>
              <c:idx val="4"/>
              <c:delete val="1"/>
            </c:dLbl>
            <c:dLbl>
              <c:idx val="6"/>
              <c:delete val="1"/>
            </c:dLbl>
            <c:dLbl>
              <c:idx val="8"/>
              <c:delete val="1"/>
            </c:dLbl>
            <c:dLbl>
              <c:idx val="10"/>
              <c:delete val="1"/>
            </c:dLbl>
            <c:dLbl>
              <c:idx val="12"/>
              <c:delete val="1"/>
            </c:dLbl>
            <c:dLbl>
              <c:idx val="14"/>
              <c:delete val="1"/>
            </c:dLbl>
            <c:spPr>
              <a:noFill/>
              <a:ln>
                <a:noFill/>
              </a:ln>
              <a:effectLst/>
            </c:spPr>
            <c:txPr>
              <a:bodyPr/>
              <a:lstStyle/>
              <a:p>
                <a:pPr>
                  <a:defRPr>
                    <a:solidFill>
                      <a:schemeClr val="tx1">
                        <a:lumMod val="75000"/>
                        <a:lumOff val="2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Tabellen!$B$1:$Q$1</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Tabellen!$B$3:$Q$3</c:f>
              <c:numCache>
                <c:formatCode>#,##0</c:formatCode>
                <c:ptCount val="16"/>
                <c:pt idx="0">
                  <c:v>1813</c:v>
                </c:pt>
                <c:pt idx="1">
                  <c:v>5898</c:v>
                </c:pt>
                <c:pt idx="2">
                  <c:v>12889</c:v>
                </c:pt>
                <c:pt idx="3">
                  <c:v>20416</c:v>
                </c:pt>
                <c:pt idx="4">
                  <c:v>58473</c:v>
                </c:pt>
                <c:pt idx="5">
                  <c:v>68616</c:v>
                </c:pt>
                <c:pt idx="6">
                  <c:v>86481</c:v>
                </c:pt>
                <c:pt idx="7">
                  <c:v>129667</c:v>
                </c:pt>
                <c:pt idx="8">
                  <c:v>177033</c:v>
                </c:pt>
                <c:pt idx="9">
                  <c:v>222097</c:v>
                </c:pt>
                <c:pt idx="10">
                  <c:v>295494</c:v>
                </c:pt>
                <c:pt idx="11">
                  <c:v>407734</c:v>
                </c:pt>
                <c:pt idx="12">
                  <c:v>545988</c:v>
                </c:pt>
                <c:pt idx="13">
                  <c:v>804077</c:v>
                </c:pt>
                <c:pt idx="14">
                  <c:v>922582</c:v>
                </c:pt>
                <c:pt idx="15">
                  <c:v>1108843</c:v>
                </c:pt>
              </c:numCache>
            </c:numRef>
          </c:val>
        </c:ser>
        <c:dLbls>
          <c:showLegendKey val="0"/>
          <c:showVal val="0"/>
          <c:showCatName val="0"/>
          <c:showSerName val="0"/>
          <c:showPercent val="0"/>
          <c:showBubbleSize val="0"/>
        </c:dLbls>
        <c:gapWidth val="150"/>
        <c:axId val="208536320"/>
        <c:axId val="208537856"/>
      </c:barChart>
      <c:catAx>
        <c:axId val="208536320"/>
        <c:scaling>
          <c:orientation val="minMax"/>
        </c:scaling>
        <c:delete val="0"/>
        <c:axPos val="b"/>
        <c:numFmt formatCode="General" sourceLinked="1"/>
        <c:majorTickMark val="out"/>
        <c:minorTickMark val="none"/>
        <c:tickLblPos val="low"/>
        <c:txPr>
          <a:bodyPr rot="0" vert="horz"/>
          <a:lstStyle/>
          <a:p>
            <a:pPr>
              <a:defRPr>
                <a:solidFill>
                  <a:schemeClr val="tx1">
                    <a:lumMod val="75000"/>
                    <a:lumOff val="25000"/>
                  </a:schemeClr>
                </a:solidFill>
              </a:defRPr>
            </a:pPr>
            <a:endParaRPr lang="de-DE"/>
          </a:p>
        </c:txPr>
        <c:crossAx val="208537856"/>
        <c:crosses val="autoZero"/>
        <c:auto val="1"/>
        <c:lblAlgn val="ctr"/>
        <c:lblOffset val="100"/>
        <c:noMultiLvlLbl val="0"/>
      </c:catAx>
      <c:valAx>
        <c:axId val="208537856"/>
        <c:scaling>
          <c:orientation val="minMax"/>
        </c:scaling>
        <c:delete val="1"/>
        <c:axPos val="l"/>
        <c:numFmt formatCode="#,##0" sourceLinked="1"/>
        <c:majorTickMark val="out"/>
        <c:minorTickMark val="none"/>
        <c:tickLblPos val="nextTo"/>
        <c:crossAx val="208536320"/>
        <c:crosses val="autoZero"/>
        <c:crossBetween val="between"/>
      </c:valAx>
    </c:plotArea>
    <c:plotVisOnly val="1"/>
    <c:dispBlanksAs val="gap"/>
    <c:showDLblsOverMax val="0"/>
  </c:chart>
  <c:spPr>
    <a:noFill/>
    <a:ln>
      <a:noFill/>
    </a:ln>
  </c:spPr>
  <c:txPr>
    <a:bodyPr/>
    <a:lstStyle/>
    <a:p>
      <a:pPr>
        <a:defRPr>
          <a:latin typeface="Arial" panose="020B0604020202020204" pitchFamily="34" charset="0"/>
          <a:cs typeface="Arial" panose="020B0604020202020204" pitchFamily="34" charset="0"/>
        </a:defRPr>
      </a:pPr>
      <a:endParaRPr lang="de-DE"/>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1434457625822138E-2"/>
          <c:y val="0.27487080775397205"/>
          <c:w val="0.92599649046294163"/>
          <c:h val="0.63717383899373614"/>
        </c:manualLayout>
      </c:layout>
      <c:barChart>
        <c:barDir val="col"/>
        <c:grouping val="clustered"/>
        <c:varyColors val="0"/>
        <c:ser>
          <c:idx val="0"/>
          <c:order val="0"/>
          <c:spPr>
            <a:gradFill>
              <a:gsLst>
                <a:gs pos="0">
                  <a:srgbClr val="FFC000"/>
                </a:gs>
                <a:gs pos="100000">
                  <a:schemeClr val="tx1">
                    <a:lumMod val="75000"/>
                    <a:lumOff val="25000"/>
                  </a:schemeClr>
                </a:gs>
              </a:gsLst>
              <a:lin ang="5400000" scaled="0"/>
            </a:gradFill>
          </c:spPr>
          <c:invertIfNegative val="0"/>
          <c:dLbls>
            <c:spPr>
              <a:noFill/>
              <a:ln>
                <a:noFill/>
              </a:ln>
              <a:effectLst/>
            </c:spPr>
            <c:txPr>
              <a:bodyPr/>
              <a:lstStyle/>
              <a:p>
                <a:pPr>
                  <a:defRPr>
                    <a:solidFill>
                      <a:schemeClr val="tx1">
                        <a:lumMod val="75000"/>
                        <a:lumOff val="25000"/>
                      </a:schemeClr>
                    </a:solidFill>
                    <a:latin typeface="Arial" panose="020B0604020202020204" pitchFamily="34" charset="0"/>
                    <a:cs typeface="Arial" panose="020B0604020202020204" pitchFamily="34" charset="0"/>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App!$B$1:$G$1</c:f>
              <c:numCache>
                <c:formatCode>General</c:formatCode>
                <c:ptCount val="6"/>
                <c:pt idx="0">
                  <c:v>2018</c:v>
                </c:pt>
                <c:pt idx="1">
                  <c:v>2019</c:v>
                </c:pt>
                <c:pt idx="2">
                  <c:v>2020</c:v>
                </c:pt>
                <c:pt idx="3">
                  <c:v>2021</c:v>
                </c:pt>
                <c:pt idx="4">
                  <c:v>2022</c:v>
                </c:pt>
                <c:pt idx="5">
                  <c:v>2023</c:v>
                </c:pt>
              </c:numCache>
            </c:numRef>
          </c:cat>
          <c:val>
            <c:numRef>
              <c:f>App!$B$4:$G$4</c:f>
              <c:numCache>
                <c:formatCode>#,##0</c:formatCode>
                <c:ptCount val="6"/>
                <c:pt idx="0">
                  <c:v>23691</c:v>
                </c:pt>
                <c:pt idx="1">
                  <c:v>77049</c:v>
                </c:pt>
                <c:pt idx="2">
                  <c:v>157978</c:v>
                </c:pt>
                <c:pt idx="3">
                  <c:v>274507</c:v>
                </c:pt>
                <c:pt idx="4">
                  <c:v>339824</c:v>
                </c:pt>
                <c:pt idx="5">
                  <c:v>463882</c:v>
                </c:pt>
              </c:numCache>
            </c:numRef>
          </c:val>
        </c:ser>
        <c:dLbls>
          <c:showLegendKey val="0"/>
          <c:showVal val="0"/>
          <c:showCatName val="0"/>
          <c:showSerName val="0"/>
          <c:showPercent val="0"/>
          <c:showBubbleSize val="0"/>
        </c:dLbls>
        <c:gapWidth val="150"/>
        <c:axId val="209003264"/>
        <c:axId val="209004800"/>
      </c:barChart>
      <c:catAx>
        <c:axId val="209003264"/>
        <c:scaling>
          <c:orientation val="minMax"/>
        </c:scaling>
        <c:delete val="0"/>
        <c:axPos val="b"/>
        <c:numFmt formatCode="General" sourceLinked="1"/>
        <c:majorTickMark val="out"/>
        <c:minorTickMark val="none"/>
        <c:tickLblPos val="low"/>
        <c:txPr>
          <a:bodyPr rot="0" vert="horz"/>
          <a:lstStyle/>
          <a:p>
            <a:pPr>
              <a:defRPr>
                <a:solidFill>
                  <a:schemeClr val="tx1">
                    <a:lumMod val="75000"/>
                    <a:lumOff val="25000"/>
                  </a:schemeClr>
                </a:solidFill>
                <a:latin typeface="Arial" panose="020B0604020202020204" pitchFamily="34" charset="0"/>
                <a:cs typeface="Arial" panose="020B0604020202020204" pitchFamily="34" charset="0"/>
              </a:defRPr>
            </a:pPr>
            <a:endParaRPr lang="de-DE"/>
          </a:p>
        </c:txPr>
        <c:crossAx val="209004800"/>
        <c:crosses val="autoZero"/>
        <c:auto val="1"/>
        <c:lblAlgn val="ctr"/>
        <c:lblOffset val="100"/>
        <c:noMultiLvlLbl val="0"/>
      </c:catAx>
      <c:valAx>
        <c:axId val="209004800"/>
        <c:scaling>
          <c:orientation val="minMax"/>
        </c:scaling>
        <c:delete val="1"/>
        <c:axPos val="l"/>
        <c:numFmt formatCode="#,##0" sourceLinked="1"/>
        <c:majorTickMark val="out"/>
        <c:minorTickMark val="none"/>
        <c:tickLblPos val="nextTo"/>
        <c:crossAx val="209003264"/>
        <c:crosses val="autoZero"/>
        <c:crossBetween val="between"/>
      </c:valAx>
    </c:plotArea>
    <c:plotVisOnly val="1"/>
    <c:dispBlanksAs val="gap"/>
    <c:showDLblsOverMax val="0"/>
  </c:chart>
  <c:spPr>
    <a:ln>
      <a:noFill/>
    </a:ln>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031F9CF-4821-4662-BBF1-F3D8FA8590A8}" type="datetimeFigureOut">
              <a:rPr lang="de-DE" smtClean="0"/>
              <a:t>30.04.2024</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EA5FD0C-7815-4C61-9F16-9E61E07823AE}" type="slidenum">
              <a:rPr lang="de-DE" smtClean="0"/>
              <a:t>‹Nr.›</a:t>
            </a:fld>
            <a:endParaRPr lang="de-DE"/>
          </a:p>
        </p:txBody>
      </p:sp>
    </p:spTree>
    <p:extLst>
      <p:ext uri="{BB962C8B-B14F-4D97-AF65-F5344CB8AC3E}">
        <p14:creationId xmlns:p14="http://schemas.microsoft.com/office/powerpoint/2010/main" val="22980549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latin typeface="Arial" panose="020B0604020202020204" pitchFamily="34" charset="0"/>
                <a:cs typeface="Arial" panose="020B0604020202020204" pitchFamily="34" charset="0"/>
              </a:rPr>
              <a:t>STADTRADELN ist eine Kampagne des Klima-Bündnis</a:t>
            </a:r>
            <a:endParaRPr lang="de-DE" sz="1200" kern="120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1</a:t>
            </a:fld>
            <a:endParaRPr lang="de-DE"/>
          </a:p>
        </p:txBody>
      </p:sp>
    </p:spTree>
    <p:extLst>
      <p:ext uri="{BB962C8B-B14F-4D97-AF65-F5344CB8AC3E}">
        <p14:creationId xmlns:p14="http://schemas.microsoft.com/office/powerpoint/2010/main" val="34424304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smtClean="0">
                <a:latin typeface="Arial" panose="020B0604020202020204" pitchFamily="34" charset="0"/>
                <a:cs typeface="Arial" panose="020B0604020202020204" pitchFamily="34" charset="0"/>
              </a:rPr>
              <a:t>Sonderkategorie soll auch dazu dienen</a:t>
            </a:r>
            <a:r>
              <a:rPr lang="de-DE" baseline="0" dirty="0" smtClean="0">
                <a:latin typeface="Arial" panose="020B0604020202020204" pitchFamily="34" charset="0"/>
                <a:cs typeface="Arial" panose="020B0604020202020204" pitchFamily="34" charset="0"/>
              </a:rPr>
              <a:t>, (noch) mehr Medienberichte übers STADTRADELN und das Fahrrad als alternatives Verkehrsmittel zu generieren.</a:t>
            </a:r>
          </a:p>
          <a:p>
            <a:pPr marL="0" marR="0" indent="0" algn="l" defTabSz="914400" rtl="0" eaLnBrk="1" fontAlgn="auto" latinLnBrk="0" hangingPunct="1">
              <a:lnSpc>
                <a:spcPct val="100000"/>
              </a:lnSpc>
              <a:spcBef>
                <a:spcPts val="0"/>
              </a:spcBef>
              <a:spcAft>
                <a:spcPts val="0"/>
              </a:spcAft>
              <a:buClrTx/>
              <a:buSzTx/>
              <a:buFontTx/>
              <a:buNone/>
              <a:tabLst/>
              <a:defRPr/>
            </a:pPr>
            <a:endParaRPr lang="de-DE" baseline="0" dirty="0" smtClean="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u="sng" baseline="0" dirty="0" smtClean="0">
                <a:latin typeface="Arial" panose="020B0604020202020204" pitchFamily="34" charset="0"/>
                <a:cs typeface="Arial" panose="020B0604020202020204" pitchFamily="34" charset="0"/>
              </a:rPr>
              <a:t>Alle</a:t>
            </a:r>
            <a:r>
              <a:rPr lang="de-DE" baseline="0" dirty="0" smtClean="0">
                <a:latin typeface="Arial" panose="020B0604020202020204" pitchFamily="34" charset="0"/>
                <a:cs typeface="Arial" panose="020B0604020202020204" pitchFamily="34" charset="0"/>
              </a:rPr>
              <a:t> erfolgreichen STADTRADELN-Stars erhalten im Nachgang einen hochwertigen Preis unserer Partner und Unterstützer (siehe stadtradeln.de/preise).</a:t>
            </a:r>
          </a:p>
          <a:p>
            <a:pPr marL="0" marR="0" indent="0" algn="l" defTabSz="914400" rtl="0" eaLnBrk="1" fontAlgn="auto" latinLnBrk="0" hangingPunct="1">
              <a:lnSpc>
                <a:spcPct val="100000"/>
              </a:lnSpc>
              <a:spcBef>
                <a:spcPts val="0"/>
              </a:spcBef>
              <a:spcAft>
                <a:spcPts val="0"/>
              </a:spcAft>
              <a:buClrTx/>
              <a:buSzTx/>
              <a:buFontTx/>
              <a:buNone/>
              <a:tabLst/>
              <a:defRPr/>
            </a:pPr>
            <a:endParaRPr lang="de-DE" baseline="0" dirty="0" smtClean="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dirty="0" smtClean="0">
                <a:latin typeface="Arial" panose="020B0604020202020204" pitchFamily="34" charset="0"/>
                <a:cs typeface="Arial" panose="020B0604020202020204" pitchFamily="34" charset="0"/>
              </a:rPr>
              <a:t>Mehr</a:t>
            </a:r>
            <a:r>
              <a:rPr lang="de-DE" baseline="0" dirty="0" smtClean="0">
                <a:latin typeface="Arial" panose="020B0604020202020204" pitchFamily="34" charset="0"/>
                <a:cs typeface="Arial" panose="020B0604020202020204" pitchFamily="34" charset="0"/>
              </a:rPr>
              <a:t> Infos auf </a:t>
            </a:r>
            <a:r>
              <a:rPr lang="de-DE" dirty="0" smtClean="0">
                <a:latin typeface="Arial" panose="020B0604020202020204" pitchFamily="34" charset="0"/>
                <a:cs typeface="Arial" panose="020B0604020202020204" pitchFamily="34" charset="0"/>
              </a:rPr>
              <a:t>stadtradeln.de/</a:t>
            </a:r>
            <a:r>
              <a:rPr lang="de-DE" dirty="0" err="1" smtClean="0">
                <a:latin typeface="Arial" panose="020B0604020202020204" pitchFamily="34" charset="0"/>
                <a:cs typeface="Arial" panose="020B0604020202020204" pitchFamily="34" charset="0"/>
              </a:rPr>
              <a:t>star</a:t>
            </a:r>
            <a:endParaRPr lang="de-DE"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10</a:t>
            </a:fld>
            <a:endParaRPr lang="de-DE"/>
          </a:p>
        </p:txBody>
      </p:sp>
    </p:spTree>
    <p:extLst>
      <p:ext uri="{BB962C8B-B14F-4D97-AF65-F5344CB8AC3E}">
        <p14:creationId xmlns:p14="http://schemas.microsoft.com/office/powerpoint/2010/main" val="8959029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effectLst/>
                <a:latin typeface="Arial" panose="020B0604020202020204" pitchFamily="34" charset="0"/>
                <a:ea typeface="+mn-ea"/>
                <a:cs typeface="Arial" panose="020B0604020202020204" pitchFamily="34" charset="0"/>
              </a:rPr>
              <a:t>Immer beliebter und wichtiger (über ein Viertel alle STADTRADELN-Teilnehmenden</a:t>
            </a:r>
            <a:r>
              <a:rPr lang="de-DE" sz="1200" kern="1200" baseline="0" dirty="0" smtClean="0">
                <a:solidFill>
                  <a:schemeClr val="tx1"/>
                </a:solidFill>
                <a:effectLst/>
                <a:latin typeface="Arial" panose="020B0604020202020204" pitchFamily="34" charset="0"/>
                <a:ea typeface="+mn-ea"/>
                <a:cs typeface="Arial" panose="020B0604020202020204" pitchFamily="34" charset="0"/>
              </a:rPr>
              <a:t> nehmen am Schulraden teil!)</a:t>
            </a:r>
            <a:r>
              <a:rPr lang="de-DE" sz="1200" kern="1200" dirty="0" smtClean="0">
                <a:solidFill>
                  <a:schemeClr val="tx1"/>
                </a:solidFill>
                <a:effectLst/>
                <a:latin typeface="Arial" panose="020B0604020202020204" pitchFamily="34" charset="0"/>
                <a:ea typeface="+mn-ea"/>
                <a:cs typeface="Arial" panose="020B0604020202020204" pitchFamily="34" charset="0"/>
              </a:rPr>
              <a:t>, da</a:t>
            </a:r>
            <a:r>
              <a:rPr lang="de-DE" sz="1200" kern="1200" baseline="0" dirty="0" smtClean="0">
                <a:solidFill>
                  <a:schemeClr val="tx1"/>
                </a:solidFill>
                <a:effectLst/>
                <a:latin typeface="Arial" panose="020B0604020202020204" pitchFamily="34" charset="0"/>
                <a:ea typeface="+mn-ea"/>
                <a:cs typeface="Arial" panose="020B0604020202020204" pitchFamily="34" charset="0"/>
              </a:rPr>
              <a:t> wichtige </a:t>
            </a:r>
            <a:r>
              <a:rPr lang="de-DE" sz="1200" kern="1200" dirty="0" smtClean="0">
                <a:solidFill>
                  <a:schemeClr val="tx1"/>
                </a:solidFill>
                <a:effectLst/>
                <a:latin typeface="Arial" panose="020B0604020202020204" pitchFamily="34" charset="0"/>
                <a:ea typeface="+mn-ea"/>
                <a:cs typeface="Arial" panose="020B0604020202020204" pitchFamily="34" charset="0"/>
              </a:rPr>
              <a:t>Zielgruppen ganz besondere Aufmerksamkeit erfahren:</a:t>
            </a:r>
          </a:p>
          <a:p>
            <a:pPr marL="171450" lvl="0" indent="-171450">
              <a:buFontTx/>
              <a:buChar char="-"/>
            </a:pPr>
            <a:r>
              <a:rPr lang="de-DE" sz="1200" kern="1200" dirty="0" smtClean="0">
                <a:solidFill>
                  <a:schemeClr val="tx1"/>
                </a:solidFill>
                <a:effectLst/>
                <a:latin typeface="Arial" panose="020B0604020202020204" pitchFamily="34" charset="0"/>
                <a:ea typeface="+mn-ea"/>
                <a:cs typeface="Arial" panose="020B0604020202020204" pitchFamily="34" charset="0"/>
              </a:rPr>
              <a:t>Schüler*innen: in diesen so jungen Jahren wird das zukünftige Mobilitätsverhalten entscheidend geprägt</a:t>
            </a:r>
          </a:p>
          <a:p>
            <a:pPr marL="171450" lvl="0" indent="-171450">
              <a:buFontTx/>
              <a:buChar char="-"/>
            </a:pPr>
            <a:r>
              <a:rPr lang="de-DE" sz="1200" kern="1200" dirty="0" smtClean="0">
                <a:solidFill>
                  <a:schemeClr val="tx1"/>
                </a:solidFill>
                <a:effectLst/>
                <a:latin typeface="Arial" panose="020B0604020202020204" pitchFamily="34" charset="0"/>
                <a:ea typeface="+mn-ea"/>
                <a:cs typeface="Arial" panose="020B0604020202020204" pitchFamily="34" charset="0"/>
              </a:rPr>
              <a:t>Lehrkräfte: Pendlerverkehre reduzieren,</a:t>
            </a:r>
            <a:r>
              <a:rPr lang="de-DE" sz="1200" kern="1200" baseline="0" dirty="0" smtClean="0">
                <a:solidFill>
                  <a:schemeClr val="tx1"/>
                </a:solidFill>
                <a:effectLst/>
                <a:latin typeface="Arial" panose="020B0604020202020204" pitchFamily="34" charset="0"/>
                <a:ea typeface="+mn-ea"/>
                <a:cs typeface="Arial" panose="020B0604020202020204" pitchFamily="34" charset="0"/>
              </a:rPr>
              <a:t> Vorbildfunktion einnehmen, für nachhaltige Mobilität und bessere Radinfrastruktur - gerade in puncto Abstellanlagen - sensibilisieren</a:t>
            </a:r>
            <a:endParaRPr lang="de-DE" sz="1200" kern="1200" dirty="0" smtClean="0">
              <a:solidFill>
                <a:schemeClr val="tx1"/>
              </a:solidFill>
              <a:effectLst/>
              <a:latin typeface="Arial" panose="020B0604020202020204" pitchFamily="34" charset="0"/>
              <a:ea typeface="+mn-ea"/>
              <a:cs typeface="Arial" panose="020B0604020202020204" pitchFamily="34" charset="0"/>
            </a:endParaRPr>
          </a:p>
          <a:p>
            <a:pPr marL="171450" lvl="0" indent="-171450">
              <a:buFontTx/>
              <a:buChar char="-"/>
            </a:pPr>
            <a:r>
              <a:rPr lang="de-DE" sz="1200" kern="1200" dirty="0" smtClean="0">
                <a:solidFill>
                  <a:schemeClr val="tx1"/>
                </a:solidFill>
                <a:effectLst/>
                <a:latin typeface="Arial" panose="020B0604020202020204" pitchFamily="34" charset="0"/>
                <a:ea typeface="+mn-ea"/>
                <a:cs typeface="Arial" panose="020B0604020202020204" pitchFamily="34" charset="0"/>
              </a:rPr>
              <a:t>Eltern: Kampf dem „Elterntaxi“, Kinder nehmen positiven Einfluss auf Eltern, allmorgendliches</a:t>
            </a:r>
            <a:r>
              <a:rPr lang="de-DE" sz="1200" kern="1200" baseline="0" dirty="0" smtClean="0">
                <a:solidFill>
                  <a:schemeClr val="tx1"/>
                </a:solidFill>
                <a:effectLst/>
                <a:latin typeface="Arial" panose="020B0604020202020204" pitchFamily="34" charset="0"/>
                <a:ea typeface="+mn-ea"/>
                <a:cs typeface="Arial" panose="020B0604020202020204" pitchFamily="34" charset="0"/>
              </a:rPr>
              <a:t> </a:t>
            </a:r>
            <a:r>
              <a:rPr lang="de-DE" sz="1200" kern="1200" dirty="0" smtClean="0">
                <a:solidFill>
                  <a:schemeClr val="tx1"/>
                </a:solidFill>
                <a:effectLst/>
                <a:latin typeface="Arial" panose="020B0604020202020204" pitchFamily="34" charset="0"/>
                <a:ea typeface="+mn-ea"/>
                <a:cs typeface="Arial" panose="020B0604020202020204" pitchFamily="34" charset="0"/>
              </a:rPr>
              <a:t>Verkehrschaos und damit verbundene Gefahrenquellen vor Schulen reduzieren</a:t>
            </a:r>
          </a:p>
          <a:p>
            <a:pPr marL="0" lvl="0" indent="0">
              <a:buFontTx/>
              <a:buNone/>
            </a:pPr>
            <a:r>
              <a:rPr lang="de-DE" sz="1200" kern="1200" dirty="0" smtClean="0">
                <a:solidFill>
                  <a:schemeClr val="tx1"/>
                </a:solidFill>
                <a:effectLst/>
                <a:latin typeface="Arial" panose="020B0604020202020204" pitchFamily="34" charset="0"/>
                <a:ea typeface="+mn-ea"/>
                <a:cs typeface="Arial" panose="020B0604020202020204" pitchFamily="34" charset="0"/>
              </a:rPr>
              <a:t>Von</a:t>
            </a:r>
            <a:r>
              <a:rPr lang="de-DE" sz="1200" kern="1200" baseline="0" dirty="0" smtClean="0">
                <a:solidFill>
                  <a:schemeClr val="tx1"/>
                </a:solidFill>
                <a:effectLst/>
                <a:latin typeface="Arial" panose="020B0604020202020204" pitchFamily="34" charset="0"/>
                <a:ea typeface="+mn-ea"/>
                <a:cs typeface="Arial" panose="020B0604020202020204" pitchFamily="34" charset="0"/>
              </a:rPr>
              <a:t> Grund- bis hin zu berufsbildenden Schulen möglich – vor Fahrradprüfung (4. Klasse) begleitetes Radfahren mit Eltern stets eine Option</a:t>
            </a:r>
            <a:endParaRPr lang="de-DE" sz="1200" kern="1200" dirty="0" smtClean="0">
              <a:solidFill>
                <a:schemeClr val="tx1"/>
              </a:solidFill>
              <a:effectLst/>
              <a:latin typeface="Arial" panose="020B0604020202020204" pitchFamily="34" charset="0"/>
              <a:ea typeface="+mn-ea"/>
              <a:cs typeface="Arial" panose="020B0604020202020204" pitchFamily="34" charset="0"/>
            </a:endParaRPr>
          </a:p>
          <a:p>
            <a:pPr lvl="0"/>
            <a:endParaRPr lang="de-DE" sz="1200" kern="1200" dirty="0" smtClean="0">
              <a:solidFill>
                <a:schemeClr val="tx1"/>
              </a:solidFill>
              <a:effectLst/>
              <a:latin typeface="Arial" panose="020B0604020202020204" pitchFamily="34" charset="0"/>
              <a:ea typeface="+mn-ea"/>
              <a:cs typeface="Arial" panose="020B0604020202020204" pitchFamily="34" charset="0"/>
            </a:endParaRPr>
          </a:p>
          <a:p>
            <a:pPr lvl="0"/>
            <a:r>
              <a:rPr lang="de-DE" sz="1200" kern="1200" dirty="0" smtClean="0">
                <a:solidFill>
                  <a:schemeClr val="tx1"/>
                </a:solidFill>
                <a:effectLst/>
                <a:latin typeface="Arial" panose="020B0604020202020204" pitchFamily="34" charset="0"/>
                <a:ea typeface="+mn-ea"/>
                <a:cs typeface="Arial" panose="020B0604020202020204" pitchFamily="34" charset="0"/>
              </a:rPr>
              <a:t>Innerhal</a:t>
            </a:r>
            <a:r>
              <a:rPr lang="de-DE" sz="1200" kern="1200" baseline="0" dirty="0" smtClean="0">
                <a:solidFill>
                  <a:schemeClr val="tx1"/>
                </a:solidFill>
                <a:effectLst/>
                <a:latin typeface="Arial" panose="020B0604020202020204" pitchFamily="34" charset="0"/>
                <a:ea typeface="+mn-ea"/>
                <a:cs typeface="Arial" panose="020B0604020202020204" pitchFamily="34" charset="0"/>
              </a:rPr>
              <a:t>b der Bundesländer werden die besten Schulen gesucht, z. B. Schulen mit den meisten Gesamtkilometern (absolut), km pro Kopf (durchschnittlich) und/oder Schulen, die die meisten Teilnehmenden motivieren konnten mitzumachen. Schulen können sich in ihrer eigenen Kommune, im gesamten Bundesland sowie deutschlandweit mit anderen Schulen messen/vergleichen.</a:t>
            </a:r>
          </a:p>
          <a:p>
            <a:pPr lvl="0"/>
            <a:endParaRPr lang="de-DE" sz="1200" kern="1200" dirty="0" smtClean="0">
              <a:solidFill>
                <a:schemeClr val="tx1"/>
              </a:solidFill>
              <a:effectLst/>
              <a:latin typeface="Arial" panose="020B0604020202020204" pitchFamily="34" charset="0"/>
              <a:ea typeface="+mn-ea"/>
              <a:cs typeface="Arial" panose="020B0604020202020204" pitchFamily="34" charset="0"/>
            </a:endParaRPr>
          </a:p>
          <a:p>
            <a:pPr lvl="0"/>
            <a:r>
              <a:rPr lang="de-DE" sz="1200" kern="1200" dirty="0" smtClean="0">
                <a:solidFill>
                  <a:schemeClr val="tx1"/>
                </a:solidFill>
                <a:effectLst/>
                <a:latin typeface="Arial" panose="020B0604020202020204" pitchFamily="34" charset="0"/>
                <a:ea typeface="+mn-ea"/>
                <a:cs typeface="Arial" panose="020B0604020202020204" pitchFamily="34" charset="0"/>
              </a:rPr>
              <a:t>Kreativwettbewerb</a:t>
            </a:r>
            <a:r>
              <a:rPr lang="de-DE" sz="1200" kern="1200" baseline="0" dirty="0" smtClean="0">
                <a:solidFill>
                  <a:schemeClr val="tx1"/>
                </a:solidFill>
                <a:effectLst/>
                <a:latin typeface="Arial" panose="020B0604020202020204" pitchFamily="34" charset="0"/>
                <a:ea typeface="+mn-ea"/>
                <a:cs typeface="Arial" panose="020B0604020202020204" pitchFamily="34" charset="0"/>
              </a:rPr>
              <a:t> im schulischen Kontext kann zusätzlich implementiert und prämiert werden: Schulprojekte und Schulaktionen zum Thema Fahrrad/nachhaltige Mobilität. Witzige, kreative Aktionen, wie Fahrrad und Schule verbunden werden: das kann sportlich, künstlerisch, wissenschaftlich oder auch ganz quer gedacht sein, Hauptsache das Fahrrad steht im Mittelpunkt!</a:t>
            </a:r>
            <a:endParaRPr lang="de-DE" sz="1200" kern="1200" dirty="0" smtClean="0">
              <a:solidFill>
                <a:schemeClr val="tx1"/>
              </a:solidFill>
              <a:effectLst/>
              <a:latin typeface="Arial" panose="020B0604020202020204" pitchFamily="34" charset="0"/>
              <a:ea typeface="+mn-ea"/>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11</a:t>
            </a:fld>
            <a:endParaRPr lang="de-DE"/>
          </a:p>
        </p:txBody>
      </p:sp>
    </p:spTree>
    <p:extLst>
      <p:ext uri="{BB962C8B-B14F-4D97-AF65-F5344CB8AC3E}">
        <p14:creationId xmlns:p14="http://schemas.microsoft.com/office/powerpoint/2010/main" val="39298036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Der 21-tägige lokale</a:t>
            </a:r>
            <a:r>
              <a:rPr lang="de-DE"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STADTRADELN-Zeitraum der Kommune ist automatisch der Schulradeln-Zeitraum, sprich auch die Schulen tragen zu den STADTRADELN-Ergebnissen ihrer</a:t>
            </a:r>
            <a:r>
              <a:rPr lang="de-DE"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Kommune bei.</a:t>
            </a:r>
            <a:endPar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lvl="0"/>
            <a:endParaRPr lang="de-DE" sz="1200" kern="1200" baseline="0" dirty="0" smtClean="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Beim Registrierungsprozess zum STADTRADELN</a:t>
            </a:r>
            <a:r>
              <a:rPr lang="de-DE"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sind </a:t>
            </a:r>
            <a: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Schulen in entsprechender Kommune über ein Dropdown-Feld auswählbar (Excel-Liste mit bundeslandweit allen Schulen wird von Bundeslandkoordination</a:t>
            </a:r>
            <a:r>
              <a:rPr lang="de-DE"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bereitgestellt und gepflegt)</a:t>
            </a:r>
            <a: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Dadurch</a:t>
            </a:r>
            <a:r>
              <a:rPr lang="de-DE"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werden Schule eindeutig registriert bzw. Mehrfachregistrierungen ausgeschlossen.</a:t>
            </a:r>
            <a:endParaRPr lang="de-DE" sz="1200" kern="1200" baseline="0" dirty="0" smtClean="0">
              <a:solidFill>
                <a:schemeClr val="tx1"/>
              </a:solidFill>
              <a:effectLst/>
              <a:latin typeface="Arial" panose="020B0604020202020204" pitchFamily="34" charset="0"/>
              <a:ea typeface="+mn-ea"/>
              <a:cs typeface="Arial" panose="020B0604020202020204" pitchFamily="34" charset="0"/>
            </a:endParaRPr>
          </a:p>
          <a:p>
            <a:pPr lvl="0"/>
            <a:endParaRPr lang="de-DE" sz="1200" kern="1200" baseline="0" dirty="0" smtClean="0">
              <a:solidFill>
                <a:schemeClr val="tx1"/>
              </a:solidFill>
              <a:effectLst/>
              <a:latin typeface="Arial" panose="020B0604020202020204" pitchFamily="34" charset="0"/>
              <a:ea typeface="+mn-ea"/>
              <a:cs typeface="Arial" panose="020B0604020202020204" pitchFamily="34" charset="0"/>
            </a:endParaRPr>
          </a:p>
          <a:p>
            <a:pPr lvl="0"/>
            <a:r>
              <a:rPr lang="de-DE" sz="1200" kern="1200" baseline="0" dirty="0" smtClean="0">
                <a:solidFill>
                  <a:schemeClr val="tx1"/>
                </a:solidFill>
                <a:effectLst/>
                <a:latin typeface="Arial" panose="020B0604020202020204" pitchFamily="34" charset="0"/>
                <a:ea typeface="+mn-ea"/>
                <a:cs typeface="Arial" panose="020B0604020202020204" pitchFamily="34" charset="0"/>
              </a:rPr>
              <a:t>Die sogenannten „Unterteams“ sind für Schulen besonders interessant: Ist die Schule als Hauptteam angemeldet, können sich z. B. einzelne Klassen als Unterteams gründen, um somit auch einen Wettbewerb innerhalb der Schule selbst zu befeuern. Auszeichnungen der besten Klassen durch die Schule möglich.</a:t>
            </a:r>
          </a:p>
          <a:p>
            <a:pPr lvl="0"/>
            <a:endParaRPr lang="de-DE" sz="1200" kern="1200" baseline="0" dirty="0" smtClean="0">
              <a:solidFill>
                <a:schemeClr val="tx1"/>
              </a:solidFill>
              <a:effectLst/>
              <a:latin typeface="Arial" panose="020B0604020202020204" pitchFamily="34" charset="0"/>
              <a:ea typeface="+mn-ea"/>
              <a:cs typeface="Arial" panose="020B0604020202020204" pitchFamily="34" charset="0"/>
            </a:endParaRPr>
          </a:p>
          <a:p>
            <a:pPr lvl="0"/>
            <a:r>
              <a:rPr lang="de-DE" sz="1200" kern="1200" baseline="0" dirty="0" smtClean="0">
                <a:solidFill>
                  <a:schemeClr val="tx1"/>
                </a:solidFill>
                <a:effectLst/>
                <a:latin typeface="Arial" panose="020B0604020202020204" pitchFamily="34" charset="0"/>
                <a:ea typeface="+mn-ea"/>
                <a:cs typeface="Arial" panose="020B0604020202020204" pitchFamily="34" charset="0"/>
              </a:rPr>
              <a:t>Organisation/Durchführung bewusst auf Bundeslandebene angesiedelt, ggf. auch ministerienübergreifend (Verkehrs-, Umwelt-, Kultusministerium etc.). Dort fallen Lizenzgebühren an, für Kommunen (und Schulen) ist die Teilnahme am Landeswettbewerb dann kostenfrei.</a:t>
            </a:r>
          </a:p>
          <a:p>
            <a:pPr lvl="0"/>
            <a:endParaRPr lang="de-DE" sz="1200" kern="1200" baseline="0" dirty="0" smtClean="0">
              <a:solidFill>
                <a:schemeClr val="tx1"/>
              </a:solidFill>
              <a:effectLst/>
              <a:latin typeface="Arial" panose="020B0604020202020204" pitchFamily="34" charset="0"/>
              <a:ea typeface="+mn-ea"/>
              <a:cs typeface="Arial" panose="020B0604020202020204" pitchFamily="34" charset="0"/>
            </a:endParaRPr>
          </a:p>
          <a:p>
            <a:pPr lvl="0"/>
            <a:r>
              <a:rPr lang="de-DE" sz="1200" kern="1200" baseline="0" dirty="0" smtClean="0">
                <a:solidFill>
                  <a:schemeClr val="tx1"/>
                </a:solidFill>
                <a:effectLst/>
                <a:latin typeface="Arial" panose="020B0604020202020204" pitchFamily="34" charset="0"/>
                <a:ea typeface="+mn-ea"/>
                <a:cs typeface="Arial" panose="020B0604020202020204" pitchFamily="34" charset="0"/>
              </a:rPr>
              <a:t>Mehr Infos auf stadtradeln.de/schulradeln</a:t>
            </a:r>
          </a:p>
        </p:txBody>
      </p:sp>
      <p:sp>
        <p:nvSpPr>
          <p:cNvPr id="4" name="Foliennummernplatzhalter 3"/>
          <p:cNvSpPr>
            <a:spLocks noGrp="1"/>
          </p:cNvSpPr>
          <p:nvPr>
            <p:ph type="sldNum" sz="quarter" idx="10"/>
          </p:nvPr>
        </p:nvSpPr>
        <p:spPr/>
        <p:txBody>
          <a:bodyPr/>
          <a:lstStyle/>
          <a:p>
            <a:fld id="{6EA5FD0C-7815-4C61-9F16-9E61E07823AE}" type="slidenum">
              <a:rPr lang="de-DE" smtClean="0"/>
              <a:t>12</a:t>
            </a:fld>
            <a:endParaRPr lang="de-DE"/>
          </a:p>
        </p:txBody>
      </p:sp>
    </p:spTree>
    <p:extLst>
      <p:ext uri="{BB962C8B-B14F-4D97-AF65-F5344CB8AC3E}">
        <p14:creationId xmlns:p14="http://schemas.microsoft.com/office/powerpoint/2010/main" val="39298036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80000" marR="0" indent="-180000" algn="l" defTabSz="914400" rtl="0" eaLnBrk="1" fontAlgn="auto" latinLnBrk="0" hangingPunct="1">
              <a:lnSpc>
                <a:spcPct val="100000"/>
              </a:lnSpc>
              <a:spcBef>
                <a:spcPts val="0"/>
              </a:spcBef>
              <a:spcAft>
                <a:spcPts val="1800"/>
              </a:spcAft>
              <a:buClr>
                <a:schemeClr val="bg1">
                  <a:lumMod val="50000"/>
                </a:schemeClr>
              </a:buClr>
              <a:buSzTx/>
              <a:buFont typeface="Arial" panose="020B0604020202020204" pitchFamily="34" charset="0"/>
              <a:buChar char="•"/>
              <a:tabLst/>
              <a:defRPr/>
            </a:pPr>
            <a:r>
              <a:rPr lang="de-DE" altLang="de-DE" sz="1200" b="0" kern="1200" dirty="0" smtClean="0">
                <a:solidFill>
                  <a:schemeClr val="tx1">
                    <a:lumMod val="65000"/>
                    <a:lumOff val="35000"/>
                  </a:schemeClr>
                </a:solidFill>
                <a:latin typeface="Arial" panose="020B0604020202020204" pitchFamily="34" charset="0"/>
                <a:ea typeface="+mn-ea"/>
                <a:cs typeface="Arial" panose="020B0604020202020204" pitchFamily="34" charset="0"/>
              </a:rPr>
              <a:t>Seit 2017 kann weltweit „gestadtradelt“</a:t>
            </a:r>
            <a:r>
              <a:rPr lang="de-DE" altLang="de-DE" sz="1200" b="0" kern="1200" baseline="0" dirty="0" smtClean="0">
                <a:solidFill>
                  <a:schemeClr val="tx1">
                    <a:lumMod val="65000"/>
                    <a:lumOff val="35000"/>
                  </a:schemeClr>
                </a:solidFill>
                <a:latin typeface="Arial" panose="020B0604020202020204" pitchFamily="34" charset="0"/>
                <a:ea typeface="+mn-ea"/>
                <a:cs typeface="Arial" panose="020B0604020202020204" pitchFamily="34" charset="0"/>
              </a:rPr>
              <a:t> werden</a:t>
            </a:r>
          </a:p>
          <a:p>
            <a:pPr marL="180000" marR="0" indent="-180000" algn="l" defTabSz="914400" rtl="0" eaLnBrk="1" fontAlgn="auto" latinLnBrk="0" hangingPunct="1">
              <a:lnSpc>
                <a:spcPct val="100000"/>
              </a:lnSpc>
              <a:spcBef>
                <a:spcPts val="0"/>
              </a:spcBef>
              <a:spcAft>
                <a:spcPts val="1800"/>
              </a:spcAft>
              <a:buClr>
                <a:schemeClr val="bg1">
                  <a:lumMod val="50000"/>
                </a:schemeClr>
              </a:buClr>
              <a:buSzTx/>
              <a:buFont typeface="Arial" panose="020B0604020202020204" pitchFamily="34" charset="0"/>
              <a:buChar char="•"/>
              <a:tabLst/>
              <a:defRPr/>
            </a:pPr>
            <a:r>
              <a:rPr lang="de-DE" altLang="de-DE" sz="1200" b="0" kern="1200" baseline="0" dirty="0" smtClean="0">
                <a:solidFill>
                  <a:schemeClr val="tx1">
                    <a:lumMod val="65000"/>
                    <a:lumOff val="35000"/>
                  </a:schemeClr>
                </a:solidFill>
                <a:latin typeface="Arial" panose="020B0604020202020204" pitchFamily="34" charset="0"/>
                <a:ea typeface="+mn-ea"/>
                <a:cs typeface="Arial" panose="020B0604020202020204" pitchFamily="34" charset="0"/>
              </a:rPr>
              <a:t>Englischsprachige Website city-cycling.org richtet sich nicht nur an fremdsprachige Kommunen außerhalb Deutschlands, sondern auch an fremdsprachige Menschen in Deutschland</a:t>
            </a:r>
          </a:p>
          <a:p>
            <a:pPr marL="180000" marR="0" indent="-180000" algn="l" defTabSz="914400" rtl="0" eaLnBrk="1" fontAlgn="auto" latinLnBrk="0" hangingPunct="1">
              <a:lnSpc>
                <a:spcPct val="100000"/>
              </a:lnSpc>
              <a:spcBef>
                <a:spcPts val="0"/>
              </a:spcBef>
              <a:spcAft>
                <a:spcPts val="1800"/>
              </a:spcAft>
              <a:buClr>
                <a:schemeClr val="bg1">
                  <a:lumMod val="50000"/>
                </a:schemeClr>
              </a:buClr>
              <a:buSzTx/>
              <a:buFont typeface="Arial" panose="020B0604020202020204" pitchFamily="34" charset="0"/>
              <a:buChar char="•"/>
              <a:tabLst/>
              <a:defRPr/>
            </a:pPr>
            <a:r>
              <a:rPr lang="de-DE" altLang="de-DE" sz="1200" b="0" kern="1200" baseline="0" dirty="0" smtClean="0">
                <a:solidFill>
                  <a:schemeClr val="tx1">
                    <a:lumMod val="65000"/>
                    <a:lumOff val="35000"/>
                  </a:schemeClr>
                </a:solidFill>
                <a:latin typeface="Arial" panose="020B0604020202020204" pitchFamily="34" charset="0"/>
                <a:ea typeface="+mn-ea"/>
                <a:cs typeface="Arial" panose="020B0604020202020204" pitchFamily="34" charset="0"/>
              </a:rPr>
              <a:t>Inzwischen ist die Kampagne in weiteren Sprachen verfügbar</a:t>
            </a:r>
          </a:p>
          <a:p>
            <a:pPr marL="180000" marR="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altLang="de-DE" sz="1200" b="0" kern="1200" dirty="0" smtClean="0">
                <a:solidFill>
                  <a:schemeClr val="tx1">
                    <a:lumMod val="65000"/>
                    <a:lumOff val="35000"/>
                  </a:schemeClr>
                </a:solidFill>
                <a:latin typeface="Arial" panose="020B0604020202020204" pitchFamily="34" charset="0"/>
                <a:ea typeface="+mn-ea"/>
                <a:cs typeface="Arial" panose="020B0604020202020204" pitchFamily="34" charset="0"/>
              </a:rPr>
              <a:t>Deutsche</a:t>
            </a:r>
            <a:r>
              <a:rPr lang="de-DE" altLang="de-DE" sz="1200" b="0" kern="1200" baseline="0" dirty="0" smtClean="0">
                <a:solidFill>
                  <a:schemeClr val="tx1">
                    <a:lumMod val="65000"/>
                    <a:lumOff val="35000"/>
                  </a:schemeClr>
                </a:solidFill>
                <a:latin typeface="Arial" panose="020B0604020202020204" pitchFamily="34" charset="0"/>
                <a:ea typeface="+mn-ea"/>
                <a:cs typeface="Arial" panose="020B0604020202020204" pitchFamily="34" charset="0"/>
              </a:rPr>
              <a:t> Kommunen können ihre Partnerstädte zur Teilnahme einladen und so die freundschaftliche Verbindung vertiefen: direkter Wettbewerb „gegeneinander“ aber allesamt miteinander für mehr nachhaltige Mobilität – und das grenzüberschreitend!</a:t>
            </a:r>
            <a:endParaRPr lang="de-DE" sz="1200" b="0"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13</a:t>
            </a:fld>
            <a:endParaRPr lang="de-DE"/>
          </a:p>
        </p:txBody>
      </p:sp>
    </p:spTree>
    <p:extLst>
      <p:ext uri="{BB962C8B-B14F-4D97-AF65-F5344CB8AC3E}">
        <p14:creationId xmlns:p14="http://schemas.microsoft.com/office/powerpoint/2010/main" val="25422284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80000" indent="-180000">
              <a:lnSpc>
                <a:spcPct val="100000"/>
              </a:lnSpc>
              <a:spcBef>
                <a:spcPts val="0"/>
              </a:spcBef>
              <a:spcAft>
                <a:spcPts val="600"/>
              </a:spcAft>
              <a:buClr>
                <a:schemeClr val="tx1">
                  <a:lumMod val="65000"/>
                  <a:lumOff val="35000"/>
                </a:schemeClr>
              </a:buClr>
              <a:buFont typeface="Arial" panose="020B0604020202020204" pitchFamily="34" charset="0"/>
              <a:buChar char="•"/>
            </a:pPr>
            <a:r>
              <a:rPr lang="de-DE" altLang="de-DE" sz="1200" b="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Jede</a:t>
            </a:r>
            <a:r>
              <a:rPr lang="de-DE" altLang="de-DE" sz="1200" b="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Kommune sollte ihre erfolgreichsten Teams und Radelnden prämieren. Als Gewinnkategorien bieten sich an:</a:t>
            </a:r>
          </a:p>
          <a:p>
            <a:pPr marL="360000" indent="-180000">
              <a:lnSpc>
                <a:spcPct val="100000"/>
              </a:lnSpc>
              <a:spcBef>
                <a:spcPts val="0"/>
              </a:spcBef>
              <a:spcAft>
                <a:spcPts val="600"/>
              </a:spcAft>
              <a:buClr>
                <a:schemeClr val="tx1">
                  <a:lumMod val="65000"/>
                  <a:lumOff val="35000"/>
                </a:schemeClr>
              </a:buClr>
              <a:buFont typeface="Symbol" panose="05050102010706020507" pitchFamily="18" charset="2"/>
              <a:buChar char="-"/>
            </a:pPr>
            <a:r>
              <a:rPr lang="de-DE" altLang="de-DE" sz="1200" b="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Größtes Team: Das Team mit den meisten Radelnden</a:t>
            </a:r>
          </a:p>
          <a:p>
            <a:pPr marL="360000" indent="-180000">
              <a:lnSpc>
                <a:spcPct val="100000"/>
              </a:lnSpc>
              <a:spcBef>
                <a:spcPts val="0"/>
              </a:spcBef>
              <a:spcAft>
                <a:spcPts val="600"/>
              </a:spcAft>
              <a:buClr>
                <a:schemeClr val="tx1">
                  <a:lumMod val="65000"/>
                  <a:lumOff val="35000"/>
                </a:schemeClr>
              </a:buClr>
              <a:buFont typeface="Symbol" panose="05050102010706020507" pitchFamily="18" charset="2"/>
              <a:buChar char="-"/>
            </a:pPr>
            <a:r>
              <a:rPr lang="de-DE" altLang="de-DE" sz="1200" b="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Radelaktivstes Team: Das Team, das die meisten Fahrradkilometer gesammelt hat (absolut)</a:t>
            </a:r>
          </a:p>
          <a:p>
            <a:pPr marL="360000" indent="-180000">
              <a:lnSpc>
                <a:spcPct val="100000"/>
              </a:lnSpc>
              <a:spcBef>
                <a:spcPts val="0"/>
              </a:spcBef>
              <a:spcAft>
                <a:spcPts val="600"/>
              </a:spcAft>
              <a:buClr>
                <a:schemeClr val="tx1">
                  <a:lumMod val="65000"/>
                  <a:lumOff val="35000"/>
                </a:schemeClr>
              </a:buClr>
              <a:buFont typeface="Symbol" panose="05050102010706020507" pitchFamily="18" charset="2"/>
              <a:buChar char="-"/>
            </a:pPr>
            <a:r>
              <a:rPr lang="de-DE" altLang="de-DE" sz="1200" b="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Team mit den radelaktivsten Teilnehmenden: Das Team, das pro Teilnehmer*in die meisten Kilometer geradelt ist (Durchschnittswert)</a:t>
            </a:r>
          </a:p>
          <a:p>
            <a:pPr marL="180000" indent="0">
              <a:lnSpc>
                <a:spcPct val="100000"/>
              </a:lnSpc>
              <a:spcBef>
                <a:spcPts val="0"/>
              </a:spcBef>
              <a:spcAft>
                <a:spcPts val="600"/>
              </a:spcAft>
              <a:buClr>
                <a:schemeClr val="tx1">
                  <a:lumMod val="65000"/>
                  <a:lumOff val="35000"/>
                </a:schemeClr>
              </a:buClr>
              <a:buFontTx/>
              <a:buNone/>
            </a:pPr>
            <a:r>
              <a:rPr lang="de-DE" altLang="de-DE" sz="1200" b="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Auch können z. B. Pendler*innen oder Schüler*innen gesondert ausgezeichnet werden</a:t>
            </a:r>
          </a:p>
          <a:p>
            <a:pPr marL="180000" indent="-180000">
              <a:lnSpc>
                <a:spcPct val="100000"/>
              </a:lnSpc>
              <a:spcBef>
                <a:spcPts val="0"/>
              </a:spcBef>
              <a:spcAft>
                <a:spcPts val="600"/>
              </a:spcAft>
              <a:buClr>
                <a:schemeClr val="tx1">
                  <a:lumMod val="65000"/>
                  <a:lumOff val="35000"/>
                </a:schemeClr>
              </a:buClr>
              <a:buFont typeface="Arial" panose="020B0604020202020204" pitchFamily="34" charset="0"/>
              <a:buChar char="•"/>
            </a:pPr>
            <a:r>
              <a:rPr lang="de-DE" altLang="de-DE" sz="1200" b="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Das Klima-Bündnis</a:t>
            </a:r>
            <a:r>
              <a:rPr lang="de-DE" altLang="de-DE" sz="1200" b="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zeichnet am Ende der Kampagnensaison bei einer feierlichen Preisverleihung die erfolgreichsten Kommunen aus (s. nächste Folie)</a:t>
            </a:r>
          </a:p>
        </p:txBody>
      </p:sp>
      <p:sp>
        <p:nvSpPr>
          <p:cNvPr id="4" name="Foliennummernplatzhalter 3"/>
          <p:cNvSpPr>
            <a:spLocks noGrp="1"/>
          </p:cNvSpPr>
          <p:nvPr>
            <p:ph type="sldNum" sz="quarter" idx="10"/>
          </p:nvPr>
        </p:nvSpPr>
        <p:spPr/>
        <p:txBody>
          <a:bodyPr/>
          <a:lstStyle/>
          <a:p>
            <a:fld id="{6EA5FD0C-7815-4C61-9F16-9E61E07823AE}" type="slidenum">
              <a:rPr lang="de-DE" smtClean="0"/>
              <a:t>14</a:t>
            </a:fld>
            <a:endParaRPr lang="de-DE"/>
          </a:p>
        </p:txBody>
      </p:sp>
    </p:spTree>
    <p:extLst>
      <p:ext uri="{BB962C8B-B14F-4D97-AF65-F5344CB8AC3E}">
        <p14:creationId xmlns:p14="http://schemas.microsoft.com/office/powerpoint/2010/main" val="11720583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lnSpc>
                <a:spcPct val="100000"/>
              </a:lnSpc>
              <a:spcBef>
                <a:spcPts val="0"/>
              </a:spcBef>
              <a:spcAft>
                <a:spcPts val="600"/>
              </a:spcAft>
              <a:buClr>
                <a:schemeClr val="bg1">
                  <a:lumMod val="50000"/>
                </a:schemeClr>
              </a:buClr>
              <a:buFont typeface="Arial" panose="020B0604020202020204" pitchFamily="34" charset="0"/>
              <a:buNone/>
            </a:pPr>
            <a:r>
              <a:rPr lang="de-DE" altLang="de-DE" sz="1200" b="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Das Klima-Bündnis</a:t>
            </a:r>
            <a:r>
              <a:rPr lang="de-DE" altLang="de-DE" sz="1200" b="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prämiert in den Gewinnkategorien</a:t>
            </a:r>
          </a:p>
          <a:p>
            <a:pPr marL="180000" indent="-180000">
              <a:lnSpc>
                <a:spcPct val="100000"/>
              </a:lnSpc>
              <a:spcBef>
                <a:spcPts val="0"/>
              </a:spcBef>
              <a:spcAft>
                <a:spcPts val="600"/>
              </a:spcAft>
              <a:buClr>
                <a:schemeClr val="bg1">
                  <a:lumMod val="50000"/>
                </a:schemeClr>
              </a:buClr>
              <a:buFont typeface="Arial" panose="020B0604020202020204" pitchFamily="34" charset="0"/>
              <a:buChar char="•"/>
            </a:pPr>
            <a:r>
              <a:rPr lang="de-DE" altLang="de-DE" sz="12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Fahrradaktivstes Kommunalparlament (km pro Parlamentarier*in </a:t>
            </a:r>
            <a:r>
              <a:rPr lang="de-DE" altLang="de-DE" sz="1200" dirty="0" err="1"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in</a:t>
            </a:r>
            <a:r>
              <a:rPr lang="de-DE" altLang="de-DE" sz="12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Abhängigkeit zur Beteiligungsquote der Parlamentarier*innen)</a:t>
            </a:r>
          </a:p>
          <a:p>
            <a:pPr marL="180000" indent="-180000">
              <a:lnSpc>
                <a:spcPct val="100000"/>
              </a:lnSpc>
              <a:spcBef>
                <a:spcPts val="0"/>
              </a:spcBef>
              <a:spcAft>
                <a:spcPts val="600"/>
              </a:spcAft>
              <a:buClr>
                <a:schemeClr val="bg1">
                  <a:lumMod val="50000"/>
                </a:schemeClr>
              </a:buClr>
              <a:buFont typeface="Arial" panose="020B0604020202020204" pitchFamily="34" charset="0"/>
              <a:buChar char="•"/>
            </a:pPr>
            <a:r>
              <a:rPr lang="de-DE" altLang="de-DE" sz="12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Fahrradaktivste Kommune mit den meisten Radkilometern (absolute Gesamtkilometer)</a:t>
            </a:r>
            <a:endParaRPr lang="de-DE" altLang="de-DE" sz="1200" b="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marL="0" indent="0">
              <a:lnSpc>
                <a:spcPct val="100000"/>
              </a:lnSpc>
              <a:spcBef>
                <a:spcPts val="0"/>
              </a:spcBef>
              <a:spcAft>
                <a:spcPts val="600"/>
              </a:spcAft>
              <a:buClr>
                <a:schemeClr val="bg1">
                  <a:lumMod val="50000"/>
                </a:schemeClr>
              </a:buClr>
              <a:buFont typeface="Arial" panose="020B0604020202020204" pitchFamily="34" charset="0"/>
              <a:buNone/>
            </a:pPr>
            <a:r>
              <a:rPr lang="de-DE" altLang="de-DE" sz="1200" b="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In beiden Kategorien wird</a:t>
            </a:r>
            <a:r>
              <a:rPr lang="de-DE" altLang="de-DE" sz="1200" b="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eine Gewinnerkommune je Größenklasse (s. nächste Folie Einteilung der Teilnahmegebühren) ermittelt, zudem jeweils die beste Newcomer-Kommune pro Größenklasse</a:t>
            </a:r>
            <a:endParaRPr lang="de-DE" altLang="de-DE" b="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15</a:t>
            </a:fld>
            <a:endParaRPr lang="de-DE"/>
          </a:p>
        </p:txBody>
      </p:sp>
    </p:spTree>
    <p:extLst>
      <p:ext uri="{BB962C8B-B14F-4D97-AF65-F5344CB8AC3E}">
        <p14:creationId xmlns:p14="http://schemas.microsoft.com/office/powerpoint/2010/main" val="30873705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DE" i="0" dirty="0" smtClean="0">
                <a:latin typeface="Arial" panose="020B0604020202020204" pitchFamily="34" charset="0"/>
                <a:cs typeface="Arial" panose="020B0604020202020204" pitchFamily="34" charset="0"/>
              </a:rPr>
              <a:t>Die Größenklassen</a:t>
            </a:r>
            <a:r>
              <a:rPr lang="de-DE" i="0" baseline="0" dirty="0" smtClean="0">
                <a:latin typeface="Arial" panose="020B0604020202020204" pitchFamily="34" charset="0"/>
                <a:cs typeface="Arial" panose="020B0604020202020204" pitchFamily="34" charset="0"/>
              </a:rPr>
              <a:t> definieren sich wie oben dargestellt. Zusätzlich können Landkreise/Regionen ihre zugehörigen Kommunen zu einem Pauschalpreis anmelden</a:t>
            </a:r>
            <a:endParaRPr lang="de-DE" i="0" dirty="0" smtClean="0">
              <a:latin typeface="Arial" panose="020B0604020202020204" pitchFamily="34" charset="0"/>
              <a:cs typeface="Arial" panose="020B0604020202020204" pitchFamily="34" charset="0"/>
            </a:endParaRPr>
          </a:p>
          <a:p>
            <a:pPr marL="180000" indent="-180000">
              <a:buFont typeface="Arial" panose="020B0604020202020204" pitchFamily="34" charset="0"/>
              <a:buChar char="•"/>
            </a:pPr>
            <a:r>
              <a:rPr lang="de-DE" i="0" dirty="0" smtClean="0">
                <a:latin typeface="Arial" panose="020B0604020202020204" pitchFamily="34" charset="0"/>
                <a:cs typeface="Arial" panose="020B0604020202020204" pitchFamily="34" charset="0"/>
              </a:rPr>
              <a:t>Die Teilnahmegebühren</a:t>
            </a:r>
            <a:r>
              <a:rPr lang="de-DE" i="0" baseline="0" dirty="0" smtClean="0">
                <a:latin typeface="Arial" panose="020B0604020202020204" pitchFamily="34" charset="0"/>
                <a:cs typeface="Arial" panose="020B0604020202020204" pitchFamily="34" charset="0"/>
              </a:rPr>
              <a:t> berechnen sich entsprechend der Größenklassen</a:t>
            </a:r>
          </a:p>
          <a:p>
            <a:pPr marL="180000" indent="-180000">
              <a:buFont typeface="Arial" panose="020B0604020202020204" pitchFamily="34" charset="0"/>
              <a:buChar char="•"/>
            </a:pPr>
            <a:r>
              <a:rPr lang="de-DE" i="0" baseline="0" dirty="0" smtClean="0">
                <a:latin typeface="Arial" panose="020B0604020202020204" pitchFamily="34" charset="0"/>
                <a:cs typeface="Arial" panose="020B0604020202020204" pitchFamily="34" charset="0"/>
              </a:rPr>
              <a:t>Klima-Bündnis-Mitglieder erhalten einen Rabatt von etwa 25 %</a:t>
            </a:r>
          </a:p>
          <a:p>
            <a:pPr marL="180000" indent="-180000">
              <a:buFont typeface="Arial" panose="020B0604020202020204" pitchFamily="34" charset="0"/>
              <a:buChar char="•"/>
            </a:pPr>
            <a:r>
              <a:rPr lang="de-DE" altLang="de-DE" sz="12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KLICK:</a:t>
            </a:r>
            <a:r>
              <a:rPr lang="de-DE" altLang="de-DE" sz="1200" b="1"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lang="de-DE" i="0" baseline="0" dirty="0" smtClean="0">
                <a:latin typeface="Arial" panose="020B0604020202020204" pitchFamily="34" charset="0"/>
                <a:cs typeface="Arial" panose="020B0604020202020204" pitchFamily="34" charset="0"/>
              </a:rPr>
              <a:t>In vielen deutschen Bundesländern wird die Teilnahme auch finanziell gefördert, Details und aktuelle Förderungen unter stadtradeln.de/anmelden</a:t>
            </a:r>
          </a:p>
        </p:txBody>
      </p:sp>
      <p:sp>
        <p:nvSpPr>
          <p:cNvPr id="4" name="Foliennummernplatzhalter 3"/>
          <p:cNvSpPr>
            <a:spLocks noGrp="1"/>
          </p:cNvSpPr>
          <p:nvPr>
            <p:ph type="sldNum" sz="quarter" idx="10"/>
          </p:nvPr>
        </p:nvSpPr>
        <p:spPr/>
        <p:txBody>
          <a:bodyPr/>
          <a:lstStyle/>
          <a:p>
            <a:fld id="{6EA5FD0C-7815-4C61-9F16-9E61E07823AE}" type="slidenum">
              <a:rPr lang="de-DE" smtClean="0"/>
              <a:t>16</a:t>
            </a:fld>
            <a:endParaRPr lang="de-DE"/>
          </a:p>
        </p:txBody>
      </p:sp>
    </p:spTree>
    <p:extLst>
      <p:ext uri="{BB962C8B-B14F-4D97-AF65-F5344CB8AC3E}">
        <p14:creationId xmlns:p14="http://schemas.microsoft.com/office/powerpoint/2010/main" val="20036865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smtClean="0">
                <a:latin typeface="Arial" panose="020B0604020202020204" pitchFamily="34" charset="0"/>
                <a:cs typeface="Arial" panose="020B0604020202020204" pitchFamily="34" charset="0"/>
              </a:rPr>
              <a:t>Was bekommen Kommunen</a:t>
            </a:r>
            <a:r>
              <a:rPr lang="de-DE" b="1" baseline="0" dirty="0" smtClean="0">
                <a:latin typeface="Arial" panose="020B0604020202020204" pitchFamily="34" charset="0"/>
                <a:cs typeface="Arial" panose="020B0604020202020204" pitchFamily="34" charset="0"/>
              </a:rPr>
              <a:t> für ihr Geld?</a:t>
            </a:r>
            <a:endParaRPr lang="de-DE" dirty="0" smtClean="0">
              <a:latin typeface="Arial" panose="020B0604020202020204" pitchFamily="34" charset="0"/>
              <a:cs typeface="Arial" panose="020B0604020202020204" pitchFamily="34" charset="0"/>
            </a:endParaRPr>
          </a:p>
          <a:p>
            <a:pPr marL="180000" marR="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smtClean="0">
                <a:latin typeface="Arial" panose="020B0604020202020204" pitchFamily="34" charset="0"/>
                <a:cs typeface="Arial" panose="020B0604020202020204" pitchFamily="34" charset="0"/>
              </a:rPr>
              <a:t>Das</a:t>
            </a:r>
            <a:r>
              <a:rPr lang="de-DE" baseline="0" dirty="0" smtClean="0">
                <a:latin typeface="Arial" panose="020B0604020202020204" pitchFamily="34" charset="0"/>
                <a:cs typeface="Arial" panose="020B0604020202020204" pitchFamily="34" charset="0"/>
              </a:rPr>
              <a:t> Klima-Bündnis stellt jeder Kommune eine eigene Unterseite auf stadtradeln.de zur Verfügung. Sie ist zentraler Punkt für die lokale Mobilisierung und bietet u. a. folgende Funktionen:</a:t>
            </a:r>
          </a:p>
          <a:p>
            <a:pPr marL="360000" lvl="1" indent="-180000">
              <a:buFont typeface="Symbol" panose="05050102010706020507" pitchFamily="18" charset="2"/>
              <a:buChar char="-"/>
            </a:pPr>
            <a:r>
              <a:rPr lang="de-DE" baseline="0" dirty="0" smtClean="0">
                <a:latin typeface="Arial" panose="020B0604020202020204" pitchFamily="34" charset="0"/>
                <a:cs typeface="Arial" panose="020B0604020202020204" pitchFamily="34" charset="0"/>
              </a:rPr>
              <a:t>Radelnde können sich für ihre Kommune registrieren und erhalten einen eigenen Account, mit dem sie Teams gründen, Chatten und Kilometer eintragen können</a:t>
            </a:r>
          </a:p>
          <a:p>
            <a:pPr marL="360000" lvl="1" indent="-180000">
              <a:buFont typeface="Symbol" panose="05050102010706020507" pitchFamily="18" charset="2"/>
              <a:buChar char="-"/>
            </a:pPr>
            <a:r>
              <a:rPr lang="de-DE" baseline="0" dirty="0" smtClean="0">
                <a:latin typeface="Arial" panose="020B0604020202020204" pitchFamily="34" charset="0"/>
                <a:cs typeface="Arial" panose="020B0604020202020204" pitchFamily="34" charset="0"/>
              </a:rPr>
              <a:t>Verschiedenste Kommunen-Ergebnis werden in Echtzeit dargestellt</a:t>
            </a:r>
          </a:p>
          <a:p>
            <a:pPr marL="360000" lvl="1" indent="-180000">
              <a:buFont typeface="Symbol" panose="05050102010706020507" pitchFamily="18" charset="2"/>
              <a:buChar char="-"/>
            </a:pPr>
            <a:r>
              <a:rPr lang="de-DE" baseline="0" dirty="0" smtClean="0">
                <a:latin typeface="Arial" panose="020B0604020202020204" pitchFamily="34" charset="0"/>
                <a:cs typeface="Arial" panose="020B0604020202020204" pitchFamily="34" charset="0"/>
              </a:rPr>
              <a:t>Kontaktdaten für Radelnde, Informationen und Termine können von der Kommune individuell angepasst werden</a:t>
            </a:r>
          </a:p>
          <a:p>
            <a:pPr marL="180000" indent="-180000">
              <a:buFont typeface="Arial" panose="020B0604020202020204" pitchFamily="34" charset="0"/>
              <a:buChar char="•"/>
            </a:pPr>
            <a:r>
              <a:rPr lang="de-DE" baseline="0" dirty="0" smtClean="0">
                <a:latin typeface="Arial" panose="020B0604020202020204" pitchFamily="34" charset="0"/>
                <a:cs typeface="Arial" panose="020B0604020202020204" pitchFamily="34" charset="0"/>
              </a:rPr>
              <a:t>Die kostenfreie STADTRADELN-App bietet alle Informationen auf einen Blick und dient zum Kilometer-Tracken</a:t>
            </a:r>
          </a:p>
          <a:p>
            <a:pPr marL="180000" marR="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dirty="0" smtClean="0">
                <a:latin typeface="Arial" panose="020B0604020202020204" pitchFamily="34" charset="0"/>
                <a:cs typeface="Arial" panose="020B0604020202020204" pitchFamily="34" charset="0"/>
              </a:rPr>
              <a:t>Optional:</a:t>
            </a:r>
          </a:p>
          <a:p>
            <a:pPr marL="360000" lvl="1" indent="-180000">
              <a:buFont typeface="Symbol" panose="05050102010706020507" pitchFamily="18" charset="2"/>
              <a:buChar char="-"/>
            </a:pPr>
            <a:r>
              <a:rPr lang="de-DE" baseline="0" dirty="0" smtClean="0">
                <a:latin typeface="Arial" panose="020B0604020202020204" pitchFamily="34" charset="0"/>
                <a:cs typeface="Arial" panose="020B0604020202020204" pitchFamily="34" charset="0"/>
              </a:rPr>
              <a:t>kostenfreie Nutzung der Meldeplattform </a:t>
            </a:r>
            <a:r>
              <a:rPr lang="de-DE" cap="small" baseline="0" dirty="0" smtClean="0">
                <a:latin typeface="Arial" panose="020B0604020202020204" pitchFamily="34" charset="0"/>
                <a:cs typeface="Arial" panose="020B0604020202020204" pitchFamily="34" charset="0"/>
              </a:rPr>
              <a:t>RADar!</a:t>
            </a:r>
            <a:r>
              <a:rPr lang="de-DE" baseline="0" dirty="0" smtClean="0">
                <a:latin typeface="Arial" panose="020B0604020202020204" pitchFamily="34" charset="0"/>
                <a:cs typeface="Arial" panose="020B0604020202020204" pitchFamily="34" charset="0"/>
              </a:rPr>
              <a:t> während STADTRADELN (s. Präsentation </a:t>
            </a:r>
            <a:r>
              <a:rPr lang="de-DE" cap="small" baseline="0" dirty="0" smtClean="0">
                <a:latin typeface="Arial" panose="020B0604020202020204" pitchFamily="34" charset="0"/>
                <a:cs typeface="Arial" panose="020B0604020202020204" pitchFamily="34" charset="0"/>
              </a:rPr>
              <a:t>RADar!</a:t>
            </a:r>
            <a:r>
              <a:rPr lang="de-DE" baseline="0" dirty="0" smtClean="0">
                <a:latin typeface="Arial" panose="020B0604020202020204" pitchFamily="34" charset="0"/>
                <a:cs typeface="Arial" panose="020B0604020202020204" pitchFamily="34" charset="0"/>
              </a:rPr>
              <a:t> ab Folie 24)</a:t>
            </a:r>
          </a:p>
          <a:p>
            <a:pPr marL="360000" lvl="1" indent="-180000">
              <a:buFont typeface="Symbol" panose="05050102010706020507" pitchFamily="18" charset="2"/>
              <a:buChar char="-"/>
            </a:pPr>
            <a:r>
              <a:rPr lang="de-DE" baseline="0" dirty="0" smtClean="0">
                <a:latin typeface="Arial" panose="020B0604020202020204" pitchFamily="34" charset="0"/>
                <a:cs typeface="Arial" panose="020B0604020202020204" pitchFamily="34" charset="0"/>
              </a:rPr>
              <a:t>Nutzung des RiDE-Portals mit wissenschaftlich aufbereiteten Radverkehrsdaten (s. Präsentation RiDE ab Folie 32)</a:t>
            </a:r>
          </a:p>
        </p:txBody>
      </p:sp>
      <p:sp>
        <p:nvSpPr>
          <p:cNvPr id="4" name="Foliennummernplatzhalter 3"/>
          <p:cNvSpPr>
            <a:spLocks noGrp="1"/>
          </p:cNvSpPr>
          <p:nvPr>
            <p:ph type="sldNum" sz="quarter" idx="10"/>
          </p:nvPr>
        </p:nvSpPr>
        <p:spPr/>
        <p:txBody>
          <a:bodyPr/>
          <a:lstStyle/>
          <a:p>
            <a:fld id="{6EA5FD0C-7815-4C61-9F16-9E61E07823AE}" type="slidenum">
              <a:rPr lang="de-DE" smtClean="0"/>
              <a:t>17</a:t>
            </a:fld>
            <a:endParaRPr lang="de-DE"/>
          </a:p>
        </p:txBody>
      </p:sp>
    </p:spTree>
    <p:extLst>
      <p:ext uri="{BB962C8B-B14F-4D97-AF65-F5344CB8AC3E}">
        <p14:creationId xmlns:p14="http://schemas.microsoft.com/office/powerpoint/2010/main" val="14440382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dirty="0" smtClean="0">
                <a:latin typeface="Arial" panose="020B0604020202020204" pitchFamily="34" charset="0"/>
                <a:cs typeface="Arial" panose="020B0604020202020204" pitchFamily="34" charset="0"/>
              </a:rPr>
              <a:t>Was bekommen Kommunen</a:t>
            </a:r>
            <a:r>
              <a:rPr lang="de-DE" sz="1200" b="1" baseline="0" dirty="0" smtClean="0">
                <a:latin typeface="Arial" panose="020B0604020202020204" pitchFamily="34" charset="0"/>
                <a:cs typeface="Arial" panose="020B0604020202020204" pitchFamily="34" charset="0"/>
              </a:rPr>
              <a:t> für ihr Geld?</a:t>
            </a:r>
            <a:endParaRPr lang="de-DE" sz="1200" dirty="0" smtClean="0">
              <a:latin typeface="Arial" panose="020B0604020202020204" pitchFamily="34" charset="0"/>
              <a:cs typeface="Arial" panose="020B0604020202020204" pitchFamily="34" charset="0"/>
            </a:endParaRPr>
          </a:p>
          <a:p>
            <a:pPr marL="180000" indent="-180000">
              <a:lnSpc>
                <a:spcPct val="100000"/>
              </a:lnSpc>
              <a:spcBef>
                <a:spcPts val="0"/>
              </a:spcBef>
              <a:spcAft>
                <a:spcPts val="600"/>
              </a:spcAft>
              <a:buClr>
                <a:schemeClr val="tx1">
                  <a:lumMod val="65000"/>
                  <a:lumOff val="35000"/>
                </a:schemeClr>
              </a:buClr>
              <a:buFont typeface="Arial" panose="020B0604020202020204" pitchFamily="34" charset="0"/>
              <a:buChar char="•"/>
            </a:pPr>
            <a:r>
              <a:rPr lang="de-DE" altLang="de-DE" sz="12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Materialien für die Vorbereitung und Organisation der Kampagne: </a:t>
            </a:r>
          </a:p>
          <a:p>
            <a:pPr marL="360000" lvl="1" indent="-180000">
              <a:lnSpc>
                <a:spcPct val="100000"/>
              </a:lnSpc>
              <a:spcBef>
                <a:spcPts val="0"/>
              </a:spcBef>
              <a:spcAft>
                <a:spcPts val="600"/>
              </a:spcAft>
              <a:buClr>
                <a:schemeClr val="tx1">
                  <a:lumMod val="65000"/>
                  <a:lumOff val="35000"/>
                </a:schemeClr>
              </a:buClr>
              <a:buFont typeface="Symbol" panose="05050102010706020507" pitchFamily="18" charset="2"/>
              <a:buChar char="-"/>
            </a:pPr>
            <a:r>
              <a:rPr lang="de-DE" altLang="de-DE" sz="12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Schulungs</a:t>
            </a:r>
            <a:r>
              <a:rPr lang="de-DE" altLang="de-DE" sz="120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und Informationsmaterialen, die erklären, wie die Kampagne durchgeführt und die Bürger*innen mobilisiert werden können</a:t>
            </a:r>
            <a:endParaRPr lang="de-DE" altLang="de-DE" sz="12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marL="180000" indent="-180000">
              <a:lnSpc>
                <a:spcPct val="100000"/>
              </a:lnSpc>
              <a:spcBef>
                <a:spcPts val="0"/>
              </a:spcBef>
              <a:spcAft>
                <a:spcPts val="600"/>
              </a:spcAft>
              <a:buClr>
                <a:schemeClr val="tx1">
                  <a:lumMod val="65000"/>
                  <a:lumOff val="35000"/>
                </a:schemeClr>
              </a:buClr>
              <a:buFont typeface="Arial" panose="020B0604020202020204" pitchFamily="34" charset="0"/>
              <a:buChar char="•"/>
            </a:pPr>
            <a:r>
              <a:rPr lang="de-DE" altLang="de-DE" sz="12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PR-Materialien und</a:t>
            </a:r>
            <a:r>
              <a:rPr lang="de-DE" altLang="de-DE" sz="120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Druckvorlagen:</a:t>
            </a:r>
          </a:p>
          <a:p>
            <a:pPr marL="360000" marR="0" lvl="1" indent="-180000" algn="l" defTabSz="914400" rtl="0" eaLnBrk="1" fontAlgn="auto" latinLnBrk="0" hangingPunct="1">
              <a:lnSpc>
                <a:spcPct val="100000"/>
              </a:lnSpc>
              <a:spcBef>
                <a:spcPts val="0"/>
              </a:spcBef>
              <a:spcAft>
                <a:spcPts val="600"/>
              </a:spcAft>
              <a:buClr>
                <a:schemeClr val="tx1">
                  <a:lumMod val="65000"/>
                  <a:lumOff val="35000"/>
                </a:schemeClr>
              </a:buClr>
              <a:buSzTx/>
              <a:buFont typeface="Symbol" panose="05050102010706020507" pitchFamily="18" charset="2"/>
              <a:buChar char="-"/>
              <a:tabLst/>
              <a:defRPr/>
            </a:pPr>
            <a:r>
              <a:rPr lang="de-DE" altLang="de-DE" sz="12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Flyer-, Poster- und Roll-up-Vorlagen zum Anpassen</a:t>
            </a:r>
          </a:p>
          <a:p>
            <a:pPr marL="360000" marR="0" lvl="1" indent="-180000" algn="l" defTabSz="914400" rtl="0" eaLnBrk="1" fontAlgn="auto" latinLnBrk="0" hangingPunct="1">
              <a:lnSpc>
                <a:spcPct val="100000"/>
              </a:lnSpc>
              <a:spcBef>
                <a:spcPts val="0"/>
              </a:spcBef>
              <a:spcAft>
                <a:spcPts val="600"/>
              </a:spcAft>
              <a:buClr>
                <a:schemeClr val="tx1">
                  <a:lumMod val="65000"/>
                  <a:lumOff val="35000"/>
                </a:schemeClr>
              </a:buClr>
              <a:buSzTx/>
              <a:buFont typeface="Symbol" panose="05050102010706020507" pitchFamily="18" charset="2"/>
              <a:buChar char="-"/>
              <a:tabLst/>
              <a:defRPr/>
            </a:pPr>
            <a:r>
              <a:rPr lang="de-DE" altLang="de-DE" sz="1200" dirty="0" err="1"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Fotopool</a:t>
            </a:r>
            <a:endParaRPr lang="de-DE" altLang="de-DE" sz="12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marL="360000" marR="0" lvl="1" indent="-180000" algn="l" defTabSz="914400" rtl="0" eaLnBrk="1" fontAlgn="auto" latinLnBrk="0" hangingPunct="1">
              <a:lnSpc>
                <a:spcPct val="100000"/>
              </a:lnSpc>
              <a:spcBef>
                <a:spcPts val="0"/>
              </a:spcBef>
              <a:spcAft>
                <a:spcPts val="600"/>
              </a:spcAft>
              <a:buClr>
                <a:schemeClr val="tx1">
                  <a:lumMod val="65000"/>
                  <a:lumOff val="35000"/>
                </a:schemeClr>
              </a:buClr>
              <a:buSzTx/>
              <a:buFont typeface="Symbol" panose="05050102010706020507" pitchFamily="18" charset="2"/>
              <a:buChar char="-"/>
              <a:tabLst/>
              <a:defRPr/>
            </a:pPr>
            <a:r>
              <a:rPr lang="de-DE" altLang="de-DE" sz="12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Postkarten</a:t>
            </a:r>
          </a:p>
          <a:p>
            <a:pPr marL="360000" marR="0" lvl="1" indent="-180000" algn="l" defTabSz="914400" rtl="0" eaLnBrk="1" fontAlgn="auto" latinLnBrk="0" hangingPunct="1">
              <a:lnSpc>
                <a:spcPct val="100000"/>
              </a:lnSpc>
              <a:spcBef>
                <a:spcPts val="0"/>
              </a:spcBef>
              <a:spcAft>
                <a:spcPts val="600"/>
              </a:spcAft>
              <a:buClr>
                <a:schemeClr val="tx1">
                  <a:lumMod val="65000"/>
                  <a:lumOff val="35000"/>
                </a:schemeClr>
              </a:buClr>
              <a:buSzTx/>
              <a:buFont typeface="Symbol" panose="05050102010706020507" pitchFamily="18" charset="2"/>
              <a:buChar char="-"/>
              <a:tabLst/>
              <a:defRPr/>
            </a:pPr>
            <a:r>
              <a:rPr lang="de-DE" altLang="de-DE" sz="12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Logos</a:t>
            </a:r>
          </a:p>
          <a:p>
            <a:pPr marL="360000" marR="0" lvl="1" indent="-180000" algn="l" defTabSz="914400" rtl="0" eaLnBrk="1" fontAlgn="auto" latinLnBrk="0" hangingPunct="1">
              <a:lnSpc>
                <a:spcPct val="100000"/>
              </a:lnSpc>
              <a:spcBef>
                <a:spcPts val="0"/>
              </a:spcBef>
              <a:spcAft>
                <a:spcPts val="600"/>
              </a:spcAft>
              <a:buClr>
                <a:schemeClr val="tx1">
                  <a:lumMod val="65000"/>
                  <a:lumOff val="35000"/>
                </a:schemeClr>
              </a:buClr>
              <a:buSzTx/>
              <a:buFont typeface="Symbol" panose="05050102010706020507" pitchFamily="18" charset="2"/>
              <a:buChar char="-"/>
              <a:tabLst/>
              <a:defRPr/>
            </a:pPr>
            <a:r>
              <a:rPr lang="de-DE" altLang="de-DE" sz="12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Vorlagen für Urkunden</a:t>
            </a:r>
          </a:p>
          <a:p>
            <a:pPr marL="360000" marR="0" lvl="1" indent="-180000" algn="l" defTabSz="914400" rtl="0" eaLnBrk="1" fontAlgn="auto" latinLnBrk="0" hangingPunct="1">
              <a:lnSpc>
                <a:spcPct val="100000"/>
              </a:lnSpc>
              <a:spcBef>
                <a:spcPts val="0"/>
              </a:spcBef>
              <a:spcAft>
                <a:spcPts val="600"/>
              </a:spcAft>
              <a:buClr>
                <a:schemeClr val="tx1">
                  <a:lumMod val="65000"/>
                  <a:lumOff val="35000"/>
                </a:schemeClr>
              </a:buClr>
              <a:buSzTx/>
              <a:buFont typeface="Symbol" panose="05050102010706020507" pitchFamily="18" charset="2"/>
              <a:buChar char="-"/>
              <a:tabLst/>
              <a:defRPr/>
            </a:pPr>
            <a:r>
              <a:rPr lang="de-DE" altLang="de-DE" sz="12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Vorlagen für Pressemitteilungen</a:t>
            </a:r>
          </a:p>
          <a:p>
            <a:pPr marL="360000" marR="0" lvl="1" indent="-180000" algn="l" defTabSz="914400" rtl="0" eaLnBrk="1" fontAlgn="auto" latinLnBrk="0" hangingPunct="1">
              <a:lnSpc>
                <a:spcPct val="100000"/>
              </a:lnSpc>
              <a:spcBef>
                <a:spcPts val="0"/>
              </a:spcBef>
              <a:spcAft>
                <a:spcPts val="600"/>
              </a:spcAft>
              <a:buClr>
                <a:schemeClr val="tx1">
                  <a:lumMod val="65000"/>
                  <a:lumOff val="35000"/>
                </a:schemeClr>
              </a:buClr>
              <a:buSzTx/>
              <a:buFont typeface="Symbol" panose="05050102010706020507" pitchFamily="18" charset="2"/>
              <a:buChar char="-"/>
              <a:tabLst/>
              <a:defRPr/>
            </a:pPr>
            <a:r>
              <a:rPr lang="de-DE" altLang="de-DE" sz="12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und</a:t>
            </a:r>
            <a:r>
              <a:rPr lang="de-DE" altLang="de-DE" sz="120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vieles mehr…</a:t>
            </a:r>
            <a:endParaRPr lang="de-DE" altLang="de-DE" sz="12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marL="180000" indent="-180000">
              <a:lnSpc>
                <a:spcPct val="100000"/>
              </a:lnSpc>
              <a:spcBef>
                <a:spcPts val="0"/>
              </a:spcBef>
              <a:spcAft>
                <a:spcPts val="600"/>
              </a:spcAft>
              <a:buClr>
                <a:schemeClr val="tx1">
                  <a:lumMod val="65000"/>
                  <a:lumOff val="35000"/>
                </a:schemeClr>
              </a:buClr>
              <a:buFont typeface="Arial" panose="020B0604020202020204" pitchFamily="34" charset="0"/>
              <a:buChar char="•"/>
            </a:pPr>
            <a:r>
              <a:rPr lang="de-DE" altLang="de-DE" sz="12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Das Klima-Bündnis steht</a:t>
            </a:r>
            <a:r>
              <a:rPr lang="de-DE" altLang="de-DE" sz="120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mit Rat zur Seite, u. a. über ein Support-Telefon, unterstützt die Kommunen bei der Betreuung der Radelnden und veranstaltet Webinare rund um das STADTRADELN</a:t>
            </a:r>
          </a:p>
          <a:p>
            <a:pPr marL="180000" indent="-180000">
              <a:lnSpc>
                <a:spcPct val="100000"/>
              </a:lnSpc>
              <a:spcBef>
                <a:spcPts val="0"/>
              </a:spcBef>
              <a:spcAft>
                <a:spcPts val="600"/>
              </a:spcAft>
              <a:buClr>
                <a:schemeClr val="tx1">
                  <a:lumMod val="65000"/>
                  <a:lumOff val="35000"/>
                </a:schemeClr>
              </a:buClr>
              <a:buFont typeface="Arial" panose="020B0604020202020204" pitchFamily="34" charset="0"/>
              <a:buChar char="•"/>
            </a:pPr>
            <a:r>
              <a:rPr lang="de-DE" altLang="de-DE" sz="1200" b="1"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KLICK:</a:t>
            </a:r>
            <a:r>
              <a:rPr lang="de-DE" altLang="de-DE" sz="1200" b="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ZIEL: </a:t>
            </a:r>
            <a:r>
              <a:rPr lang="de-DE" altLang="de-DE" sz="120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Die Umsetzung der Kampagne für Kommunen so einfach und effizient wie möglich zu gestalten</a:t>
            </a:r>
          </a:p>
          <a:p>
            <a:pPr marL="180000" indent="-180000">
              <a:lnSpc>
                <a:spcPct val="100000"/>
              </a:lnSpc>
              <a:spcBef>
                <a:spcPts val="0"/>
              </a:spcBef>
              <a:spcAft>
                <a:spcPts val="600"/>
              </a:spcAft>
              <a:buClr>
                <a:schemeClr val="tx1">
                  <a:lumMod val="65000"/>
                  <a:lumOff val="35000"/>
                </a:schemeClr>
              </a:buClr>
              <a:buFont typeface="Arial" panose="020B0604020202020204" pitchFamily="34" charset="0"/>
              <a:buChar char="•"/>
            </a:pPr>
            <a:endParaRPr lang="de-DE" sz="1200" baseline="0" dirty="0" smtClean="0">
              <a:solidFill>
                <a:schemeClr val="tx1">
                  <a:lumMod val="75000"/>
                  <a:lumOff val="25000"/>
                </a:schemeClr>
              </a:solidFill>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600"/>
              </a:spcAft>
              <a:buClr>
                <a:schemeClr val="tx1">
                  <a:lumMod val="65000"/>
                  <a:lumOff val="35000"/>
                </a:schemeClr>
              </a:buClr>
              <a:buSzTx/>
              <a:buFont typeface="Arial" panose="020B0604020202020204" pitchFamily="34" charset="0"/>
              <a:buNone/>
              <a:tabLst/>
              <a:defRPr/>
            </a:pPr>
            <a:r>
              <a:rPr lang="de-DE" altLang="de-DE" sz="12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Bitte beachten:</a:t>
            </a:r>
            <a:r>
              <a:rPr lang="de-DE" altLang="de-DE" sz="120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hinter dem grünen Feld verbirgt sich weiterer Text, der beim Start der Bildschirmpräsentation sichtbar wird!</a:t>
            </a:r>
            <a:endParaRPr lang="de-DE" sz="1200" baseline="0" dirty="0" smtClean="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18</a:t>
            </a:fld>
            <a:endParaRPr lang="de-DE"/>
          </a:p>
        </p:txBody>
      </p:sp>
    </p:spTree>
    <p:extLst>
      <p:ext uri="{BB962C8B-B14F-4D97-AF65-F5344CB8AC3E}">
        <p14:creationId xmlns:p14="http://schemas.microsoft.com/office/powerpoint/2010/main" val="14440382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1000"/>
              </a:spcAft>
              <a:buClr>
                <a:schemeClr val="tx1">
                  <a:lumMod val="65000"/>
                  <a:lumOff val="35000"/>
                </a:schemeClr>
              </a:buClr>
              <a:buSzTx/>
              <a:buFont typeface="Arial" charset="0"/>
              <a:buNone/>
              <a:tabLst>
                <a:tab pos="179388" algn="l"/>
              </a:tabLst>
              <a:defRPr/>
            </a:pPr>
            <a:r>
              <a:rPr lang="de-DE" altLang="de-DE" b="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Werbung </a:t>
            </a:r>
            <a:r>
              <a:rPr lang="de-DE" alt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über (lokale) Medien als Partner, Website, Newsletter und Amtsblatt, Soziale Medien, Polizei etc. und p</a:t>
            </a:r>
            <a:r>
              <a:rPr lang="de-DE" altLang="de-DE" u="sng"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ersönliche Ans</a:t>
            </a:r>
            <a:r>
              <a:rPr lang="de-DE" alt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p</a:t>
            </a:r>
            <a:r>
              <a:rPr lang="de-DE" altLang="de-DE" u="sng"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rache </a:t>
            </a:r>
            <a:r>
              <a:rPr lang="de-DE" alt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durch und mit Unternehmen, Einzelhandel, Vereinen, (Hoch)Schulen, Kindertagesstätten, politischen Entscheider*innen etc.</a:t>
            </a:r>
          </a:p>
          <a:p>
            <a:pPr marL="0" marR="0" indent="0" algn="l" defTabSz="914400" rtl="0" eaLnBrk="1" fontAlgn="auto" latinLnBrk="0" hangingPunct="1">
              <a:lnSpc>
                <a:spcPct val="100000"/>
              </a:lnSpc>
              <a:spcBef>
                <a:spcPts val="0"/>
              </a:spcBef>
              <a:spcAft>
                <a:spcPts val="1000"/>
              </a:spcAft>
              <a:buClr>
                <a:schemeClr val="tx1">
                  <a:lumMod val="65000"/>
                  <a:lumOff val="35000"/>
                </a:schemeClr>
              </a:buClr>
              <a:buSzTx/>
              <a:buFont typeface="Arial" charset="0"/>
              <a:buNone/>
              <a:tabLst>
                <a:tab pos="179388" algn="l"/>
              </a:tabLst>
              <a:defRPr/>
            </a:pPr>
            <a:endParaRPr lang="de-DE" altLang="de-DE" b="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marL="0" marR="0" indent="0" algn="l" defTabSz="914400" rtl="0" eaLnBrk="1" fontAlgn="auto" latinLnBrk="0" hangingPunct="1">
              <a:lnSpc>
                <a:spcPct val="100000"/>
              </a:lnSpc>
              <a:spcBef>
                <a:spcPts val="0"/>
              </a:spcBef>
              <a:spcAft>
                <a:spcPts val="1000"/>
              </a:spcAft>
              <a:buClr>
                <a:schemeClr val="tx1">
                  <a:lumMod val="65000"/>
                  <a:lumOff val="35000"/>
                </a:schemeClr>
              </a:buClr>
              <a:buSzTx/>
              <a:buFont typeface="Arial" charset="0"/>
              <a:buNone/>
              <a:tabLst>
                <a:tab pos="179388" algn="l"/>
              </a:tabLst>
              <a:defRPr/>
            </a:pPr>
            <a:r>
              <a:rPr lang="de-DE" altLang="de-DE" b="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Jede STADTRADELN-Kommune muss mindestens eine lokale Kontaktperson benennen. </a:t>
            </a:r>
            <a:r>
              <a:rPr lang="de-DE" altLang="de-DE" b="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Diese macht</a:t>
            </a:r>
            <a:r>
              <a:rPr lang="de-DE" altLang="de-DE" b="0" baseline="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Öffentlichkeitsarbeit für die Kampagne und mobilisiert die Bürger*innen. Außerdem steht sie für Fragen der Radelnden zur Verfügung und steht zugleich in Kontakt mit dem Klima-Bündnis. </a:t>
            </a:r>
            <a:r>
              <a:rPr lang="de-DE" altLang="de-DE" b="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Während und nach dem</a:t>
            </a:r>
            <a:r>
              <a:rPr lang="de-DE" altLang="de-DE" b="0" baseline="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Aktionszeitraum überprüft sie die Kilometereinträge insbesondere bei km-Ausreißern und bei den Mitgliedern des Kommunalparlaments.</a:t>
            </a:r>
          </a:p>
          <a:p>
            <a:pPr marL="0" marR="0" indent="0" algn="l" defTabSz="914400" rtl="0" eaLnBrk="1" fontAlgn="auto" latinLnBrk="0" hangingPunct="1">
              <a:lnSpc>
                <a:spcPct val="100000"/>
              </a:lnSpc>
              <a:spcBef>
                <a:spcPts val="0"/>
              </a:spcBef>
              <a:spcAft>
                <a:spcPts val="1000"/>
              </a:spcAft>
              <a:buClr>
                <a:schemeClr val="tx1">
                  <a:lumMod val="65000"/>
                  <a:lumOff val="35000"/>
                </a:schemeClr>
              </a:buClr>
              <a:buSzTx/>
              <a:buFont typeface="Arial" charset="0"/>
              <a:buNone/>
              <a:tabLst>
                <a:tab pos="179388" algn="l"/>
              </a:tabLst>
              <a:defRPr/>
            </a:pPr>
            <a:endParaRPr lang="de-DE" altLang="de-DE" b="0" baseline="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endParaRPr>
          </a:p>
          <a:p>
            <a:pPr marL="0" marR="0" indent="0" algn="l" defTabSz="914400" rtl="0" eaLnBrk="1" fontAlgn="auto" latinLnBrk="0" hangingPunct="1">
              <a:lnSpc>
                <a:spcPct val="100000"/>
              </a:lnSpc>
              <a:spcBef>
                <a:spcPts val="0"/>
              </a:spcBef>
              <a:spcAft>
                <a:spcPts val="1000"/>
              </a:spcAft>
              <a:buClr>
                <a:schemeClr val="tx1">
                  <a:lumMod val="65000"/>
                  <a:lumOff val="35000"/>
                </a:schemeClr>
              </a:buClr>
              <a:buSzTx/>
              <a:buFont typeface="Arial" charset="0"/>
              <a:buNone/>
              <a:tabLst>
                <a:tab pos="179388" algn="l"/>
              </a:tabLst>
              <a:defRPr/>
            </a:pPr>
            <a:r>
              <a:rPr lang="de-DE" altLang="de-DE" b="1"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Tipp: </a:t>
            </a:r>
            <a:r>
              <a:rPr lang="de-DE" altLang="de-DE" b="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Gründung eines STADTRADELN-Organisationsteams aus Verwaltung – hierzu können auch andere Abteilungen</a:t>
            </a:r>
            <a:r>
              <a:rPr lang="de-DE" altLang="de-DE" b="0" baseline="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zählen, Klimaschutzmanager*innen, Pressesprecher*innen und/oder das Stadtmarketing –</a:t>
            </a:r>
            <a:r>
              <a:rPr lang="de-DE" altLang="de-DE" b="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ADFC, VCD, Agenda 21 als auch weiteren naheliegenden Interessengruppen in der Kommune oder schlichtweg engagierte</a:t>
            </a:r>
            <a:r>
              <a:rPr lang="de-DE" altLang="de-DE" b="0" baseline="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Bürger*innen</a:t>
            </a:r>
            <a:r>
              <a:rPr lang="de-DE" altLang="de-DE" b="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a:t>
            </a:r>
            <a:r>
              <a:rPr lang="de-DE" altLang="de-DE" b="0" baseline="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S</a:t>
            </a:r>
            <a:r>
              <a:rPr lang="de-DE" altLang="de-DE" b="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ynergien können und sollen</a:t>
            </a:r>
            <a:r>
              <a:rPr lang="de-DE" altLang="de-DE" b="0" baseline="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ge</a:t>
            </a:r>
            <a:r>
              <a:rPr lang="de-DE" altLang="de-DE" b="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nutzt sowie Aufgaben</a:t>
            </a:r>
            <a:r>
              <a:rPr lang="de-DE" altLang="de-DE" b="0" baseline="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aufgeteilt werden</a:t>
            </a:r>
            <a:r>
              <a:rPr lang="de-DE" altLang="de-DE" b="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Auch Agenturen können mit der Durchführung</a:t>
            </a:r>
            <a:r>
              <a:rPr lang="de-DE" altLang="de-DE" b="0" baseline="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der Kampagne beauftragt werden.</a:t>
            </a:r>
            <a:endParaRPr lang="de-DE" altLang="de-DE" b="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19</a:t>
            </a:fld>
            <a:endParaRPr lang="de-DE"/>
          </a:p>
        </p:txBody>
      </p:sp>
    </p:spTree>
    <p:extLst>
      <p:ext uri="{BB962C8B-B14F-4D97-AF65-F5344CB8AC3E}">
        <p14:creationId xmlns:p14="http://schemas.microsoft.com/office/powerpoint/2010/main" val="3063824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smtClean="0">
                <a:latin typeface="Arial" panose="020B0604020202020204" pitchFamily="34" charset="0"/>
                <a:cs typeface="Arial" panose="020B0604020202020204" pitchFamily="34" charset="0"/>
              </a:rPr>
              <a:t>Bitte beachten…!</a:t>
            </a:r>
            <a:endParaRPr lang="de-DE" b="1"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2</a:t>
            </a:fld>
            <a:endParaRPr lang="de-DE"/>
          </a:p>
        </p:txBody>
      </p:sp>
    </p:spTree>
    <p:extLst>
      <p:ext uri="{BB962C8B-B14F-4D97-AF65-F5344CB8AC3E}">
        <p14:creationId xmlns:p14="http://schemas.microsoft.com/office/powerpoint/2010/main" val="40575527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a:buFont typeface="Arial" panose="020B0604020202020204" pitchFamily="34" charset="0"/>
              <a:buNone/>
            </a:pPr>
            <a:r>
              <a:rPr lang="de-DE" sz="1200" kern="1200" dirty="0" smtClean="0">
                <a:solidFill>
                  <a:schemeClr val="tx1"/>
                </a:solidFill>
                <a:effectLst/>
                <a:latin typeface="Arial" panose="020B0604020202020204" pitchFamily="34" charset="0"/>
                <a:ea typeface="+mn-ea"/>
                <a:cs typeface="Arial" panose="020B0604020202020204" pitchFamily="34" charset="0"/>
              </a:rPr>
              <a:t>2023 knapp 300 Kommunen</a:t>
            </a:r>
            <a:r>
              <a:rPr lang="de-DE" sz="1200" kern="1200" baseline="0" dirty="0" smtClean="0">
                <a:solidFill>
                  <a:schemeClr val="tx1"/>
                </a:solidFill>
                <a:effectLst/>
                <a:latin typeface="Arial" panose="020B0604020202020204" pitchFamily="34" charset="0"/>
                <a:ea typeface="+mn-ea"/>
                <a:cs typeface="Arial" panose="020B0604020202020204" pitchFamily="34" charset="0"/>
              </a:rPr>
              <a:t> </a:t>
            </a:r>
            <a:r>
              <a:rPr lang="de-DE" sz="1200" kern="1200" dirty="0" smtClean="0">
                <a:solidFill>
                  <a:schemeClr val="tx1"/>
                </a:solidFill>
                <a:effectLst/>
                <a:latin typeface="Arial" panose="020B0604020202020204" pitchFamily="34" charset="0"/>
                <a:ea typeface="+mn-ea"/>
                <a:cs typeface="Arial" panose="020B0604020202020204" pitchFamily="34" charset="0"/>
              </a:rPr>
              <a:t>mehr als im Vorjahr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200" kern="1200" dirty="0" smtClean="0">
                <a:solidFill>
                  <a:schemeClr val="tx1"/>
                </a:solidFill>
                <a:effectLst/>
                <a:latin typeface="Arial" panose="020B0604020202020204" pitchFamily="34" charset="0"/>
                <a:ea typeface="+mn-ea"/>
                <a:cs typeface="Arial" panose="020B0604020202020204" pitchFamily="34" charset="0"/>
              </a:rPr>
              <a:t>Über die STADTRADELN-Teilnehmerkommunen</a:t>
            </a:r>
            <a:r>
              <a:rPr lang="de-DE" sz="1200" kern="1200" baseline="0" dirty="0" smtClean="0">
                <a:solidFill>
                  <a:schemeClr val="tx1"/>
                </a:solidFill>
                <a:effectLst/>
                <a:latin typeface="Arial" panose="020B0604020202020204" pitchFamily="34" charset="0"/>
                <a:ea typeface="+mn-ea"/>
                <a:cs typeface="Arial" panose="020B0604020202020204" pitchFamily="34" charset="0"/>
              </a:rPr>
              <a:t> </a:t>
            </a:r>
            <a:r>
              <a:rPr lang="de-DE" sz="1200" kern="1200" dirty="0" smtClean="0">
                <a:solidFill>
                  <a:schemeClr val="tx1"/>
                </a:solidFill>
                <a:effectLst/>
                <a:latin typeface="Arial" panose="020B0604020202020204" pitchFamily="34" charset="0"/>
                <a:ea typeface="+mn-ea"/>
                <a:cs typeface="Arial" panose="020B0604020202020204" pitchFamily="34" charset="0"/>
              </a:rPr>
              <a:t>sind rund 90 % der Bevölkerung in Deutschland</a:t>
            </a:r>
            <a:r>
              <a:rPr lang="de-DE" sz="1200" kern="1200" baseline="0" dirty="0" smtClean="0">
                <a:solidFill>
                  <a:schemeClr val="tx1"/>
                </a:solidFill>
                <a:effectLst/>
                <a:latin typeface="Arial" panose="020B0604020202020204" pitchFamily="34" charset="0"/>
                <a:ea typeface="+mn-ea"/>
                <a:cs typeface="Arial" panose="020B0604020202020204" pitchFamily="34" charset="0"/>
              </a:rPr>
              <a:t> </a:t>
            </a:r>
            <a:r>
              <a:rPr lang="de-DE" sz="1200" kern="1200" dirty="0" smtClean="0">
                <a:solidFill>
                  <a:schemeClr val="tx1"/>
                </a:solidFill>
                <a:effectLst/>
                <a:latin typeface="Arial" panose="020B0604020202020204" pitchFamily="34" charset="0"/>
                <a:ea typeface="+mn-ea"/>
                <a:cs typeface="Arial" panose="020B0604020202020204" pitchFamily="34" charset="0"/>
              </a:rPr>
              <a:t>abgedeckt, da u. a. die großen Städte nahezu geschlossen dabei sind: </a:t>
            </a:r>
            <a:r>
              <a:rPr lang="de-DE" sz="1200" i="1" kern="1200" dirty="0" smtClean="0">
                <a:solidFill>
                  <a:schemeClr val="tx1"/>
                </a:solidFill>
                <a:effectLst/>
                <a:latin typeface="Arial" panose="020B0604020202020204" pitchFamily="34" charset="0"/>
                <a:ea typeface="+mn-ea"/>
                <a:cs typeface="Arial" panose="020B0604020202020204" pitchFamily="34" charset="0"/>
              </a:rPr>
              <a:t>alle</a:t>
            </a:r>
            <a:r>
              <a:rPr lang="de-DE" sz="1200" kern="1200" dirty="0" smtClean="0">
                <a:solidFill>
                  <a:schemeClr val="tx1"/>
                </a:solidFill>
                <a:effectLst/>
                <a:latin typeface="Arial" panose="020B0604020202020204" pitchFamily="34" charset="0"/>
                <a:ea typeface="+mn-ea"/>
                <a:cs typeface="Arial" panose="020B0604020202020204" pitchFamily="34" charset="0"/>
              </a:rPr>
              <a:t> Städte, bis auf zwei, größer</a:t>
            </a:r>
            <a:r>
              <a:rPr lang="de-DE" sz="1200" kern="1200" baseline="0" dirty="0" smtClean="0">
                <a:solidFill>
                  <a:schemeClr val="tx1"/>
                </a:solidFill>
                <a:effectLst/>
                <a:latin typeface="Arial" panose="020B0604020202020204" pitchFamily="34" charset="0"/>
                <a:ea typeface="+mn-ea"/>
                <a:cs typeface="Arial" panose="020B0604020202020204" pitchFamily="34" charset="0"/>
              </a:rPr>
              <a:t> als 65.000 Einwohnerinnen nehmen am STADTRADELN teil!</a:t>
            </a:r>
            <a:endParaRPr lang="de-DE" sz="1200" kern="1200" dirty="0" smtClean="0">
              <a:solidFill>
                <a:schemeClr val="tx1"/>
              </a:solidFill>
              <a:effectLst/>
              <a:latin typeface="Arial" panose="020B0604020202020204" pitchFamily="34" charset="0"/>
              <a:ea typeface="+mn-ea"/>
              <a:cs typeface="Arial" panose="020B0604020202020204" pitchFamily="34" charset="0"/>
            </a:endParaRPr>
          </a:p>
          <a:p>
            <a:pPr marL="0" lvl="0" indent="0">
              <a:buFont typeface="Arial" panose="020B0604020202020204" pitchFamily="34" charset="0"/>
              <a:buNone/>
            </a:pPr>
            <a:r>
              <a:rPr lang="de-DE" sz="1200" kern="1200" dirty="0" smtClean="0">
                <a:solidFill>
                  <a:schemeClr val="tx1"/>
                </a:solidFill>
                <a:effectLst/>
                <a:latin typeface="Arial" panose="020B0604020202020204" pitchFamily="34" charset="0"/>
                <a:ea typeface="+mn-ea"/>
                <a:cs typeface="Arial" panose="020B0604020202020204" pitchFamily="34" charset="0"/>
              </a:rPr>
              <a:t>Aktuelle</a:t>
            </a:r>
            <a:r>
              <a:rPr lang="de-DE" sz="1200" kern="1200" baseline="0" dirty="0" smtClean="0">
                <a:solidFill>
                  <a:schemeClr val="tx1"/>
                </a:solidFill>
                <a:effectLst/>
                <a:latin typeface="Arial" panose="020B0604020202020204" pitchFamily="34" charset="0"/>
                <a:ea typeface="+mn-ea"/>
                <a:cs typeface="Arial" panose="020B0604020202020204" pitchFamily="34" charset="0"/>
              </a:rPr>
              <a:t> Ergebnisse stets auf stadtradeln.de/</a:t>
            </a:r>
            <a:r>
              <a:rPr lang="de-DE" sz="1200" kern="1200" baseline="0" dirty="0" err="1" smtClean="0">
                <a:solidFill>
                  <a:schemeClr val="tx1"/>
                </a:solidFill>
                <a:effectLst/>
                <a:latin typeface="Arial" panose="020B0604020202020204" pitchFamily="34" charset="0"/>
                <a:ea typeface="+mn-ea"/>
                <a:cs typeface="Arial" panose="020B0604020202020204" pitchFamily="34" charset="0"/>
              </a:rPr>
              <a:t>ergebnisse</a:t>
            </a:r>
            <a:endParaRPr lang="de-DE" sz="12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20</a:t>
            </a:fld>
            <a:endParaRPr lang="de-DE"/>
          </a:p>
        </p:txBody>
      </p:sp>
    </p:spTree>
    <p:extLst>
      <p:ext uri="{BB962C8B-B14F-4D97-AF65-F5344CB8AC3E}">
        <p14:creationId xmlns:p14="http://schemas.microsoft.com/office/powerpoint/2010/main" val="29980718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effectLst/>
                <a:latin typeface="Arial" panose="020B0604020202020204" pitchFamily="34" charset="0"/>
                <a:ea typeface="+mn-ea"/>
                <a:cs typeface="Arial" panose="020B0604020202020204" pitchFamily="34" charset="0"/>
              </a:rPr>
              <a:t>2023 machten erstmals</a:t>
            </a:r>
            <a:r>
              <a:rPr lang="de-DE" sz="1200" kern="1200" baseline="0" dirty="0" smtClean="0">
                <a:solidFill>
                  <a:schemeClr val="tx1"/>
                </a:solidFill>
                <a:effectLst/>
                <a:latin typeface="Arial" panose="020B0604020202020204" pitchFamily="34" charset="0"/>
                <a:ea typeface="+mn-ea"/>
                <a:cs typeface="Arial" panose="020B0604020202020204" pitchFamily="34" charset="0"/>
              </a:rPr>
              <a:t> mehr </a:t>
            </a:r>
            <a:r>
              <a:rPr lang="de-DE" sz="1200" kern="1200" dirty="0" smtClean="0">
                <a:solidFill>
                  <a:schemeClr val="tx1"/>
                </a:solidFill>
                <a:effectLst/>
                <a:latin typeface="Arial" panose="020B0604020202020204" pitchFamily="34" charset="0"/>
                <a:ea typeface="+mn-ea"/>
                <a:cs typeface="Arial" panose="020B0604020202020204" pitchFamily="34" charset="0"/>
              </a:rPr>
              <a:t>als eine Million an Teilnehmenden mit</a:t>
            </a:r>
          </a:p>
          <a:p>
            <a:pPr lvl="0"/>
            <a:r>
              <a:rPr lang="de-DE" sz="1200" kern="1200" dirty="0" smtClean="0">
                <a:solidFill>
                  <a:schemeClr val="tx1"/>
                </a:solidFill>
                <a:effectLst/>
                <a:latin typeface="Arial" panose="020B0604020202020204" pitchFamily="34" charset="0"/>
                <a:ea typeface="+mn-ea"/>
                <a:cs typeface="Arial" panose="020B0604020202020204" pitchFamily="34" charset="0"/>
              </a:rPr>
              <a:t>Aktuelle</a:t>
            </a:r>
            <a:r>
              <a:rPr lang="de-DE" sz="1200" kern="1200" baseline="0" dirty="0" smtClean="0">
                <a:solidFill>
                  <a:schemeClr val="tx1"/>
                </a:solidFill>
                <a:effectLst/>
                <a:latin typeface="Arial" panose="020B0604020202020204" pitchFamily="34" charset="0"/>
                <a:ea typeface="+mn-ea"/>
                <a:cs typeface="Arial" panose="020B0604020202020204" pitchFamily="34" charset="0"/>
              </a:rPr>
              <a:t> Zahlen stets auf stadtradeln.de/</a:t>
            </a:r>
            <a:r>
              <a:rPr lang="de-DE" sz="1200" kern="1200" baseline="0" dirty="0" err="1" smtClean="0">
                <a:solidFill>
                  <a:schemeClr val="tx1"/>
                </a:solidFill>
                <a:effectLst/>
                <a:latin typeface="Arial" panose="020B0604020202020204" pitchFamily="34" charset="0"/>
                <a:ea typeface="+mn-ea"/>
                <a:cs typeface="Arial" panose="020B0604020202020204" pitchFamily="34" charset="0"/>
              </a:rPr>
              <a:t>ergebnisse</a:t>
            </a:r>
            <a:endParaRPr lang="de-DE" sz="1200" kern="1200" dirty="0" smtClean="0">
              <a:solidFill>
                <a:schemeClr val="tx1"/>
              </a:solidFill>
              <a:effectLst/>
              <a:latin typeface="Arial" panose="020B0604020202020204" pitchFamily="34" charset="0"/>
              <a:ea typeface="+mn-ea"/>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21</a:t>
            </a:fld>
            <a:endParaRPr lang="de-DE"/>
          </a:p>
        </p:txBody>
      </p:sp>
    </p:spTree>
    <p:extLst>
      <p:ext uri="{BB962C8B-B14F-4D97-AF65-F5344CB8AC3E}">
        <p14:creationId xmlns:p14="http://schemas.microsoft.com/office/powerpoint/2010/main" val="2705074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r>
              <a:rPr lang="de-DE" sz="1200" kern="1200" dirty="0" smtClean="0">
                <a:solidFill>
                  <a:schemeClr val="tx1"/>
                </a:solidFill>
                <a:effectLst/>
                <a:latin typeface="Arial" panose="020B0604020202020204" pitchFamily="34" charset="0"/>
                <a:ea typeface="+mn-ea"/>
                <a:cs typeface="Arial" panose="020B0604020202020204" pitchFamily="34" charset="0"/>
              </a:rPr>
              <a:t>Im Durchschnitt radelten die Teilnehmenden</a:t>
            </a:r>
            <a:r>
              <a:rPr lang="de-DE" sz="1200" kern="1200" baseline="0" dirty="0" smtClean="0">
                <a:solidFill>
                  <a:schemeClr val="tx1"/>
                </a:solidFill>
                <a:effectLst/>
                <a:latin typeface="Arial" panose="020B0604020202020204" pitchFamily="34" charset="0"/>
                <a:ea typeface="+mn-ea"/>
                <a:cs typeface="Arial" panose="020B0604020202020204" pitchFamily="34" charset="0"/>
              </a:rPr>
              <a:t> über 200 km pro Person in den drei STADTRADELN-Wochen, sprich rund 10 km pro Tag</a:t>
            </a:r>
            <a:endParaRPr lang="de-DE" sz="1200" kern="1200" dirty="0" smtClean="0">
              <a:solidFill>
                <a:schemeClr val="tx1"/>
              </a:solidFill>
              <a:effectLst/>
              <a:latin typeface="Arial" panose="020B0604020202020204" pitchFamily="34" charset="0"/>
              <a:ea typeface="+mn-ea"/>
              <a:cs typeface="Arial" panose="020B0604020202020204" pitchFamily="34" charset="0"/>
            </a:endParaRPr>
          </a:p>
          <a:p>
            <a:pPr lvl="0"/>
            <a:r>
              <a:rPr lang="de-DE" sz="1200" kern="1200" dirty="0" smtClean="0">
                <a:solidFill>
                  <a:schemeClr val="tx1"/>
                </a:solidFill>
                <a:effectLst/>
                <a:latin typeface="Arial" panose="020B0604020202020204" pitchFamily="34" charset="0"/>
                <a:ea typeface="+mn-ea"/>
                <a:cs typeface="Arial" panose="020B0604020202020204" pitchFamily="34" charset="0"/>
              </a:rPr>
              <a:t>Aktuelle</a:t>
            </a:r>
            <a:r>
              <a:rPr lang="de-DE" sz="1200" kern="1200" baseline="0" dirty="0" smtClean="0">
                <a:solidFill>
                  <a:schemeClr val="tx1"/>
                </a:solidFill>
                <a:effectLst/>
                <a:latin typeface="Arial" panose="020B0604020202020204" pitchFamily="34" charset="0"/>
                <a:ea typeface="+mn-ea"/>
                <a:cs typeface="Arial" panose="020B0604020202020204" pitchFamily="34" charset="0"/>
              </a:rPr>
              <a:t> Zahlen stets auf stadtradeln.de/</a:t>
            </a:r>
            <a:r>
              <a:rPr lang="de-DE" sz="1200" kern="1200" baseline="0" dirty="0" err="1" smtClean="0">
                <a:solidFill>
                  <a:schemeClr val="tx1"/>
                </a:solidFill>
                <a:effectLst/>
                <a:latin typeface="Arial" panose="020B0604020202020204" pitchFamily="34" charset="0"/>
                <a:ea typeface="+mn-ea"/>
                <a:cs typeface="Arial" panose="020B0604020202020204" pitchFamily="34" charset="0"/>
              </a:rPr>
              <a:t>ergebnisse</a:t>
            </a:r>
            <a:endParaRPr lang="de-DE" sz="1200" kern="1200" dirty="0" smtClean="0">
              <a:solidFill>
                <a:schemeClr val="tx1"/>
              </a:solidFill>
              <a:effectLst/>
              <a:latin typeface="Arial" panose="020B0604020202020204" pitchFamily="34" charset="0"/>
              <a:ea typeface="+mn-ea"/>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22</a:t>
            </a:fld>
            <a:endParaRPr lang="de-DE"/>
          </a:p>
        </p:txBody>
      </p:sp>
    </p:spTree>
    <p:extLst>
      <p:ext uri="{BB962C8B-B14F-4D97-AF65-F5344CB8AC3E}">
        <p14:creationId xmlns:p14="http://schemas.microsoft.com/office/powerpoint/2010/main" val="28879776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latin typeface="Arial" panose="020B0604020202020204" pitchFamily="34" charset="0"/>
                <a:cs typeface="Arial" panose="020B0604020202020204" pitchFamily="34" charset="0"/>
              </a:rPr>
              <a:t>Weitere Informationen auf </a:t>
            </a:r>
            <a:r>
              <a:rPr lang="de-DE" baseline="0" dirty="0" smtClean="0">
                <a:latin typeface="Arial" panose="020B0604020202020204" pitchFamily="34" charset="0"/>
                <a:cs typeface="Arial" panose="020B0604020202020204" pitchFamily="34" charset="0"/>
              </a:rPr>
              <a:t>stadtradeln.de</a:t>
            </a:r>
            <a:endParaRPr lang="de-DE"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23</a:t>
            </a:fld>
            <a:endParaRPr lang="de-DE"/>
          </a:p>
        </p:txBody>
      </p:sp>
    </p:spTree>
    <p:extLst>
      <p:ext uri="{BB962C8B-B14F-4D97-AF65-F5344CB8AC3E}">
        <p14:creationId xmlns:p14="http://schemas.microsoft.com/office/powerpoint/2010/main" val="24848392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latin typeface="Arial" panose="020B0604020202020204" pitchFamily="34" charset="0"/>
                <a:cs typeface="Arial" panose="020B0604020202020204" pitchFamily="34" charset="0"/>
              </a:rPr>
              <a:t>Eine</a:t>
            </a:r>
            <a:r>
              <a:rPr lang="de-DE" baseline="0" dirty="0" smtClean="0">
                <a:latin typeface="Arial" panose="020B0604020202020204" pitchFamily="34" charset="0"/>
                <a:cs typeface="Arial" panose="020B0604020202020204" pitchFamily="34" charset="0"/>
              </a:rPr>
              <a:t> weitere Komponente der STADTRADELN-Kampagne ist die Online-Meldeplattform </a:t>
            </a:r>
            <a:r>
              <a:rPr lang="de-DE" cap="small" baseline="0" dirty="0" smtClean="0">
                <a:latin typeface="Arial" panose="020B0604020202020204" pitchFamily="34" charset="0"/>
                <a:cs typeface="Arial" panose="020B0604020202020204" pitchFamily="34" charset="0"/>
              </a:rPr>
              <a:t>RADar!</a:t>
            </a:r>
            <a:r>
              <a:rPr lang="de-DE" baseline="0" dirty="0" smtClean="0">
                <a:latin typeface="Arial" panose="020B0604020202020204" pitchFamily="34" charset="0"/>
                <a:cs typeface="Arial" panose="020B0604020202020204" pitchFamily="34" charset="0"/>
              </a:rPr>
              <a:t>, die (optional) von allen STADTRADELN-Teilnehmerkommunen genutzt und angeboten werden kann.</a:t>
            </a:r>
            <a:endParaRPr lang="de-DE"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24</a:t>
            </a:fld>
            <a:endParaRPr lang="de-DE"/>
          </a:p>
        </p:txBody>
      </p:sp>
    </p:spTree>
    <p:extLst>
      <p:ext uri="{BB962C8B-B14F-4D97-AF65-F5344CB8AC3E}">
        <p14:creationId xmlns:p14="http://schemas.microsoft.com/office/powerpoint/2010/main" val="11251410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DE" sz="1200" kern="1200" dirty="0" smtClean="0">
                <a:solidFill>
                  <a:schemeClr val="tx1"/>
                </a:solidFill>
                <a:effectLst/>
                <a:latin typeface="Arial" panose="020B0604020202020204" pitchFamily="34" charset="0"/>
                <a:ea typeface="+mn-ea"/>
                <a:cs typeface="Arial" panose="020B0604020202020204" pitchFamily="34" charset="0"/>
              </a:rPr>
              <a:t>Der Radweg gleicht einer Buckelpiste? Die Verkehrsführung ist zu riskant? Die Beschilderung ist unklar? Oft haben die Radelnden einen guten Blick für Verbesserungspotenzial und Schäden</a:t>
            </a:r>
            <a:r>
              <a:rPr lang="de-DE" sz="1200" kern="1200" baseline="0" dirty="0" smtClean="0">
                <a:solidFill>
                  <a:schemeClr val="tx1"/>
                </a:solidFill>
                <a:effectLst/>
                <a:latin typeface="Arial" panose="020B0604020202020204" pitchFamily="34" charset="0"/>
                <a:ea typeface="+mn-ea"/>
                <a:cs typeface="Arial" panose="020B0604020202020204" pitchFamily="34" charset="0"/>
              </a:rPr>
              <a:t> der Radinfrastruktur, die sie täglich nutzen.</a:t>
            </a:r>
          </a:p>
          <a:p>
            <a:pPr marL="0" indent="0">
              <a:buFont typeface="Arial" panose="020B0604020202020204" pitchFamily="34" charset="0"/>
              <a:buNone/>
            </a:pPr>
            <a:r>
              <a:rPr lang="de-DE" sz="1200" kern="1200" baseline="0" dirty="0" smtClean="0">
                <a:solidFill>
                  <a:schemeClr val="tx1"/>
                </a:solidFill>
                <a:effectLst/>
                <a:latin typeface="Arial" panose="020B0604020202020204" pitchFamily="34" charset="0"/>
                <a:ea typeface="+mn-ea"/>
                <a:cs typeface="Arial" panose="020B0604020202020204" pitchFamily="34" charset="0"/>
              </a:rPr>
              <a:t>Mit der Online-Meldeplattform </a:t>
            </a:r>
            <a:r>
              <a:rPr lang="de-DE" sz="1200" kern="1200" cap="small" baseline="0" dirty="0" smtClean="0">
                <a:solidFill>
                  <a:schemeClr val="tx1"/>
                </a:solidFill>
                <a:effectLst/>
                <a:latin typeface="Arial" panose="020B0604020202020204" pitchFamily="34" charset="0"/>
                <a:ea typeface="+mn-ea"/>
                <a:cs typeface="Arial" panose="020B0604020202020204" pitchFamily="34" charset="0"/>
              </a:rPr>
              <a:t>RADar</a:t>
            </a:r>
            <a:r>
              <a:rPr lang="de-DE" sz="1200" kern="1200" cap="small" dirty="0" smtClean="0">
                <a:solidFill>
                  <a:schemeClr val="tx1"/>
                </a:solidFill>
                <a:effectLst/>
                <a:latin typeface="Arial" panose="020B0604020202020204" pitchFamily="34" charset="0"/>
                <a:ea typeface="+mn-ea"/>
                <a:cs typeface="Arial" panose="020B0604020202020204" pitchFamily="34" charset="0"/>
              </a:rPr>
              <a:t>!</a:t>
            </a:r>
            <a:r>
              <a:rPr lang="de-DE" sz="1200" kern="1200" dirty="0" smtClean="0">
                <a:solidFill>
                  <a:schemeClr val="tx1"/>
                </a:solidFill>
                <a:effectLst/>
                <a:latin typeface="Arial" panose="020B0604020202020204" pitchFamily="34" charset="0"/>
                <a:ea typeface="+mn-ea"/>
                <a:cs typeface="Arial" panose="020B0604020202020204" pitchFamily="34" charset="0"/>
              </a:rPr>
              <a:t> können Kommunen einfach auf dieses Alltagswissen</a:t>
            </a:r>
            <a:r>
              <a:rPr lang="de-DE" sz="1200" kern="1200" baseline="0" dirty="0" smtClean="0">
                <a:solidFill>
                  <a:schemeClr val="tx1"/>
                </a:solidFill>
                <a:effectLst/>
                <a:latin typeface="Arial" panose="020B0604020202020204" pitchFamily="34" charset="0"/>
                <a:ea typeface="+mn-ea"/>
                <a:cs typeface="Arial" panose="020B0604020202020204" pitchFamily="34" charset="0"/>
              </a:rPr>
              <a:t> zurückgreifen und es transparent in ihre Planungen mit einfließen lassen.</a:t>
            </a:r>
          </a:p>
          <a:p>
            <a:pPr marL="0" indent="0">
              <a:buFont typeface="Arial" panose="020B0604020202020204" pitchFamily="34" charset="0"/>
              <a:buNone/>
            </a:pPr>
            <a:r>
              <a:rPr lang="de-DE" sz="1200" b="1" kern="1200" baseline="0" dirty="0" smtClean="0">
                <a:solidFill>
                  <a:schemeClr val="tx1"/>
                </a:solidFill>
                <a:effectLst/>
                <a:latin typeface="Arial" panose="020B0604020202020204" pitchFamily="34" charset="0"/>
                <a:ea typeface="+mn-ea"/>
                <a:cs typeface="Arial" panose="020B0604020202020204" pitchFamily="34" charset="0"/>
              </a:rPr>
              <a:t>Das bietet drei Vorteile:</a:t>
            </a:r>
          </a:p>
          <a:p>
            <a:pPr marL="180000" lvl="1" indent="-180000">
              <a:buFont typeface="+mj-lt"/>
              <a:buAutoNum type="arabicPeriod"/>
            </a:pPr>
            <a:r>
              <a:rPr lang="de-DE" sz="1200" kern="1200" baseline="0" dirty="0" smtClean="0">
                <a:solidFill>
                  <a:schemeClr val="tx1"/>
                </a:solidFill>
                <a:effectLst/>
                <a:latin typeface="Arial" panose="020B0604020202020204" pitchFamily="34" charset="0"/>
                <a:ea typeface="+mn-ea"/>
                <a:cs typeface="Arial" panose="020B0604020202020204" pitchFamily="34" charset="0"/>
              </a:rPr>
              <a:t>Die Radelnden werden als gleichberechtigte Verkehrsteilnehmende ernstgenommen</a:t>
            </a:r>
          </a:p>
          <a:p>
            <a:pPr marL="180000" lvl="1" indent="-180000">
              <a:buFont typeface="+mj-lt"/>
              <a:buAutoNum type="arabicPeriod"/>
            </a:pPr>
            <a:r>
              <a:rPr lang="de-DE" sz="1200" kern="1200" baseline="0" dirty="0" smtClean="0">
                <a:solidFill>
                  <a:schemeClr val="tx1"/>
                </a:solidFill>
                <a:effectLst/>
                <a:latin typeface="Arial" panose="020B0604020202020204" pitchFamily="34" charset="0"/>
                <a:ea typeface="+mn-ea"/>
                <a:cs typeface="Arial" panose="020B0604020202020204" pitchFamily="34" charset="0"/>
              </a:rPr>
              <a:t>Die Kommunen können ihr Engagement für mehr Radverkehr öffentlich und öffentlichkeitswirksam zeigen</a:t>
            </a:r>
          </a:p>
          <a:p>
            <a:pPr marL="180000" lvl="1" indent="-180000">
              <a:buFont typeface="+mj-lt"/>
              <a:buAutoNum type="arabicPeriod"/>
            </a:pPr>
            <a:r>
              <a:rPr lang="de-DE" sz="1200" kern="1200" baseline="0" dirty="0" smtClean="0">
                <a:solidFill>
                  <a:schemeClr val="tx1"/>
                </a:solidFill>
                <a:effectLst/>
                <a:latin typeface="Arial" panose="020B0604020202020204" pitchFamily="34" charset="0"/>
                <a:ea typeface="+mn-ea"/>
                <a:cs typeface="Arial" panose="020B0604020202020204" pitchFamily="34" charset="0"/>
              </a:rPr>
              <a:t>Eine so zielgenau verbesserte Radinfrastruktur lockt noch mehr Menschen aufs Rad</a:t>
            </a:r>
          </a:p>
        </p:txBody>
      </p:sp>
      <p:sp>
        <p:nvSpPr>
          <p:cNvPr id="4" name="Foliennummernplatzhalter 3"/>
          <p:cNvSpPr>
            <a:spLocks noGrp="1"/>
          </p:cNvSpPr>
          <p:nvPr>
            <p:ph type="sldNum" sz="quarter" idx="10"/>
          </p:nvPr>
        </p:nvSpPr>
        <p:spPr/>
        <p:txBody>
          <a:bodyPr/>
          <a:lstStyle/>
          <a:p>
            <a:fld id="{6EA5FD0C-7815-4C61-9F16-9E61E07823AE}" type="slidenum">
              <a:rPr lang="de-DE" smtClean="0"/>
              <a:t>25</a:t>
            </a:fld>
            <a:endParaRPr lang="de-DE"/>
          </a:p>
        </p:txBody>
      </p:sp>
    </p:spTree>
    <p:extLst>
      <p:ext uri="{BB962C8B-B14F-4D97-AF65-F5344CB8AC3E}">
        <p14:creationId xmlns:p14="http://schemas.microsoft.com/office/powerpoint/2010/main" val="4767938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altLang="de-DE" sz="1200" b="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Mit </a:t>
            </a:r>
            <a:r>
              <a:rPr lang="de-DE" altLang="de-DE" sz="1200" b="0" cap="small" baseline="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RADar!</a:t>
            </a:r>
            <a:r>
              <a:rPr lang="de-DE" altLang="de-DE" sz="1200" b="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können Radelnde</a:t>
            </a:r>
            <a:r>
              <a:rPr lang="de-DE" altLang="de-DE" sz="1200" b="0" baseline="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online Meldungen abgeben.</a:t>
            </a:r>
            <a:br>
              <a:rPr lang="de-DE" altLang="de-DE" sz="1200" b="0" baseline="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br>
            <a:r>
              <a:rPr lang="de-DE" altLang="de-DE" sz="1200" b="0" baseline="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Dazu setzen sie einfach einen Pin in die digitale Straßenkarte und die Kommune bekommt automatisch eine Meldung. Sie kann der Meldung dann nachgehen und auf </a:t>
            </a:r>
            <a:r>
              <a:rPr lang="de-DE" altLang="de-DE" sz="1200" b="0" cap="small" baseline="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RADar!</a:t>
            </a:r>
            <a:r>
              <a:rPr lang="de-DE" altLang="de-DE" sz="1200" b="0" baseline="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unkompliziert Rückmeldung geben über den Bearbeitungsstand oder durch Anmerkungen zur Meldung.</a:t>
            </a:r>
            <a:br>
              <a:rPr lang="de-DE" altLang="de-DE" sz="1200" b="0" baseline="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br>
            <a:r>
              <a:rPr lang="de-DE" altLang="de-DE" sz="1200" b="0" cap="small" baseline="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RADar!</a:t>
            </a:r>
            <a:r>
              <a:rPr lang="de-DE" altLang="de-DE" sz="1200" b="0" baseline="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kann kostenlos zum STADTRADELN hinzugebucht werden. Hier können die Radelnden während der 21 STADTRADELN-Tage Meldungen abgeben und die Kommune kann ein Jahr auf diese zugreifen.</a:t>
            </a:r>
            <a:endParaRPr lang="de-DE" b="0"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26</a:t>
            </a:fld>
            <a:endParaRPr lang="de-DE"/>
          </a:p>
        </p:txBody>
      </p:sp>
    </p:spTree>
    <p:extLst>
      <p:ext uri="{BB962C8B-B14F-4D97-AF65-F5344CB8AC3E}">
        <p14:creationId xmlns:p14="http://schemas.microsoft.com/office/powerpoint/2010/main" val="27817619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altLang="de-DE" sz="1200" b="0" baseline="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Meldende Personen, die registriert sein müssen, können für alle </a:t>
            </a:r>
            <a:r>
              <a:rPr lang="de-DE" altLang="de-DE" sz="1200" b="0" cap="small" baseline="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RADar!</a:t>
            </a:r>
            <a:r>
              <a:rPr lang="de-DE" altLang="de-DE" sz="1200" b="0" baseline="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-Kommunen ausschließlich auf dem entsprechenden Territorium/Zuständigkeitsbereich Meldungen abgeben.</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altLang="de-DE" sz="1200" b="0" baseline="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Durch die „Exklusivität“ können Kommunen die Zahl an Teilnehmenden beim STADTRADELN steigern.</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altLang="de-DE" sz="1200" b="0" baseline="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Soll </a:t>
            </a:r>
            <a:r>
              <a:rPr lang="de-DE" altLang="de-DE" sz="1200" b="0" cap="small" baseline="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RADar!</a:t>
            </a:r>
            <a:r>
              <a:rPr lang="de-DE" altLang="de-DE" sz="1200" b="0" baseline="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über den STADTRADELN-Zeitraum hinaus oder unabhängig vom STADTRADELN angeboten werden, gibt es für Kommunen Lizenzmodelle, bei denen die Radelnden über ein oder drei Jahre Meldungen abgeben können (s. nächste Folien).</a:t>
            </a:r>
            <a:endParaRPr lang="de-DE" b="0" dirty="0" smtClean="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27</a:t>
            </a:fld>
            <a:endParaRPr lang="de-DE"/>
          </a:p>
        </p:txBody>
      </p:sp>
    </p:spTree>
    <p:extLst>
      <p:ext uri="{BB962C8B-B14F-4D97-AF65-F5344CB8AC3E}">
        <p14:creationId xmlns:p14="http://schemas.microsoft.com/office/powerpoint/2010/main" val="27817619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latin typeface="Arial" panose="020B0604020202020204" pitchFamily="34" charset="0"/>
                <a:cs typeface="Arial" panose="020B0604020202020204" pitchFamily="34" charset="0"/>
              </a:rPr>
              <a:t>Lizenzgebühren für Kommunen, wenn </a:t>
            </a:r>
            <a:r>
              <a:rPr lang="de-DE" b="1" cap="small" baseline="0" dirty="0" smtClean="0">
                <a:latin typeface="Arial" panose="020B0604020202020204" pitchFamily="34" charset="0"/>
                <a:cs typeface="Arial" panose="020B0604020202020204" pitchFamily="34" charset="0"/>
              </a:rPr>
              <a:t>RADar</a:t>
            </a:r>
            <a:r>
              <a:rPr lang="de-DE" b="1" dirty="0" smtClean="0">
                <a:latin typeface="Arial" panose="020B0604020202020204" pitchFamily="34" charset="0"/>
                <a:cs typeface="Arial" panose="020B0604020202020204" pitchFamily="34" charset="0"/>
              </a:rPr>
              <a:t>! ein Jahr </a:t>
            </a:r>
            <a:r>
              <a:rPr lang="de-DE" dirty="0" smtClean="0">
                <a:latin typeface="Arial" panose="020B0604020202020204" pitchFamily="34" charset="0"/>
                <a:cs typeface="Arial" panose="020B0604020202020204" pitchFamily="34" charset="0"/>
              </a:rPr>
              <a:t>gebucht wird und Meldezeitraum (= Zeitraum, in dem Radelnde Meldungen abgeben können)</a:t>
            </a:r>
            <a:r>
              <a:rPr lang="de-DE" baseline="0" dirty="0" smtClean="0">
                <a:latin typeface="Arial" panose="020B0604020202020204" pitchFamily="34" charset="0"/>
                <a:cs typeface="Arial" panose="020B0604020202020204" pitchFamily="34" charset="0"/>
              </a:rPr>
              <a:t> über die 21 Tage STADTRADELN hinausgeht oder ganz unabhängig vom STADTRADELN angeboten wird</a:t>
            </a:r>
            <a:endParaRPr lang="de-DE"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28</a:t>
            </a:fld>
            <a:endParaRPr lang="de-DE"/>
          </a:p>
        </p:txBody>
      </p:sp>
    </p:spTree>
    <p:extLst>
      <p:ext uri="{BB962C8B-B14F-4D97-AF65-F5344CB8AC3E}">
        <p14:creationId xmlns:p14="http://schemas.microsoft.com/office/powerpoint/2010/main" val="20036865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smtClean="0">
                <a:latin typeface="Arial" panose="020B0604020202020204" pitchFamily="34" charset="0"/>
                <a:cs typeface="Arial" panose="020B0604020202020204" pitchFamily="34" charset="0"/>
              </a:rPr>
              <a:t>Lizenzgebühren für Kommunen, wenn </a:t>
            </a:r>
            <a:r>
              <a:rPr lang="de-DE" b="1" cap="small" baseline="0" dirty="0" smtClean="0">
                <a:latin typeface="Arial" panose="020B0604020202020204" pitchFamily="34" charset="0"/>
                <a:cs typeface="Arial" panose="020B0604020202020204" pitchFamily="34" charset="0"/>
              </a:rPr>
              <a:t>RADar!</a:t>
            </a:r>
            <a:r>
              <a:rPr lang="de-DE" b="1" dirty="0" smtClean="0">
                <a:latin typeface="Arial" panose="020B0604020202020204" pitchFamily="34" charset="0"/>
                <a:cs typeface="Arial" panose="020B0604020202020204" pitchFamily="34" charset="0"/>
              </a:rPr>
              <a:t> drei Jahre </a:t>
            </a:r>
            <a:r>
              <a:rPr lang="de-DE" dirty="0" smtClean="0">
                <a:latin typeface="Arial" panose="020B0604020202020204" pitchFamily="34" charset="0"/>
                <a:cs typeface="Arial" panose="020B0604020202020204" pitchFamily="34" charset="0"/>
              </a:rPr>
              <a:t>gebucht wird und Meldezeitraum (= Zeitraum, in dem Radelnde Meldungen abgeben können)</a:t>
            </a:r>
            <a:r>
              <a:rPr lang="de-DE" baseline="0" dirty="0" smtClean="0">
                <a:latin typeface="Arial" panose="020B0604020202020204" pitchFamily="34" charset="0"/>
                <a:cs typeface="Arial" panose="020B0604020202020204" pitchFamily="34" charset="0"/>
              </a:rPr>
              <a:t> je Jahr über die 21 Tage STADTRADELN hinausgeht oder ganz unabhängig vom STADTRADELN angeboten wird</a:t>
            </a:r>
            <a:endParaRPr lang="de-DE"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29</a:t>
            </a:fld>
            <a:endParaRPr lang="de-DE"/>
          </a:p>
        </p:txBody>
      </p:sp>
    </p:spTree>
    <p:extLst>
      <p:ext uri="{BB962C8B-B14F-4D97-AF65-F5344CB8AC3E}">
        <p14:creationId xmlns:p14="http://schemas.microsoft.com/office/powerpoint/2010/main" val="41933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latin typeface="Arial" panose="020B0604020202020204" pitchFamily="34" charset="0"/>
                <a:cs typeface="Arial" panose="020B0604020202020204" pitchFamily="34" charset="0"/>
              </a:rPr>
              <a:t>STADTRADELN</a:t>
            </a:r>
            <a:r>
              <a:rPr lang="de-DE" baseline="0" dirty="0" smtClean="0">
                <a:latin typeface="Arial" panose="020B0604020202020204" pitchFamily="34" charset="0"/>
                <a:cs typeface="Arial" panose="020B0604020202020204" pitchFamily="34" charset="0"/>
              </a:rPr>
              <a:t> besteht im Wesentlichen aus drei Komponenten:</a:t>
            </a:r>
          </a:p>
          <a:p>
            <a:r>
              <a:rPr lang="de-DE" b="1" baseline="0" dirty="0" smtClean="0">
                <a:latin typeface="Arial" panose="020B0604020202020204" pitchFamily="34" charset="0"/>
                <a:cs typeface="Arial" panose="020B0604020202020204" pitchFamily="34" charset="0"/>
              </a:rPr>
              <a:t>KLICK 1: </a:t>
            </a:r>
            <a:r>
              <a:rPr lang="de-DE" baseline="0" dirty="0" smtClean="0">
                <a:latin typeface="Arial" panose="020B0604020202020204" pitchFamily="34" charset="0"/>
                <a:cs typeface="Arial" panose="020B0604020202020204" pitchFamily="34" charset="0"/>
              </a:rPr>
              <a:t>STADTRADELN: die Kampagne als solche</a:t>
            </a:r>
          </a:p>
          <a:p>
            <a:pPr marL="0" marR="0" indent="0" algn="l" defTabSz="914400" rtl="0" eaLnBrk="1" fontAlgn="auto" latinLnBrk="0" hangingPunct="1">
              <a:lnSpc>
                <a:spcPct val="100000"/>
              </a:lnSpc>
              <a:spcBef>
                <a:spcPts val="0"/>
              </a:spcBef>
              <a:spcAft>
                <a:spcPts val="0"/>
              </a:spcAft>
              <a:buClrTx/>
              <a:buSzTx/>
              <a:buFontTx/>
              <a:buNone/>
              <a:tabLst/>
              <a:defRPr/>
            </a:pPr>
            <a:r>
              <a:rPr lang="de-DE" b="1" baseline="0" dirty="0" smtClean="0">
                <a:latin typeface="Arial" panose="020B0604020202020204" pitchFamily="34" charset="0"/>
                <a:cs typeface="Arial" panose="020B0604020202020204" pitchFamily="34" charset="0"/>
              </a:rPr>
              <a:t>KLICK 2: </a:t>
            </a:r>
            <a:r>
              <a:rPr lang="de-DE" baseline="0" dirty="0" smtClean="0">
                <a:latin typeface="Arial" panose="020B0604020202020204" pitchFamily="34" charset="0"/>
                <a:cs typeface="Arial" panose="020B0604020202020204" pitchFamily="34" charset="0"/>
              </a:rPr>
              <a:t>Schulradeln, als ans STADTRADELN angedockter bzw. integrierter (</a:t>
            </a:r>
            <a:r>
              <a:rPr lang="de-DE" baseline="0" dirty="0" err="1" smtClean="0">
                <a:latin typeface="Arial" panose="020B0604020202020204" pitchFamily="34" charset="0"/>
                <a:cs typeface="Arial" panose="020B0604020202020204" pitchFamily="34" charset="0"/>
              </a:rPr>
              <a:t>Sonder</a:t>
            </a:r>
            <a:r>
              <a:rPr lang="de-DE" baseline="0" dirty="0" smtClean="0">
                <a:latin typeface="Arial" panose="020B0604020202020204" pitchFamily="34" charset="0"/>
                <a:cs typeface="Arial" panose="020B0604020202020204" pitchFamily="34" charset="0"/>
              </a:rPr>
              <a:t>)Wettbewerb im Wettbewerb</a:t>
            </a:r>
          </a:p>
          <a:p>
            <a:r>
              <a:rPr lang="de-DE" b="1" baseline="0" dirty="0" smtClean="0">
                <a:latin typeface="Arial" panose="020B0604020202020204" pitchFamily="34" charset="0"/>
                <a:cs typeface="Arial" panose="020B0604020202020204" pitchFamily="34" charset="0"/>
              </a:rPr>
              <a:t>KLICK 3: </a:t>
            </a:r>
            <a:r>
              <a:rPr lang="de-DE" baseline="0" dirty="0" smtClean="0">
                <a:latin typeface="Arial" panose="020B0604020202020204" pitchFamily="34" charset="0"/>
                <a:cs typeface="Arial" panose="020B0604020202020204" pitchFamily="34" charset="0"/>
              </a:rPr>
              <a:t>Meldeplattform </a:t>
            </a:r>
            <a:r>
              <a:rPr lang="de-DE" cap="small" baseline="0" dirty="0" smtClean="0">
                <a:latin typeface="Arial" panose="020B0604020202020204" pitchFamily="34" charset="0"/>
                <a:cs typeface="Arial" panose="020B0604020202020204" pitchFamily="34" charset="0"/>
              </a:rPr>
              <a:t>RADar!</a:t>
            </a:r>
            <a:r>
              <a:rPr lang="de-DE" baseline="0" dirty="0" smtClean="0">
                <a:latin typeface="Arial" panose="020B0604020202020204" pitchFamily="34" charset="0"/>
                <a:cs typeface="Arial" panose="020B0604020202020204" pitchFamily="34" charset="0"/>
              </a:rPr>
              <a:t>: Bürgerbeteiligungs-Tool zur Radverkehrsplanung</a:t>
            </a:r>
          </a:p>
          <a:p>
            <a:r>
              <a:rPr lang="de-DE" b="1" baseline="0" dirty="0" smtClean="0">
                <a:latin typeface="Arial" panose="020B0604020202020204" pitchFamily="34" charset="0"/>
                <a:cs typeface="Arial" panose="020B0604020202020204" pitchFamily="34" charset="0"/>
              </a:rPr>
              <a:t>KLICK 4: </a:t>
            </a:r>
            <a:r>
              <a:rPr lang="de-DE" baseline="0" dirty="0" smtClean="0">
                <a:latin typeface="Arial" panose="020B0604020202020204" pitchFamily="34" charset="0"/>
                <a:cs typeface="Arial" panose="020B0604020202020204" pitchFamily="34" charset="0"/>
              </a:rPr>
              <a:t>RiDE – Radverkehr in Deutschland: digitales Angebot, um via aussagekräftiger Radverkehrsdaten die Fahrradinfrastruktur für Kommunen besser planen zu können</a:t>
            </a:r>
          </a:p>
        </p:txBody>
      </p:sp>
      <p:sp>
        <p:nvSpPr>
          <p:cNvPr id="4" name="Foliennummernplatzhalter 3"/>
          <p:cNvSpPr>
            <a:spLocks noGrp="1"/>
          </p:cNvSpPr>
          <p:nvPr>
            <p:ph type="sldNum" sz="quarter" idx="10"/>
          </p:nvPr>
        </p:nvSpPr>
        <p:spPr/>
        <p:txBody>
          <a:bodyPr/>
          <a:lstStyle/>
          <a:p>
            <a:fld id="{6EA5FD0C-7815-4C61-9F16-9E61E07823AE}" type="slidenum">
              <a:rPr lang="de-DE" smtClean="0"/>
              <a:t>3</a:t>
            </a:fld>
            <a:endParaRPr lang="de-DE"/>
          </a:p>
        </p:txBody>
      </p:sp>
    </p:spTree>
    <p:extLst>
      <p:ext uri="{BB962C8B-B14F-4D97-AF65-F5344CB8AC3E}">
        <p14:creationId xmlns:p14="http://schemas.microsoft.com/office/powerpoint/2010/main" val="30723744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DE" dirty="0" smtClean="0">
                <a:latin typeface="Arial" panose="020B0604020202020204" pitchFamily="34" charset="0"/>
                <a:cs typeface="Arial" panose="020B0604020202020204" pitchFamily="34" charset="0"/>
              </a:rPr>
              <a:t>Damit die Kommunikation zwischen Verwaltung und Radelnden möglichst reibungslos verläuft, bietet </a:t>
            </a:r>
            <a:r>
              <a:rPr lang="de-DE" cap="small" baseline="0" dirty="0" smtClean="0">
                <a:latin typeface="Arial" panose="020B0604020202020204" pitchFamily="34" charset="0"/>
                <a:cs typeface="Arial" panose="020B0604020202020204" pitchFamily="34" charset="0"/>
              </a:rPr>
              <a:t>RADar!</a:t>
            </a:r>
            <a:r>
              <a:rPr lang="de-DE" dirty="0" smtClean="0">
                <a:latin typeface="Arial" panose="020B0604020202020204" pitchFamily="34" charset="0"/>
                <a:cs typeface="Arial" panose="020B0604020202020204" pitchFamily="34" charset="0"/>
              </a:rPr>
              <a:t> alle notwendigen Einstellungen,</a:t>
            </a:r>
            <a:r>
              <a:rPr lang="de-DE" baseline="0" dirty="0" smtClean="0">
                <a:latin typeface="Arial" panose="020B0604020202020204" pitchFamily="34" charset="0"/>
                <a:cs typeface="Arial" panose="020B0604020202020204" pitchFamily="34" charset="0"/>
              </a:rPr>
              <a:t> Kommentarfunktionen etc. </a:t>
            </a:r>
            <a:endParaRPr lang="de-DE"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30</a:t>
            </a:fld>
            <a:endParaRPr lang="de-DE"/>
          </a:p>
        </p:txBody>
      </p:sp>
    </p:spTree>
    <p:extLst>
      <p:ext uri="{BB962C8B-B14F-4D97-AF65-F5344CB8AC3E}">
        <p14:creationId xmlns:p14="http://schemas.microsoft.com/office/powerpoint/2010/main" val="29939880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Tx/>
              <a:buNone/>
            </a:pPr>
            <a:r>
              <a:rPr lang="de-DE" dirty="0" smtClean="0">
                <a:latin typeface="Arial" panose="020B0604020202020204" pitchFamily="34" charset="0"/>
                <a:cs typeface="Arial" panose="020B0604020202020204" pitchFamily="34" charset="0"/>
              </a:rPr>
              <a:t>Weitere Informationen auf radar-online.net</a:t>
            </a:r>
            <a:endParaRPr lang="de-DE"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31</a:t>
            </a:fld>
            <a:endParaRPr lang="de-DE"/>
          </a:p>
        </p:txBody>
      </p:sp>
    </p:spTree>
    <p:extLst>
      <p:ext uri="{BB962C8B-B14F-4D97-AF65-F5344CB8AC3E}">
        <p14:creationId xmlns:p14="http://schemas.microsoft.com/office/powerpoint/2010/main" val="42265890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Tx/>
              <a:buNone/>
            </a:pPr>
            <a:r>
              <a:rPr lang="de-DE" dirty="0" smtClean="0">
                <a:latin typeface="Arial" panose="020B0604020202020204" pitchFamily="34" charset="0"/>
                <a:cs typeface="Arial" panose="020B0604020202020204" pitchFamily="34" charset="0"/>
              </a:rPr>
              <a:t>Die dritte Kampagnenkomponente ist aus einem ehemaligen</a:t>
            </a:r>
            <a:r>
              <a:rPr lang="de-DE" baseline="0" dirty="0" smtClean="0">
                <a:latin typeface="Arial" panose="020B0604020202020204" pitchFamily="34" charset="0"/>
                <a:cs typeface="Arial" panose="020B0604020202020204" pitchFamily="34" charset="0"/>
              </a:rPr>
              <a:t> Forschungsprojekt (namens MOVEBIS) des Klima-Bündnis und der TU Dresden hervorgegangen, das vom Bundesverkehrsministerium für 3,5 Jahre gefördert wurde.</a:t>
            </a:r>
          </a:p>
        </p:txBody>
      </p:sp>
      <p:sp>
        <p:nvSpPr>
          <p:cNvPr id="4" name="Foliennummernplatzhalter 3"/>
          <p:cNvSpPr>
            <a:spLocks noGrp="1"/>
          </p:cNvSpPr>
          <p:nvPr>
            <p:ph type="sldNum" sz="quarter" idx="10"/>
          </p:nvPr>
        </p:nvSpPr>
        <p:spPr/>
        <p:txBody>
          <a:bodyPr/>
          <a:lstStyle/>
          <a:p>
            <a:fld id="{6EA5FD0C-7815-4C61-9F16-9E61E07823AE}" type="slidenum">
              <a:rPr lang="de-DE" smtClean="0"/>
              <a:t>32</a:t>
            </a:fld>
            <a:endParaRPr lang="de-DE"/>
          </a:p>
        </p:txBody>
      </p:sp>
    </p:spTree>
    <p:extLst>
      <p:ext uri="{BB962C8B-B14F-4D97-AF65-F5344CB8AC3E}">
        <p14:creationId xmlns:p14="http://schemas.microsoft.com/office/powerpoint/2010/main" val="20754742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latin typeface="Arial" panose="020B0604020202020204" pitchFamily="34" charset="0"/>
                <a:cs typeface="Arial" panose="020B0604020202020204" pitchFamily="34" charset="0"/>
              </a:rPr>
              <a:t>Verkehrsplaner*innen müssen zahlreichen</a:t>
            </a:r>
            <a:r>
              <a:rPr lang="de-DE" baseline="0" dirty="0" smtClean="0">
                <a:latin typeface="Arial" panose="020B0604020202020204" pitchFamily="34" charset="0"/>
                <a:cs typeface="Arial" panose="020B0604020202020204" pitchFamily="34" charset="0"/>
              </a:rPr>
              <a:t> Anforderungen gerecht werden.</a:t>
            </a:r>
          </a:p>
          <a:p>
            <a:pPr marL="0" marR="0" indent="0" algn="l" defTabSz="914400" rtl="0" eaLnBrk="1" fontAlgn="auto" latinLnBrk="0" hangingPunct="1">
              <a:lnSpc>
                <a:spcPct val="100000"/>
              </a:lnSpc>
              <a:spcBef>
                <a:spcPts val="0"/>
              </a:spcBef>
              <a:spcAft>
                <a:spcPts val="0"/>
              </a:spcAft>
              <a:buClrTx/>
              <a:buSzTx/>
              <a:buFontTx/>
              <a:buNone/>
              <a:tabLst/>
              <a:defRPr/>
            </a:pPr>
            <a:r>
              <a:rPr lang="de-DE" baseline="0" dirty="0" smtClean="0">
                <a:latin typeface="Arial" panose="020B0604020202020204" pitchFamily="34" charset="0"/>
                <a:cs typeface="Arial" panose="020B0604020202020204" pitchFamily="34" charset="0"/>
              </a:rPr>
              <a:t>Für die Angebotsplanung braucht man bei begrenzter Kapazität Daten, um Vorhaben ggf. zu priorisieren. Anschließend kann man Erfolge visualisieren und die Zielerreichung messen, auch dafür braucht es Daten.</a:t>
            </a:r>
            <a:endParaRPr lang="de-DE"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33</a:t>
            </a:fld>
            <a:endParaRPr lang="de-DE"/>
          </a:p>
        </p:txBody>
      </p:sp>
    </p:spTree>
    <p:extLst>
      <p:ext uri="{BB962C8B-B14F-4D97-AF65-F5344CB8AC3E}">
        <p14:creationId xmlns:p14="http://schemas.microsoft.com/office/powerpoint/2010/main" val="38527458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latin typeface="Arial" panose="020B0604020202020204" pitchFamily="34" charset="0"/>
                <a:cs typeface="Arial" panose="020B0604020202020204" pitchFamily="34" charset="0"/>
              </a:rPr>
              <a:t>Hinzu kommt, dass in der Regel kaum</a:t>
            </a:r>
            <a:r>
              <a:rPr lang="de-DE" baseline="0" dirty="0" smtClean="0">
                <a:latin typeface="Arial" panose="020B0604020202020204" pitchFamily="34" charset="0"/>
                <a:cs typeface="Arial" panose="020B0604020202020204" pitchFamily="34" charset="0"/>
              </a:rPr>
              <a:t> bis </a:t>
            </a:r>
            <a:r>
              <a:rPr lang="de-DE" dirty="0" smtClean="0">
                <a:latin typeface="Arial" panose="020B0604020202020204" pitchFamily="34" charset="0"/>
                <a:cs typeface="Arial" panose="020B0604020202020204" pitchFamily="34" charset="0"/>
              </a:rPr>
              <a:t>keine Daten zur Radverkehrsplanung vorliegen, im Gegensatz zum MIV (=</a:t>
            </a:r>
            <a:r>
              <a:rPr lang="de-DE" baseline="0" dirty="0" smtClean="0">
                <a:latin typeface="Arial" panose="020B0604020202020204" pitchFamily="34" charset="0"/>
                <a:cs typeface="Arial" panose="020B0604020202020204" pitchFamily="34" charset="0"/>
              </a:rPr>
              <a:t> motorisierter Individualverkehr), bei dem die Datenlage deutlich besser ist</a:t>
            </a:r>
            <a:r>
              <a:rPr lang="de-DE" dirty="0" smtClean="0">
                <a:solidFill>
                  <a:srgbClr val="FF0000"/>
                </a:solidFill>
                <a:latin typeface="Arial" panose="020B0604020202020204" pitchFamily="34" charset="0"/>
                <a:cs typeface="Arial" panose="020B0604020202020204" pitchFamily="34" charset="0"/>
              </a:rPr>
              <a:t>. Auch Umfragen wie „Mobilität in Deutschland“ (mobilitaet-in-deutschland.de) bieten nicht</a:t>
            </a:r>
            <a:r>
              <a:rPr lang="de-DE" baseline="0" dirty="0" smtClean="0">
                <a:solidFill>
                  <a:srgbClr val="FF0000"/>
                </a:solidFill>
                <a:latin typeface="Arial" panose="020B0604020202020204" pitchFamily="34" charset="0"/>
                <a:cs typeface="Arial" panose="020B0604020202020204" pitchFamily="34" charset="0"/>
              </a:rPr>
              <a:t> die zur Radverkehrsplanung benötigten Daten.</a:t>
            </a:r>
          </a:p>
          <a:p>
            <a:r>
              <a:rPr lang="de-DE" dirty="0" smtClean="0">
                <a:latin typeface="Arial" panose="020B0604020202020204" pitchFamily="34" charset="0"/>
                <a:cs typeface="Arial" panose="020B0604020202020204" pitchFamily="34" charset="0"/>
              </a:rPr>
              <a:t>Wenn Daten</a:t>
            </a:r>
            <a:r>
              <a:rPr lang="de-DE" baseline="0" dirty="0" smtClean="0">
                <a:latin typeface="Arial" panose="020B0604020202020204" pitchFamily="34" charset="0"/>
                <a:cs typeface="Arial" panose="020B0604020202020204" pitchFamily="34" charset="0"/>
              </a:rPr>
              <a:t> in Kommunen vorhanden sind</a:t>
            </a:r>
            <a:r>
              <a:rPr lang="de-DE" dirty="0" smtClean="0">
                <a:latin typeface="Arial" panose="020B0604020202020204" pitchFamily="34" charset="0"/>
                <a:cs typeface="Arial" panose="020B0604020202020204" pitchFamily="34" charset="0"/>
              </a:rPr>
              <a:t>, sind diese meist nicht flächendeckend,</a:t>
            </a:r>
            <a:r>
              <a:rPr lang="de-DE" baseline="0" dirty="0" smtClean="0">
                <a:latin typeface="Arial" panose="020B0604020202020204" pitchFamily="34" charset="0"/>
                <a:cs typeface="Arial" panose="020B0604020202020204" pitchFamily="34" charset="0"/>
              </a:rPr>
              <a:t> sondern entstammen punktuellen Messungen. Die Karte zeigt ein Beispiel aus Dresden. Die grünen Punkte sind festverankerte Messstationen. Die Datenerfassung ist demnach äußerst lückenhaft – sogenannte Nebennetze (Fahrradfahren abseits der Hauptverkehrsrouten oder der von der Stadt vorgesehenen Wege) können nicht erfasst werden.</a:t>
            </a:r>
          </a:p>
          <a:p>
            <a:r>
              <a:rPr lang="de-DE" baseline="0" dirty="0" smtClean="0">
                <a:latin typeface="Arial" panose="020B0604020202020204" pitchFamily="34" charset="0"/>
                <a:cs typeface="Arial" panose="020B0604020202020204" pitchFamily="34" charset="0"/>
              </a:rPr>
              <a:t>Ferner ist die Einrichtung von Messstationen mit hohen (</a:t>
            </a:r>
            <a:r>
              <a:rPr lang="de-DE" baseline="0" dirty="0" err="1" smtClean="0">
                <a:latin typeface="Arial" panose="020B0604020202020204" pitchFamily="34" charset="0"/>
                <a:cs typeface="Arial" panose="020B0604020202020204" pitchFamily="34" charset="0"/>
              </a:rPr>
              <a:t>Wartungs</a:t>
            </a:r>
            <a:r>
              <a:rPr lang="de-DE" baseline="0" dirty="0" smtClean="0">
                <a:latin typeface="Arial" panose="020B0604020202020204" pitchFamily="34" charset="0"/>
                <a:cs typeface="Arial" panose="020B0604020202020204" pitchFamily="34" charset="0"/>
              </a:rPr>
              <a:t>)Kosten verbunden (z. B. Zählschleife in Boden eingelassen).</a:t>
            </a:r>
          </a:p>
        </p:txBody>
      </p:sp>
      <p:sp>
        <p:nvSpPr>
          <p:cNvPr id="4" name="Foliennummernplatzhalter 3"/>
          <p:cNvSpPr>
            <a:spLocks noGrp="1"/>
          </p:cNvSpPr>
          <p:nvPr>
            <p:ph type="sldNum" sz="quarter" idx="10"/>
          </p:nvPr>
        </p:nvSpPr>
        <p:spPr/>
        <p:txBody>
          <a:bodyPr/>
          <a:lstStyle/>
          <a:p>
            <a:fld id="{6EA5FD0C-7815-4C61-9F16-9E61E07823AE}" type="slidenum">
              <a:rPr lang="de-DE" smtClean="0"/>
              <a:t>34</a:t>
            </a:fld>
            <a:endParaRPr lang="de-DE"/>
          </a:p>
        </p:txBody>
      </p:sp>
    </p:spTree>
    <p:extLst>
      <p:ext uri="{BB962C8B-B14F-4D97-AF65-F5344CB8AC3E}">
        <p14:creationId xmlns:p14="http://schemas.microsoft.com/office/powerpoint/2010/main" val="30233531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latin typeface="Arial" panose="020B0604020202020204" pitchFamily="34" charset="0"/>
                <a:cs typeface="Arial" panose="020B0604020202020204" pitchFamily="34" charset="0"/>
              </a:rPr>
              <a:t>Für eine</a:t>
            </a:r>
            <a:r>
              <a:rPr lang="de-DE" baseline="0" dirty="0" smtClean="0">
                <a:latin typeface="Arial" panose="020B0604020202020204" pitchFamily="34" charset="0"/>
                <a:cs typeface="Arial" panose="020B0604020202020204" pitchFamily="34" charset="0"/>
              </a:rPr>
              <a:t> flächendeckendere Datenerfassung bieten sich Smartphones an. Die Abbildung auf der linken Seite zeigt die Verbreitung von Smartphones in Deutschland in den Jahren 2012-2021.</a:t>
            </a:r>
          </a:p>
          <a:p>
            <a:r>
              <a:rPr lang="de-DE" baseline="0" dirty="0" smtClean="0">
                <a:latin typeface="Arial" panose="020B0604020202020204" pitchFamily="34" charset="0"/>
                <a:cs typeface="Arial" panose="020B0604020202020204" pitchFamily="34" charset="0"/>
              </a:rPr>
              <a:t>Gleichzeitig benötigt man eine möglichst hohe Zahl an Nutzenden sowie eine möglichst heterogene Gruppe von Nutzenden (hinsichtlich Alter, Geschlecht, sozialem Milieu). STADTRADELN erfüllt diese Anforderungen mit seinen weit über 1 Mio. Radelnden im Jahr 2023 ideal.</a:t>
            </a:r>
            <a:endParaRPr lang="de-DE"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35</a:t>
            </a:fld>
            <a:endParaRPr lang="de-DE"/>
          </a:p>
        </p:txBody>
      </p:sp>
    </p:spTree>
    <p:extLst>
      <p:ext uri="{BB962C8B-B14F-4D97-AF65-F5344CB8AC3E}">
        <p14:creationId xmlns:p14="http://schemas.microsoft.com/office/powerpoint/2010/main" val="6487254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baseline="0" dirty="0" smtClean="0">
                <a:latin typeface="Arial" panose="020B0604020202020204" pitchFamily="34" charset="0"/>
                <a:cs typeface="Arial" panose="020B0604020202020204" pitchFamily="34" charset="0"/>
              </a:rPr>
              <a:t>Um Radverkehrsplanung effizient und sinnvoll zu gestalten fehlen den meisten Kommunen die nötigen Verkehrsdaten:</a:t>
            </a:r>
          </a:p>
          <a:p>
            <a:pPr marL="180000" indent="-180000">
              <a:buFont typeface="Arial" panose="020B0604020202020204" pitchFamily="34" charset="0"/>
              <a:buChar char="•"/>
            </a:pPr>
            <a:r>
              <a:rPr lang="de-DE" dirty="0" smtClean="0">
                <a:latin typeface="Arial" panose="020B0604020202020204" pitchFamily="34" charset="0"/>
                <a:cs typeface="Arial" panose="020B0604020202020204" pitchFamily="34" charset="0"/>
              </a:rPr>
              <a:t>Wo und wann wird</a:t>
            </a:r>
            <a:r>
              <a:rPr lang="de-DE" baseline="0" dirty="0" smtClean="0">
                <a:latin typeface="Arial" panose="020B0604020202020204" pitchFamily="34" charset="0"/>
                <a:cs typeface="Arial" panose="020B0604020202020204" pitchFamily="34" charset="0"/>
              </a:rPr>
              <a:t> gefahren?</a:t>
            </a:r>
          </a:p>
          <a:p>
            <a:pPr marL="180000" indent="-180000">
              <a:buFont typeface="Arial" panose="020B0604020202020204" pitchFamily="34" charset="0"/>
              <a:buChar char="•"/>
            </a:pPr>
            <a:r>
              <a:rPr lang="de-DE" baseline="0" dirty="0" smtClean="0">
                <a:latin typeface="Arial" panose="020B0604020202020204" pitchFamily="34" charset="0"/>
                <a:cs typeface="Arial" panose="020B0604020202020204" pitchFamily="34" charset="0"/>
              </a:rPr>
              <a:t>Wer und wie viele fahren?</a:t>
            </a:r>
          </a:p>
          <a:p>
            <a:pPr marL="180000" indent="-180000">
              <a:buFont typeface="Arial" panose="020B0604020202020204" pitchFamily="34" charset="0"/>
              <a:buChar char="•"/>
            </a:pPr>
            <a:r>
              <a:rPr lang="de-DE" baseline="0" dirty="0" smtClean="0">
                <a:latin typeface="Arial" panose="020B0604020202020204" pitchFamily="34" charset="0"/>
                <a:cs typeface="Arial" panose="020B0604020202020204" pitchFamily="34" charset="0"/>
              </a:rPr>
              <a:t>Warum wird gefahren?</a:t>
            </a:r>
          </a:p>
          <a:p>
            <a:pPr marL="180000" indent="-180000">
              <a:buFont typeface="Arial" panose="020B0604020202020204" pitchFamily="34" charset="0"/>
              <a:buChar char="•"/>
            </a:pPr>
            <a:r>
              <a:rPr lang="de-DE" baseline="0" dirty="0" smtClean="0">
                <a:latin typeface="Arial" panose="020B0604020202020204" pitchFamily="34" charset="0"/>
                <a:cs typeface="Arial" panose="020B0604020202020204" pitchFamily="34" charset="0"/>
              </a:rPr>
              <a:t>Wo starten und enden Wege?</a:t>
            </a:r>
            <a:endParaRPr lang="de-DE"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36</a:t>
            </a:fld>
            <a:endParaRPr lang="de-DE"/>
          </a:p>
        </p:txBody>
      </p:sp>
    </p:spTree>
    <p:extLst>
      <p:ext uri="{BB962C8B-B14F-4D97-AF65-F5344CB8AC3E}">
        <p14:creationId xmlns:p14="http://schemas.microsoft.com/office/powerpoint/2010/main" val="39905235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DE" baseline="0" dirty="0" smtClean="0">
                <a:solidFill>
                  <a:schemeClr val="tx1"/>
                </a:solidFill>
                <a:latin typeface="Arial" panose="020B0604020202020204" pitchFamily="34" charset="0"/>
                <a:cs typeface="Arial" panose="020B0604020202020204" pitchFamily="34" charset="0"/>
              </a:rPr>
              <a:t>Lösungen für diese Fragen suchte ein </a:t>
            </a:r>
            <a:r>
              <a:rPr lang="de-DE" dirty="0" smtClean="0">
                <a:solidFill>
                  <a:schemeClr val="tx1"/>
                </a:solidFill>
                <a:latin typeface="Arial" panose="020B0604020202020204" pitchFamily="34" charset="0"/>
                <a:cs typeface="Arial" panose="020B0604020202020204" pitchFamily="34" charset="0"/>
              </a:rPr>
              <a:t>vormaliges </a:t>
            </a:r>
            <a:r>
              <a:rPr lang="de-DE" u="none" baseline="0" dirty="0" smtClean="0">
                <a:solidFill>
                  <a:schemeClr val="tx1"/>
                </a:solidFill>
                <a:latin typeface="Arial" panose="020B0604020202020204" pitchFamily="34" charset="0"/>
                <a:cs typeface="Arial" panose="020B0604020202020204" pitchFamily="34" charset="0"/>
              </a:rPr>
              <a:t>Forschung</a:t>
            </a:r>
            <a:r>
              <a:rPr lang="de-DE" baseline="0" dirty="0" smtClean="0">
                <a:solidFill>
                  <a:schemeClr val="tx1"/>
                </a:solidFill>
                <a:latin typeface="Arial" panose="020B0604020202020204" pitchFamily="34" charset="0"/>
                <a:cs typeface="Arial" panose="020B0604020202020204" pitchFamily="34" charset="0"/>
              </a:rPr>
              <a:t>sprojekt (MOVEBIS) des Klima-Bündnis und der TU Dresden, das mit deren Wissenschaftler*innen nun in RiDE fortgeführt wird.</a:t>
            </a:r>
          </a:p>
          <a:p>
            <a:pPr marL="0" indent="0">
              <a:buFont typeface="Arial" panose="020B0604020202020204" pitchFamily="34" charset="0"/>
              <a:buNone/>
            </a:pPr>
            <a:r>
              <a:rPr lang="de-DE" baseline="0" dirty="0" smtClean="0">
                <a:solidFill>
                  <a:schemeClr val="tx1"/>
                </a:solidFill>
                <a:latin typeface="Arial" panose="020B0604020202020204" pitchFamily="34" charset="0"/>
                <a:cs typeface="Arial" panose="020B0604020202020204" pitchFamily="34" charset="0"/>
              </a:rPr>
              <a:t>Die Firmen flow.d (ehemals Professur für Rechnernetze | Fakultät Informatik) und Vision Velo (ehemals Professur für Verkehrsökologie | Fakultät Verkehrswissenschaften „Friedrich List“) haben sich zu diesem Zweck aus der TU Dresden ausgegründet, um gemeinsam mit dem STADTRADELN-Team des Klima-Bündnis hochwertige digitale Radverkehrsdaten anzubieten.</a:t>
            </a:r>
            <a:endParaRPr lang="de-DE" dirty="0" smtClean="0">
              <a:solidFill>
                <a:schemeClr val="tx1"/>
              </a:solidFill>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37</a:t>
            </a:fld>
            <a:endParaRPr lang="de-DE"/>
          </a:p>
        </p:txBody>
      </p:sp>
    </p:spTree>
    <p:extLst>
      <p:ext uri="{BB962C8B-B14F-4D97-AF65-F5344CB8AC3E}">
        <p14:creationId xmlns:p14="http://schemas.microsoft.com/office/powerpoint/2010/main" val="21573234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DE" dirty="0" smtClean="0">
                <a:solidFill>
                  <a:schemeClr val="tx1"/>
                </a:solidFill>
                <a:latin typeface="Arial" panose="020B0604020202020204" pitchFamily="34" charset="0"/>
                <a:cs typeface="Arial" panose="020B0604020202020204" pitchFamily="34" charset="0"/>
              </a:rPr>
              <a:t>Eine starke Nutzung</a:t>
            </a:r>
            <a:r>
              <a:rPr lang="de-DE" baseline="0" dirty="0" smtClean="0">
                <a:solidFill>
                  <a:schemeClr val="tx1"/>
                </a:solidFill>
                <a:latin typeface="Arial" panose="020B0604020202020204" pitchFamily="34" charset="0"/>
                <a:cs typeface="Arial" panose="020B0604020202020204" pitchFamily="34" charset="0"/>
              </a:rPr>
              <a:t> der </a:t>
            </a:r>
            <a:r>
              <a:rPr lang="de-DE" dirty="0" smtClean="0">
                <a:solidFill>
                  <a:schemeClr val="tx1"/>
                </a:solidFill>
                <a:latin typeface="Arial" panose="020B0604020202020204" pitchFamily="34" charset="0"/>
                <a:cs typeface="Arial" panose="020B0604020202020204" pitchFamily="34" charset="0"/>
              </a:rPr>
              <a:t>STADTRADELN-App kommt dabei eine entscheidende</a:t>
            </a:r>
            <a:r>
              <a:rPr lang="de-DE" baseline="0" dirty="0" smtClean="0">
                <a:solidFill>
                  <a:schemeClr val="tx1"/>
                </a:solidFill>
                <a:latin typeface="Arial" panose="020B0604020202020204" pitchFamily="34" charset="0"/>
                <a:cs typeface="Arial" panose="020B0604020202020204" pitchFamily="34" charset="0"/>
              </a:rPr>
              <a:t> Rolle zu, nur dadurch kann eine </a:t>
            </a:r>
            <a:r>
              <a:rPr lang="de-DE" dirty="0" smtClean="0">
                <a:latin typeface="Arial" panose="020B0604020202020204" pitchFamily="34" charset="0"/>
                <a:cs typeface="Arial" panose="020B0604020202020204" pitchFamily="34" charset="0"/>
              </a:rPr>
              <a:t>valide Datengrundlage</a:t>
            </a:r>
            <a:r>
              <a:rPr lang="de-DE" baseline="0" dirty="0" smtClean="0">
                <a:latin typeface="Arial" panose="020B0604020202020204" pitchFamily="34" charset="0"/>
                <a:cs typeface="Arial" panose="020B0604020202020204" pitchFamily="34" charset="0"/>
              </a:rPr>
              <a:t> geschaffen werden</a:t>
            </a:r>
            <a:r>
              <a:rPr lang="de-DE" baseline="0" dirty="0" smtClean="0">
                <a:solidFill>
                  <a:schemeClr val="tx1"/>
                </a:solidFill>
                <a:latin typeface="Arial" panose="020B0604020202020204" pitchFamily="34" charset="0"/>
                <a:cs typeface="Arial" panose="020B0604020202020204" pitchFamily="34" charset="0"/>
              </a:rPr>
              <a:t>.</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smtClean="0">
                <a:solidFill>
                  <a:schemeClr val="tx1"/>
                </a:solidFill>
                <a:latin typeface="Arial" panose="020B0604020202020204" pitchFamily="34" charset="0"/>
                <a:cs typeface="Arial" panose="020B0604020202020204" pitchFamily="34" charset="0"/>
              </a:rPr>
              <a:t>Die Datenerhebung und -verarbeitung erfolgt unter Einhaltung datenschutzrechtlicher EU-Standards. Die erhobenen Daten werden bereits vor der wissenschaftlichen Auswertung anonymisiert und fließen ausschließlich als personenunabhängige Sachdaten in die Auswertungen und die Ergebnisse ein.</a:t>
            </a:r>
          </a:p>
        </p:txBody>
      </p:sp>
      <p:sp>
        <p:nvSpPr>
          <p:cNvPr id="4" name="Foliennummernplatzhalter 3"/>
          <p:cNvSpPr>
            <a:spLocks noGrp="1"/>
          </p:cNvSpPr>
          <p:nvPr>
            <p:ph type="sldNum" sz="quarter" idx="10"/>
          </p:nvPr>
        </p:nvSpPr>
        <p:spPr/>
        <p:txBody>
          <a:bodyPr/>
          <a:lstStyle/>
          <a:p>
            <a:fld id="{6EA5FD0C-7815-4C61-9F16-9E61E07823AE}" type="slidenum">
              <a:rPr lang="de-DE" smtClean="0"/>
              <a:t>38</a:t>
            </a:fld>
            <a:endParaRPr lang="de-DE"/>
          </a:p>
        </p:txBody>
      </p:sp>
    </p:spTree>
    <p:extLst>
      <p:ext uri="{BB962C8B-B14F-4D97-AF65-F5344CB8AC3E}">
        <p14:creationId xmlns:p14="http://schemas.microsoft.com/office/powerpoint/2010/main" val="7365415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DE" dirty="0" smtClean="0">
                <a:solidFill>
                  <a:schemeClr val="tx1"/>
                </a:solidFill>
                <a:latin typeface="Arial" panose="020B0604020202020204" pitchFamily="34" charset="0"/>
                <a:cs typeface="Arial" panose="020B0604020202020204" pitchFamily="34" charset="0"/>
              </a:rPr>
              <a:t>Die Kommunen sind entsprechen</a:t>
            </a:r>
            <a:r>
              <a:rPr lang="de-DE" baseline="0" dirty="0" smtClean="0">
                <a:solidFill>
                  <a:schemeClr val="tx1"/>
                </a:solidFill>
                <a:latin typeface="Arial" panose="020B0604020202020204" pitchFamily="34" charset="0"/>
                <a:cs typeface="Arial" panose="020B0604020202020204" pitchFamily="34" charset="0"/>
              </a:rPr>
              <a:t>d aufgefordert, die Nutzung der STADTRADELN-App bei den Teilnehmenden zu bewerben, um möglichst viele Daten und somit eine valide Datengrundlage für das RiDE-Portal zu erzielen.</a:t>
            </a:r>
          </a:p>
          <a:p>
            <a:pPr marL="228600" lvl="0" indent="-228600">
              <a:buFont typeface="+mj-lt"/>
              <a:buAutoNum type="arabicPeriod"/>
            </a:pPr>
            <a:r>
              <a:rPr lang="de-DE" sz="1200" b="1" kern="1200" dirty="0" smtClean="0">
                <a:solidFill>
                  <a:schemeClr val="tx1"/>
                </a:solidFill>
                <a:effectLst/>
                <a:latin typeface="Arial" panose="020B0604020202020204" pitchFamily="34" charset="0"/>
                <a:ea typeface="+mn-ea"/>
                <a:cs typeface="Arial" panose="020B0604020202020204" pitchFamily="34" charset="0"/>
              </a:rPr>
              <a:t>Gute Bedienbarkeit und einfaches Tracking</a:t>
            </a:r>
            <a:br>
              <a:rPr lang="de-DE" sz="1200" b="1" kern="1200" dirty="0" smtClean="0">
                <a:solidFill>
                  <a:schemeClr val="tx1"/>
                </a:solidFill>
                <a:effectLst/>
                <a:latin typeface="Arial" panose="020B0604020202020204" pitchFamily="34" charset="0"/>
                <a:ea typeface="+mn-ea"/>
                <a:cs typeface="Arial" panose="020B0604020202020204" pitchFamily="34" charset="0"/>
              </a:rPr>
            </a:br>
            <a:r>
              <a:rPr lang="de-DE" sz="1200" kern="1200" dirty="0" smtClean="0">
                <a:solidFill>
                  <a:schemeClr val="tx1"/>
                </a:solidFill>
                <a:effectLst/>
                <a:latin typeface="Arial" panose="020B0604020202020204" pitchFamily="34" charset="0"/>
                <a:ea typeface="+mn-ea"/>
                <a:cs typeface="Arial" panose="020B0604020202020204" pitchFamily="34" charset="0"/>
              </a:rPr>
              <a:t>Die App beinhaltet eine selbsterklärende und übersichtliche Menüführung.</a:t>
            </a:r>
            <a:br>
              <a:rPr lang="de-DE" sz="1200" kern="1200" dirty="0" smtClean="0">
                <a:solidFill>
                  <a:schemeClr val="tx1"/>
                </a:solidFill>
                <a:effectLst/>
                <a:latin typeface="Arial" panose="020B0604020202020204" pitchFamily="34" charset="0"/>
                <a:ea typeface="+mn-ea"/>
                <a:cs typeface="Arial" panose="020B0604020202020204" pitchFamily="34" charset="0"/>
              </a:rPr>
            </a:br>
            <a:r>
              <a:rPr lang="de-DE" sz="1200" kern="1200" dirty="0" smtClean="0">
                <a:solidFill>
                  <a:schemeClr val="tx1"/>
                </a:solidFill>
                <a:effectLst/>
                <a:latin typeface="Arial" panose="020B0604020202020204" pitchFamily="34" charset="0"/>
                <a:ea typeface="+mn-ea"/>
                <a:cs typeface="Arial" panose="020B0604020202020204" pitchFamily="34" charset="0"/>
              </a:rPr>
              <a:t>Beim Losfahren einfach auf Startsymbol im Kartenmenü drücken und bei Ankunft das Tracking wieder stoppen – die gefahrenen Kilometer werden aufgezeichnet und dem Team und der Kommune gutgeschrieben. Damit fällt das händische Eintragen ins km-Buch oder in den Erfassungsbogen weg, man hat die Übersicht über die zurückgelegten Wege immer griffbereit.</a:t>
            </a:r>
          </a:p>
          <a:p>
            <a:pPr marL="228600" lvl="0" indent="-228600">
              <a:buFont typeface="+mj-lt"/>
              <a:buAutoNum type="arabicPeriod"/>
            </a:pPr>
            <a:r>
              <a:rPr lang="de-DE" sz="1200" b="1" kern="1200" dirty="0" smtClean="0">
                <a:solidFill>
                  <a:schemeClr val="tx1"/>
                </a:solidFill>
                <a:effectLst/>
                <a:latin typeface="Arial" panose="020B0604020202020204" pitchFamily="34" charset="0"/>
                <a:ea typeface="+mn-ea"/>
                <a:cs typeface="Arial" panose="020B0604020202020204" pitchFamily="34" charset="0"/>
              </a:rPr>
              <a:t>Als Team zusammenwachsen</a:t>
            </a:r>
            <a:br>
              <a:rPr lang="de-DE" sz="1200" b="1" kern="1200" dirty="0" smtClean="0">
                <a:solidFill>
                  <a:schemeClr val="tx1"/>
                </a:solidFill>
                <a:effectLst/>
                <a:latin typeface="Arial" panose="020B0604020202020204" pitchFamily="34" charset="0"/>
                <a:ea typeface="+mn-ea"/>
                <a:cs typeface="Arial" panose="020B0604020202020204" pitchFamily="34" charset="0"/>
              </a:rPr>
            </a:br>
            <a:r>
              <a:rPr lang="de-DE" sz="1200" kern="1200" dirty="0" smtClean="0">
                <a:solidFill>
                  <a:schemeClr val="tx1"/>
                </a:solidFill>
                <a:effectLst/>
                <a:latin typeface="Arial" panose="020B0604020202020204" pitchFamily="34" charset="0"/>
                <a:ea typeface="+mn-ea"/>
                <a:cs typeface="Arial" panose="020B0604020202020204" pitchFamily="34" charset="0"/>
              </a:rPr>
              <a:t>Mit der App sieht man direkt, wie viele Kilometer das eigene Team bereits geradelt ist und wo es in der Kommune steht.</a:t>
            </a:r>
            <a:br>
              <a:rPr lang="de-DE" sz="1200" kern="1200" dirty="0" smtClean="0">
                <a:solidFill>
                  <a:schemeClr val="tx1"/>
                </a:solidFill>
                <a:effectLst/>
                <a:latin typeface="Arial" panose="020B0604020202020204" pitchFamily="34" charset="0"/>
                <a:ea typeface="+mn-ea"/>
                <a:cs typeface="Arial" panose="020B0604020202020204" pitchFamily="34" charset="0"/>
              </a:rPr>
            </a:br>
            <a:r>
              <a:rPr lang="de-DE" sz="1200" kern="1200" dirty="0" smtClean="0">
                <a:solidFill>
                  <a:schemeClr val="tx1"/>
                </a:solidFill>
                <a:effectLst/>
                <a:latin typeface="Arial" panose="020B0604020202020204" pitchFamily="34" charset="0"/>
                <a:ea typeface="+mn-ea"/>
                <a:cs typeface="Arial" panose="020B0604020202020204" pitchFamily="34" charset="0"/>
              </a:rPr>
              <a:t>Die Chatfunktion</a:t>
            </a:r>
            <a:r>
              <a:rPr lang="de-DE" sz="1200" kern="1200" baseline="0" dirty="0" smtClean="0">
                <a:solidFill>
                  <a:schemeClr val="tx1"/>
                </a:solidFill>
                <a:effectLst/>
                <a:latin typeface="Arial" panose="020B0604020202020204" pitchFamily="34" charset="0"/>
                <a:ea typeface="+mn-ea"/>
                <a:cs typeface="Arial" panose="020B0604020202020204" pitchFamily="34" charset="0"/>
              </a:rPr>
              <a:t> quasi „in der Tasche“</a:t>
            </a:r>
            <a:r>
              <a:rPr lang="de-DE" sz="1200" kern="1200" dirty="0" smtClean="0">
                <a:solidFill>
                  <a:schemeClr val="tx1"/>
                </a:solidFill>
                <a:effectLst/>
                <a:latin typeface="Arial" panose="020B0604020202020204" pitchFamily="34" charset="0"/>
                <a:ea typeface="+mn-ea"/>
                <a:cs typeface="Arial" panose="020B0604020202020204" pitchFamily="34" charset="0"/>
              </a:rPr>
              <a:t> ermöglicht sich gegenseitig anzufeuern oder zu gemeinsamen Touren zu verabreden.</a:t>
            </a:r>
          </a:p>
          <a:p>
            <a:pPr marL="228600" lvl="0" indent="-228600">
              <a:buFont typeface="+mj-lt"/>
              <a:buAutoNum type="arabicPeriod"/>
            </a:pPr>
            <a:r>
              <a:rPr lang="de-DE" sz="1200" b="1" kern="1200" dirty="0" smtClean="0">
                <a:solidFill>
                  <a:schemeClr val="tx1"/>
                </a:solidFill>
                <a:effectLst/>
                <a:latin typeface="Arial" panose="020B0604020202020204" pitchFamily="34" charset="0"/>
                <a:ea typeface="+mn-ea"/>
                <a:cs typeface="Arial" panose="020B0604020202020204" pitchFamily="34" charset="0"/>
              </a:rPr>
              <a:t>Radverkehrsdaten mit Mehrwert</a:t>
            </a:r>
            <a:br>
              <a:rPr lang="de-DE" sz="1200" b="1" kern="1200" dirty="0" smtClean="0">
                <a:solidFill>
                  <a:schemeClr val="tx1"/>
                </a:solidFill>
                <a:effectLst/>
                <a:latin typeface="Arial" panose="020B0604020202020204" pitchFamily="34" charset="0"/>
                <a:ea typeface="+mn-ea"/>
                <a:cs typeface="Arial" panose="020B0604020202020204" pitchFamily="34" charset="0"/>
              </a:rPr>
            </a:br>
            <a:r>
              <a:rPr lang="de-DE" sz="1200" kern="1200" dirty="0" smtClean="0">
                <a:solidFill>
                  <a:schemeClr val="tx1"/>
                </a:solidFill>
                <a:effectLst/>
                <a:latin typeface="Arial" panose="020B0604020202020204" pitchFamily="34" charset="0"/>
                <a:ea typeface="+mn-ea"/>
                <a:cs typeface="Arial" panose="020B0604020202020204" pitchFamily="34" charset="0"/>
              </a:rPr>
              <a:t>Alle mit der STADTRADELN-App aufgezeichneten Strecken fließen direkt ein in </a:t>
            </a:r>
            <a:r>
              <a:rPr lang="de-DE" sz="1200" u="none" kern="1200" dirty="0" smtClean="0">
                <a:solidFill>
                  <a:schemeClr val="tx1"/>
                </a:solidFill>
                <a:effectLst/>
                <a:latin typeface="Arial" panose="020B0604020202020204" pitchFamily="34" charset="0"/>
                <a:ea typeface="+mn-ea"/>
                <a:cs typeface="Arial" panose="020B0604020202020204" pitchFamily="34" charset="0"/>
              </a:rPr>
              <a:t>die wissenschaftliche Auswertung des Radverkehrs vor Ort</a:t>
            </a:r>
            <a:r>
              <a:rPr lang="de-DE" sz="1200" kern="1200" dirty="0" smtClean="0">
                <a:solidFill>
                  <a:schemeClr val="tx1"/>
                </a:solidFill>
                <a:effectLst/>
                <a:latin typeface="Arial" panose="020B0604020202020204" pitchFamily="34" charset="0"/>
                <a:ea typeface="+mn-ea"/>
                <a:cs typeface="Arial" panose="020B0604020202020204" pitchFamily="34" charset="0"/>
              </a:rPr>
              <a:t>. So entsteht ein klares Bild von der Radinfrastruktur und es wird im RiDE-Portal (ride-portal.de) gut sichtbar, wo die Kommune bedarfsgenau nachbessern muss. Je mehr Strecken mit der App aufgezeichnet werden, desto genauer das Gesamtbild und desto zielsicherer kann eine Kommune die </a:t>
            </a:r>
            <a:r>
              <a:rPr lang="de-DE" sz="1200" u="none" kern="1200" dirty="0" smtClean="0">
                <a:solidFill>
                  <a:schemeClr val="tx1"/>
                </a:solidFill>
                <a:effectLst/>
                <a:latin typeface="Arial" panose="020B0604020202020204" pitchFamily="34" charset="0"/>
                <a:ea typeface="+mn-ea"/>
                <a:cs typeface="Arial" panose="020B0604020202020204" pitchFamily="34" charset="0"/>
              </a:rPr>
              <a:t>Radinfrastruktur verbessern.</a:t>
            </a:r>
          </a:p>
          <a:p>
            <a:pPr marL="228600" lvl="0" indent="-228600">
              <a:buFont typeface="+mj-lt"/>
              <a:buAutoNum type="arabicPeriod"/>
            </a:pPr>
            <a:r>
              <a:rPr lang="de-DE" sz="1200" b="1" kern="1200" dirty="0" smtClean="0">
                <a:solidFill>
                  <a:schemeClr val="tx1"/>
                </a:solidFill>
                <a:effectLst/>
                <a:latin typeface="Arial" panose="020B0604020202020204" pitchFamily="34" charset="0"/>
                <a:ea typeface="+mn-ea"/>
                <a:cs typeface="Arial" panose="020B0604020202020204" pitchFamily="34" charset="0"/>
              </a:rPr>
              <a:t>Höchste Datensicherheit</a:t>
            </a:r>
            <a:br>
              <a:rPr lang="de-DE" sz="1200" b="1" kern="1200" dirty="0" smtClean="0">
                <a:solidFill>
                  <a:schemeClr val="tx1"/>
                </a:solidFill>
                <a:effectLst/>
                <a:latin typeface="Arial" panose="020B0604020202020204" pitchFamily="34" charset="0"/>
                <a:ea typeface="+mn-ea"/>
                <a:cs typeface="Arial" panose="020B0604020202020204" pitchFamily="34" charset="0"/>
              </a:rPr>
            </a:br>
            <a:r>
              <a:rPr lang="de-DE" sz="1200" kern="1200" dirty="0" smtClean="0">
                <a:solidFill>
                  <a:schemeClr val="tx1"/>
                </a:solidFill>
                <a:effectLst/>
                <a:latin typeface="Arial" panose="020B0604020202020204" pitchFamily="34" charset="0"/>
                <a:ea typeface="+mn-ea"/>
                <a:cs typeface="Arial" panose="020B0604020202020204" pitchFamily="34" charset="0"/>
              </a:rPr>
              <a:t>Die Daten werden ausschließlich für die kommunale Radverkehrsplanung genutzt. Die Datenerhebung und -verarbeitung erfolgt dabei unter Einhaltung strenger datenschutzrechtlicher EU-Standards. Bereits vor der wissenschaftlichen Auswertung werden alle Daten anonymisiert und fließen ausschließlich als personenunabhängige Sachdaten in die Ergebnisse ein. Detaillierte Informationen zum Thema Datenschutz unter stadtradeln.de/</a:t>
            </a:r>
            <a:r>
              <a:rPr lang="de-DE" sz="1200" kern="1200" dirty="0" err="1" smtClean="0">
                <a:solidFill>
                  <a:schemeClr val="tx1"/>
                </a:solidFill>
                <a:effectLst/>
                <a:latin typeface="Arial" panose="020B0604020202020204" pitchFamily="34" charset="0"/>
                <a:ea typeface="+mn-ea"/>
                <a:cs typeface="Arial" panose="020B0604020202020204" pitchFamily="34" charset="0"/>
              </a:rPr>
              <a:t>datenschutz</a:t>
            </a:r>
            <a:r>
              <a:rPr lang="de-DE" sz="1200" kern="1200" dirty="0" smtClean="0">
                <a:solidFill>
                  <a:schemeClr val="tx1"/>
                </a:solidFill>
                <a:effectLst/>
                <a:latin typeface="Arial" panose="020B0604020202020204" pitchFamily="34" charset="0"/>
                <a:ea typeface="+mn-ea"/>
                <a:cs typeface="Arial" panose="020B0604020202020204" pitchFamily="34" charset="0"/>
              </a:rPr>
              <a:t>.</a:t>
            </a:r>
          </a:p>
          <a:p>
            <a:pPr marL="228600" lvl="0" indent="-228600">
              <a:buFont typeface="+mj-lt"/>
              <a:buAutoNum type="arabicPeriod"/>
            </a:pPr>
            <a:r>
              <a:rPr lang="de-DE" sz="1200" b="1" kern="1200" dirty="0" smtClean="0">
                <a:solidFill>
                  <a:schemeClr val="tx1"/>
                </a:solidFill>
                <a:effectLst/>
                <a:latin typeface="Arial" panose="020B0604020202020204" pitchFamily="34" charset="0"/>
                <a:ea typeface="+mn-ea"/>
                <a:cs typeface="Arial" panose="020B0604020202020204" pitchFamily="34" charset="0"/>
              </a:rPr>
              <a:t>Mit </a:t>
            </a:r>
            <a:r>
              <a:rPr lang="de-DE" b="1" cap="small" baseline="0" dirty="0" smtClean="0">
                <a:latin typeface="Arial" panose="020B0604020202020204" pitchFamily="34" charset="0"/>
                <a:cs typeface="Arial" panose="020B0604020202020204" pitchFamily="34" charset="0"/>
              </a:rPr>
              <a:t>RADar</a:t>
            </a:r>
            <a:r>
              <a:rPr lang="de-DE" sz="1200" b="1" kern="1200" dirty="0" smtClean="0">
                <a:solidFill>
                  <a:schemeClr val="tx1"/>
                </a:solidFill>
                <a:effectLst/>
                <a:latin typeface="Arial" panose="020B0604020202020204" pitchFamily="34" charset="0"/>
                <a:ea typeface="+mn-ea"/>
                <a:cs typeface="Arial" panose="020B0604020202020204" pitchFamily="34" charset="0"/>
              </a:rPr>
              <a:t>! die Bedingungen vor Ort verbessern</a:t>
            </a:r>
            <a:br>
              <a:rPr lang="de-DE" sz="1200" b="1" kern="1200" dirty="0" smtClean="0">
                <a:solidFill>
                  <a:schemeClr val="tx1"/>
                </a:solidFill>
                <a:effectLst/>
                <a:latin typeface="Arial" panose="020B0604020202020204" pitchFamily="34" charset="0"/>
                <a:ea typeface="+mn-ea"/>
                <a:cs typeface="Arial" panose="020B0604020202020204" pitchFamily="34" charset="0"/>
              </a:rPr>
            </a:br>
            <a:r>
              <a:rPr lang="de-DE" sz="1200" b="0" kern="1200" dirty="0" smtClean="0">
                <a:solidFill>
                  <a:schemeClr val="tx1"/>
                </a:solidFill>
                <a:effectLst/>
                <a:latin typeface="Arial" panose="020B0604020202020204" pitchFamily="34" charset="0"/>
                <a:ea typeface="+mn-ea"/>
                <a:cs typeface="Arial" panose="020B0604020202020204" pitchFamily="34" charset="0"/>
              </a:rPr>
              <a:t>Über die integrierte Funktion der </a:t>
            </a:r>
            <a:r>
              <a:rPr lang="de-DE" sz="1200" kern="1200" dirty="0" smtClean="0">
                <a:solidFill>
                  <a:schemeClr val="tx1"/>
                </a:solidFill>
                <a:effectLst/>
                <a:latin typeface="Arial" panose="020B0604020202020204" pitchFamily="34" charset="0"/>
                <a:ea typeface="+mn-ea"/>
                <a:cs typeface="Arial" panose="020B0604020202020204" pitchFamily="34" charset="0"/>
              </a:rPr>
              <a:t>Meldeplattform </a:t>
            </a:r>
            <a:r>
              <a:rPr lang="de-DE" cap="small" baseline="0" dirty="0" smtClean="0">
                <a:latin typeface="Arial" panose="020B0604020202020204" pitchFamily="34" charset="0"/>
                <a:cs typeface="Arial" panose="020B0604020202020204" pitchFamily="34" charset="0"/>
              </a:rPr>
              <a:t>RADar</a:t>
            </a:r>
            <a:r>
              <a:rPr lang="de-DE" sz="1200" u="none" kern="1200" dirty="0" smtClean="0">
                <a:solidFill>
                  <a:schemeClr val="tx1"/>
                </a:solidFill>
                <a:effectLst/>
                <a:latin typeface="Arial" panose="020B0604020202020204" pitchFamily="34" charset="0"/>
                <a:ea typeface="+mn-ea"/>
                <a:cs typeface="Arial" panose="020B0604020202020204" pitchFamily="34" charset="0"/>
              </a:rPr>
              <a:t>! </a:t>
            </a:r>
            <a:r>
              <a:rPr lang="de-DE" sz="1200" u="none" strike="noStrike" kern="1200" dirty="0" smtClean="0">
                <a:solidFill>
                  <a:schemeClr val="tx1"/>
                </a:solidFill>
                <a:effectLst/>
                <a:latin typeface="Arial" panose="020B0604020202020204" pitchFamily="34" charset="0"/>
                <a:ea typeface="+mn-ea"/>
                <a:cs typeface="Arial" panose="020B0604020202020204" pitchFamily="34" charset="0"/>
              </a:rPr>
              <a:t>wird </a:t>
            </a:r>
            <a:r>
              <a:rPr lang="de-DE" sz="1200" kern="1200" dirty="0" smtClean="0">
                <a:solidFill>
                  <a:schemeClr val="tx1"/>
                </a:solidFill>
                <a:effectLst/>
                <a:latin typeface="Arial" panose="020B0604020202020204" pitchFamily="34" charset="0"/>
                <a:ea typeface="+mn-ea"/>
                <a:cs typeface="Arial" panose="020B0604020202020204" pitchFamily="34" charset="0"/>
              </a:rPr>
              <a:t>via GPS der Pin der Meldung automatisch an die richtige Stelle </a:t>
            </a:r>
            <a:r>
              <a:rPr lang="de-DE" sz="1200" u="none" strike="noStrike" kern="1200" dirty="0" smtClean="0">
                <a:solidFill>
                  <a:schemeClr val="tx1"/>
                </a:solidFill>
                <a:effectLst/>
                <a:latin typeface="Arial" panose="020B0604020202020204" pitchFamily="34" charset="0"/>
                <a:ea typeface="+mn-ea"/>
                <a:cs typeface="Arial" panose="020B0604020202020204" pitchFamily="34" charset="0"/>
              </a:rPr>
              <a:t>im digitalen Stadtplan </a:t>
            </a:r>
            <a:r>
              <a:rPr lang="de-DE" sz="1200" kern="1200" dirty="0" smtClean="0">
                <a:solidFill>
                  <a:schemeClr val="tx1"/>
                </a:solidFill>
                <a:effectLst/>
                <a:latin typeface="Arial" panose="020B0604020202020204" pitchFamily="34" charset="0"/>
                <a:ea typeface="+mn-ea"/>
                <a:cs typeface="Arial" panose="020B0604020202020204" pitchFamily="34" charset="0"/>
              </a:rPr>
              <a:t>gesetzt. Optional kann mit dem Smartphone direkt noch ein Foto gemacht und der Meldung beigefügt werden – vorausgesetzt</a:t>
            </a:r>
            <a:r>
              <a:rPr lang="de-DE" sz="1200" kern="1200" baseline="0" dirty="0" smtClean="0">
                <a:solidFill>
                  <a:schemeClr val="tx1"/>
                </a:solidFill>
                <a:effectLst/>
                <a:latin typeface="Arial" panose="020B0604020202020204" pitchFamily="34" charset="0"/>
                <a:ea typeface="+mn-ea"/>
                <a:cs typeface="Arial" panose="020B0604020202020204" pitchFamily="34" charset="0"/>
              </a:rPr>
              <a:t> natürlich, dass die Kommune </a:t>
            </a:r>
            <a:r>
              <a:rPr lang="de-DE" cap="small" baseline="0" dirty="0" smtClean="0">
                <a:latin typeface="Arial" panose="020B0604020202020204" pitchFamily="34" charset="0"/>
                <a:cs typeface="Arial" panose="020B0604020202020204" pitchFamily="34" charset="0"/>
              </a:rPr>
              <a:t>RADar</a:t>
            </a:r>
            <a:r>
              <a:rPr lang="de-DE" sz="1200" kern="1200" baseline="0" dirty="0" smtClean="0">
                <a:solidFill>
                  <a:schemeClr val="tx1"/>
                </a:solidFill>
                <a:effectLst/>
                <a:latin typeface="Arial" panose="020B0604020202020204" pitchFamily="34" charset="0"/>
                <a:ea typeface="+mn-ea"/>
                <a:cs typeface="Arial" panose="020B0604020202020204" pitchFamily="34" charset="0"/>
              </a:rPr>
              <a:t>! zum STADTRADELN oder darüber hinaus </a:t>
            </a:r>
            <a:r>
              <a:rPr lang="de-DE" sz="1200" kern="1200" baseline="0" dirty="0" err="1" smtClean="0">
                <a:solidFill>
                  <a:schemeClr val="tx1"/>
                </a:solidFill>
                <a:effectLst/>
                <a:latin typeface="Arial" panose="020B0604020202020204" pitchFamily="34" charset="0"/>
                <a:ea typeface="+mn-ea"/>
                <a:cs typeface="Arial" panose="020B0604020202020204" pitchFamily="34" charset="0"/>
              </a:rPr>
              <a:t>zugebucht</a:t>
            </a:r>
            <a:r>
              <a:rPr lang="de-DE" sz="1200" kern="1200" baseline="0" dirty="0" smtClean="0">
                <a:solidFill>
                  <a:schemeClr val="tx1"/>
                </a:solidFill>
                <a:effectLst/>
                <a:latin typeface="Arial" panose="020B0604020202020204" pitchFamily="34" charset="0"/>
                <a:ea typeface="+mn-ea"/>
                <a:cs typeface="Arial" panose="020B0604020202020204" pitchFamily="34" charset="0"/>
              </a:rPr>
              <a:t> hat</a:t>
            </a:r>
            <a:r>
              <a:rPr lang="de-DE" sz="1200" kern="1200" dirty="0" smtClean="0">
                <a:solidFill>
                  <a:schemeClr val="tx1"/>
                </a:solidFill>
                <a:effectLst/>
                <a:latin typeface="Arial" panose="020B0604020202020204" pitchFamily="34" charset="0"/>
                <a:ea typeface="+mn-ea"/>
                <a:cs typeface="Arial" panose="020B0604020202020204" pitchFamily="34" charset="0"/>
              </a:rPr>
              <a:t>.</a:t>
            </a:r>
          </a:p>
          <a:p>
            <a:pPr marL="228600" lvl="0" indent="-228600">
              <a:buFont typeface="+mj-lt"/>
              <a:buAutoNum type="arabicPeriod"/>
            </a:pPr>
            <a:r>
              <a:rPr lang="de-DE" sz="1200" b="1" kern="1200" dirty="0" smtClean="0">
                <a:solidFill>
                  <a:schemeClr val="tx1"/>
                </a:solidFill>
                <a:effectLst/>
                <a:latin typeface="Arial" panose="020B0604020202020204" pitchFamily="34" charset="0"/>
                <a:ea typeface="+mn-ea"/>
                <a:cs typeface="Arial" panose="020B0604020202020204" pitchFamily="34" charset="0"/>
              </a:rPr>
              <a:t>Vom Rad-Talent zum Rad-Champion</a:t>
            </a:r>
            <a:br>
              <a:rPr lang="de-DE" sz="1200" b="1" kern="1200" dirty="0" smtClean="0">
                <a:solidFill>
                  <a:schemeClr val="tx1"/>
                </a:solidFill>
                <a:effectLst/>
                <a:latin typeface="Arial" panose="020B0604020202020204" pitchFamily="34" charset="0"/>
                <a:ea typeface="+mn-ea"/>
                <a:cs typeface="Arial" panose="020B0604020202020204" pitchFamily="34" charset="0"/>
              </a:rPr>
            </a:br>
            <a:r>
              <a:rPr lang="de-DE" sz="1200" kern="1200" dirty="0" smtClean="0">
                <a:solidFill>
                  <a:schemeClr val="tx1"/>
                </a:solidFill>
                <a:effectLst/>
                <a:latin typeface="Arial" panose="020B0604020202020204" pitchFamily="34" charset="0"/>
                <a:ea typeface="+mn-ea"/>
                <a:cs typeface="Arial" panose="020B0604020202020204" pitchFamily="34" charset="0"/>
              </a:rPr>
              <a:t>Mit dem neuen Achievement-System (s.</a:t>
            </a:r>
            <a:r>
              <a:rPr lang="de-DE" sz="1200" kern="1200" baseline="0" dirty="0" smtClean="0">
                <a:solidFill>
                  <a:schemeClr val="tx1"/>
                </a:solidFill>
                <a:effectLst/>
                <a:latin typeface="Arial" panose="020B0604020202020204" pitchFamily="34" charset="0"/>
                <a:ea typeface="+mn-ea"/>
                <a:cs typeface="Arial" panose="020B0604020202020204" pitchFamily="34" charset="0"/>
              </a:rPr>
              <a:t> nächste Folien)</a:t>
            </a:r>
            <a:r>
              <a:rPr lang="de-DE" sz="1200" kern="1200" dirty="0" smtClean="0">
                <a:solidFill>
                  <a:schemeClr val="tx1"/>
                </a:solidFill>
                <a:effectLst/>
                <a:latin typeface="Arial" panose="020B0604020202020204" pitchFamily="34" charset="0"/>
                <a:ea typeface="+mn-ea"/>
                <a:cs typeface="Arial" panose="020B0604020202020204" pitchFamily="34" charset="0"/>
              </a:rPr>
              <a:t> können virtuelle Awards in drei Kategorien erradelt werden. Somit soll</a:t>
            </a:r>
            <a:r>
              <a:rPr lang="de-DE" sz="1200" kern="1200" baseline="0" dirty="0" smtClean="0">
                <a:solidFill>
                  <a:schemeClr val="tx1"/>
                </a:solidFill>
                <a:effectLst/>
                <a:latin typeface="Arial" panose="020B0604020202020204" pitchFamily="34" charset="0"/>
                <a:ea typeface="+mn-ea"/>
                <a:cs typeface="Arial" panose="020B0604020202020204" pitchFamily="34" charset="0"/>
              </a:rPr>
              <a:t> noch spielerischer zur vermehrten Nutzung der App beigetragen werden.</a:t>
            </a:r>
            <a:endParaRPr lang="de-DE" sz="1200" kern="1200" dirty="0" smtClean="0">
              <a:solidFill>
                <a:schemeClr val="tx1"/>
              </a:solidFill>
              <a:effectLst/>
              <a:latin typeface="Arial" panose="020B0604020202020204" pitchFamily="34" charset="0"/>
              <a:ea typeface="+mn-ea"/>
              <a:cs typeface="Arial" panose="020B0604020202020204" pitchFamily="34" charset="0"/>
            </a:endParaRPr>
          </a:p>
          <a:p>
            <a:pPr marL="228600" lvl="0" indent="-228600">
              <a:buFont typeface="+mj-lt"/>
              <a:buAutoNum type="arabicPeriod"/>
            </a:pPr>
            <a:r>
              <a:rPr lang="de-DE" sz="1200" b="1" kern="1200" dirty="0" smtClean="0">
                <a:solidFill>
                  <a:schemeClr val="tx1"/>
                </a:solidFill>
                <a:effectLst/>
                <a:latin typeface="Arial" panose="020B0604020202020204" pitchFamily="34" charset="0"/>
                <a:ea typeface="+mn-ea"/>
                <a:cs typeface="Arial" panose="020B0604020202020204" pitchFamily="34" charset="0"/>
              </a:rPr>
              <a:t>Übersicht und FAQ zum STADTRADELN</a:t>
            </a:r>
            <a:br>
              <a:rPr lang="de-DE" sz="1200" b="1" kern="1200" dirty="0" smtClean="0">
                <a:solidFill>
                  <a:schemeClr val="tx1"/>
                </a:solidFill>
                <a:effectLst/>
                <a:latin typeface="Arial" panose="020B0604020202020204" pitchFamily="34" charset="0"/>
                <a:ea typeface="+mn-ea"/>
                <a:cs typeface="Arial" panose="020B0604020202020204" pitchFamily="34" charset="0"/>
              </a:rPr>
            </a:br>
            <a:r>
              <a:rPr lang="de-DE" sz="1200" kern="1200" dirty="0" smtClean="0">
                <a:solidFill>
                  <a:schemeClr val="tx1"/>
                </a:solidFill>
                <a:effectLst/>
                <a:latin typeface="Arial" panose="020B0604020202020204" pitchFamily="34" charset="0"/>
                <a:ea typeface="+mn-ea"/>
                <a:cs typeface="Arial" panose="020B0604020202020204" pitchFamily="34" charset="0"/>
              </a:rPr>
              <a:t>Was genau hinter STADTRADELN steckt, wie die Spielregeln sind oder was</a:t>
            </a:r>
            <a:r>
              <a:rPr lang="de-DE" sz="1200" kern="1200" baseline="0" dirty="0" smtClean="0">
                <a:solidFill>
                  <a:schemeClr val="tx1"/>
                </a:solidFill>
                <a:effectLst/>
                <a:latin typeface="Arial" panose="020B0604020202020204" pitchFamily="34" charset="0"/>
                <a:ea typeface="+mn-ea"/>
                <a:cs typeface="Arial" panose="020B0604020202020204" pitchFamily="34" charset="0"/>
              </a:rPr>
              <a:t> es bei der App-Nutzung zu beachten gibt, ist unter dem Menüpunkt </a:t>
            </a:r>
            <a:r>
              <a:rPr lang="de-DE" sz="1200" u="none" kern="1200" dirty="0" smtClean="0">
                <a:solidFill>
                  <a:schemeClr val="tx1"/>
                </a:solidFill>
                <a:effectLst/>
                <a:latin typeface="Arial" panose="020B0604020202020204" pitchFamily="34" charset="0"/>
                <a:ea typeface="+mn-ea"/>
                <a:cs typeface="Arial" panose="020B0604020202020204" pitchFamily="34" charset="0"/>
              </a:rPr>
              <a:t>„Profil“ </a:t>
            </a:r>
            <a:r>
              <a:rPr lang="de-DE" sz="1200" kern="1200" dirty="0" smtClean="0">
                <a:solidFill>
                  <a:schemeClr val="tx1"/>
                </a:solidFill>
                <a:effectLst/>
                <a:latin typeface="Arial" panose="020B0604020202020204" pitchFamily="34" charset="0"/>
                <a:ea typeface="+mn-ea"/>
                <a:cs typeface="Arial" panose="020B0604020202020204" pitchFamily="34" charset="0"/>
              </a:rPr>
              <a:t>nachzulesen.</a:t>
            </a:r>
          </a:p>
          <a:p>
            <a:r>
              <a:rPr lang="de-DE" sz="1200" kern="1200" dirty="0" smtClean="0">
                <a:solidFill>
                  <a:schemeClr val="tx1"/>
                </a:solidFill>
                <a:effectLst/>
                <a:latin typeface="Arial" panose="020B0604020202020204" pitchFamily="34" charset="0"/>
                <a:ea typeface="+mn-ea"/>
                <a:cs typeface="Arial" panose="020B0604020202020204" pitchFamily="34" charset="0"/>
              </a:rPr>
              <a:t> </a:t>
            </a:r>
          </a:p>
          <a:p>
            <a:r>
              <a:rPr lang="de-DE" sz="1200" b="1" kern="1200" dirty="0" smtClean="0">
                <a:solidFill>
                  <a:schemeClr val="tx1"/>
                </a:solidFill>
                <a:effectLst/>
                <a:latin typeface="Arial" panose="020B0604020202020204" pitchFamily="34" charset="0"/>
                <a:ea typeface="+mn-ea"/>
                <a:cs typeface="Arial" panose="020B0604020202020204" pitchFamily="34" charset="0"/>
              </a:rPr>
              <a:t>Weitere Informationen auf:</a:t>
            </a:r>
            <a:endParaRPr lang="de-DE" sz="1200" kern="1200" dirty="0" smtClean="0">
              <a:solidFill>
                <a:schemeClr val="tx1"/>
              </a:solidFill>
              <a:effectLst/>
              <a:latin typeface="Arial" panose="020B0604020202020204" pitchFamily="34" charset="0"/>
              <a:ea typeface="+mn-ea"/>
              <a:cs typeface="Arial" panose="020B0604020202020204" pitchFamily="34" charset="0"/>
            </a:endParaRPr>
          </a:p>
          <a:p>
            <a:r>
              <a:rPr lang="de-DE" sz="1200" kern="1200" dirty="0" smtClean="0">
                <a:solidFill>
                  <a:schemeClr val="tx1"/>
                </a:solidFill>
                <a:effectLst/>
                <a:latin typeface="Arial" panose="020B0604020202020204" pitchFamily="34" charset="0"/>
                <a:ea typeface="+mn-ea"/>
                <a:cs typeface="Arial" panose="020B0604020202020204" pitchFamily="34" charset="0"/>
              </a:rPr>
              <a:t>stadtradeln.de/</a:t>
            </a:r>
            <a:r>
              <a:rPr lang="de-DE" sz="1200" kern="1200" dirty="0" err="1" smtClean="0">
                <a:solidFill>
                  <a:schemeClr val="tx1"/>
                </a:solidFill>
                <a:effectLst/>
                <a:latin typeface="Arial" panose="020B0604020202020204" pitchFamily="34" charset="0"/>
                <a:ea typeface="+mn-ea"/>
                <a:cs typeface="Arial" panose="020B0604020202020204" pitchFamily="34" charset="0"/>
              </a:rPr>
              <a:t>app</a:t>
            </a:r>
            <a:endParaRPr lang="de-DE" sz="1200" kern="1200" dirty="0" smtClean="0">
              <a:solidFill>
                <a:schemeClr val="tx1"/>
              </a:solidFill>
              <a:effectLst/>
              <a:latin typeface="Arial" panose="020B0604020202020204" pitchFamily="34" charset="0"/>
              <a:ea typeface="+mn-ea"/>
              <a:cs typeface="Arial" panose="020B0604020202020204" pitchFamily="34" charset="0"/>
            </a:endParaRPr>
          </a:p>
          <a:p>
            <a:r>
              <a:rPr lang="de-DE" sz="1200" kern="1200" dirty="0" smtClean="0">
                <a:solidFill>
                  <a:schemeClr val="tx1"/>
                </a:solidFill>
                <a:effectLst/>
                <a:latin typeface="Arial" panose="020B0604020202020204" pitchFamily="34" charset="0"/>
                <a:ea typeface="+mn-ea"/>
                <a:cs typeface="Arial" panose="020B0604020202020204" pitchFamily="34" charset="0"/>
              </a:rPr>
              <a:t>stadtradeln.de/</a:t>
            </a:r>
            <a:r>
              <a:rPr lang="de-DE" sz="1200" kern="1200" dirty="0" err="1" smtClean="0">
                <a:solidFill>
                  <a:schemeClr val="tx1"/>
                </a:solidFill>
                <a:effectLst/>
                <a:latin typeface="Arial" panose="020B0604020202020204" pitchFamily="34" charset="0"/>
                <a:ea typeface="+mn-ea"/>
                <a:cs typeface="Arial" panose="020B0604020202020204" pitchFamily="34" charset="0"/>
              </a:rPr>
              <a:t>ride</a:t>
            </a:r>
            <a:endParaRPr lang="de-DE" sz="1200" kern="1200" dirty="0" smtClean="0">
              <a:solidFill>
                <a:schemeClr val="tx1"/>
              </a:solidFill>
              <a:effectLst/>
              <a:latin typeface="Arial" panose="020B0604020202020204" pitchFamily="34" charset="0"/>
              <a:ea typeface="+mn-ea"/>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39</a:t>
            </a:fld>
            <a:endParaRPr lang="de-DE"/>
          </a:p>
        </p:txBody>
      </p:sp>
    </p:spTree>
    <p:extLst>
      <p:ext uri="{BB962C8B-B14F-4D97-AF65-F5344CB8AC3E}">
        <p14:creationId xmlns:p14="http://schemas.microsoft.com/office/powerpoint/2010/main" val="736541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latin typeface="Arial" panose="020B0604020202020204" pitchFamily="34" charset="0"/>
                <a:cs typeface="Arial" panose="020B0604020202020204" pitchFamily="34" charset="0"/>
              </a:rPr>
              <a:t>Alle drei Komponenten haben gemeinsam:</a:t>
            </a:r>
          </a:p>
          <a:p>
            <a:r>
              <a:rPr lang="de-DE" dirty="0" smtClean="0">
                <a:latin typeface="Arial" panose="020B0604020202020204" pitchFamily="34" charset="0"/>
                <a:cs typeface="Arial" panose="020B0604020202020204" pitchFamily="34" charset="0"/>
              </a:rPr>
              <a:t>Sie sollen Kommunen helfen die Verkehrswende erfolgreich zu gestalten!</a:t>
            </a:r>
            <a:endParaRPr lang="de-DE"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4</a:t>
            </a:fld>
            <a:endParaRPr lang="de-DE"/>
          </a:p>
        </p:txBody>
      </p:sp>
    </p:spTree>
    <p:extLst>
      <p:ext uri="{BB962C8B-B14F-4D97-AF65-F5344CB8AC3E}">
        <p14:creationId xmlns:p14="http://schemas.microsoft.com/office/powerpoint/2010/main" val="22099514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DE" dirty="0" smtClean="0">
                <a:solidFill>
                  <a:schemeClr val="tx1"/>
                </a:solidFill>
                <a:latin typeface="Arial" panose="020B0604020202020204" pitchFamily="34" charset="0"/>
                <a:cs typeface="Arial" panose="020B0604020202020204" pitchFamily="34" charset="0"/>
              </a:rPr>
              <a:t>Um</a:t>
            </a:r>
            <a:r>
              <a:rPr lang="de-DE" baseline="0" dirty="0" smtClean="0">
                <a:solidFill>
                  <a:schemeClr val="tx1"/>
                </a:solidFill>
                <a:latin typeface="Arial" panose="020B0604020202020204" pitchFamily="34" charset="0"/>
                <a:cs typeface="Arial" panose="020B0604020202020204" pitchFamily="34" charset="0"/>
              </a:rPr>
              <a:t> die Nutzung zu forcieren, wird die STADTRADELN-App permanent weiterentwickelt. So wurde in jüngster Zeit ein Achievementsystem integriert (s. nächste Folie).</a:t>
            </a:r>
          </a:p>
          <a:p>
            <a:pPr marL="0" indent="0">
              <a:buFont typeface="Arial" panose="020B0604020202020204" pitchFamily="34" charset="0"/>
              <a:buNone/>
            </a:pPr>
            <a:r>
              <a:rPr lang="de-DE" baseline="0" dirty="0" smtClean="0">
                <a:solidFill>
                  <a:schemeClr val="tx1"/>
                </a:solidFill>
                <a:latin typeface="Arial" panose="020B0604020202020204" pitchFamily="34" charset="0"/>
                <a:cs typeface="Arial" panose="020B0604020202020204" pitchFamily="34" charset="0"/>
              </a:rPr>
              <a:t>Als weiteres Beispiel gehen die getrackten Kilometer bei anderen Apps nicht mehr „verloren“, sondern können mithilfe einer Exportfunktion dort importiert werden.</a:t>
            </a:r>
          </a:p>
        </p:txBody>
      </p:sp>
      <p:sp>
        <p:nvSpPr>
          <p:cNvPr id="4" name="Foliennummernplatzhalter 3"/>
          <p:cNvSpPr>
            <a:spLocks noGrp="1"/>
          </p:cNvSpPr>
          <p:nvPr>
            <p:ph type="sldNum" sz="quarter" idx="10"/>
          </p:nvPr>
        </p:nvSpPr>
        <p:spPr/>
        <p:txBody>
          <a:bodyPr/>
          <a:lstStyle/>
          <a:p>
            <a:fld id="{6EA5FD0C-7815-4C61-9F16-9E61E07823AE}" type="slidenum">
              <a:rPr lang="de-DE" smtClean="0"/>
              <a:t>40</a:t>
            </a:fld>
            <a:endParaRPr lang="de-DE"/>
          </a:p>
        </p:txBody>
      </p:sp>
    </p:spTree>
    <p:extLst>
      <p:ext uri="{BB962C8B-B14F-4D97-AF65-F5344CB8AC3E}">
        <p14:creationId xmlns:p14="http://schemas.microsoft.com/office/powerpoint/2010/main" val="7365415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smtClean="0">
                <a:solidFill>
                  <a:schemeClr val="tx1"/>
                </a:solidFill>
                <a:latin typeface="Arial" panose="020B0604020202020204" pitchFamily="34" charset="0"/>
                <a:cs typeface="Arial" panose="020B0604020202020204" pitchFamily="34" charset="0"/>
              </a:rPr>
              <a:t>Das Achievement-System ermöglicht, über einen </a:t>
            </a:r>
            <a:r>
              <a:rPr lang="de-DE" sz="1200" kern="1200" baseline="0" dirty="0" smtClean="0">
                <a:solidFill>
                  <a:schemeClr val="tx1"/>
                </a:solidFill>
                <a:effectLst/>
                <a:latin typeface="Arial" panose="020B0604020202020204" pitchFamily="34" charset="0"/>
                <a:ea typeface="+mn-ea"/>
                <a:cs typeface="Arial" panose="020B0604020202020204" pitchFamily="34" charset="0"/>
              </a:rPr>
              <a:t>erweiterten Gamification-Ansatz </a:t>
            </a:r>
            <a:r>
              <a:rPr lang="de-DE" dirty="0" smtClean="0">
                <a:solidFill>
                  <a:schemeClr val="tx1"/>
                </a:solidFill>
                <a:latin typeface="Arial" panose="020B0604020202020204" pitchFamily="34" charset="0"/>
                <a:cs typeface="Arial" panose="020B0604020202020204" pitchFamily="34" charset="0"/>
              </a:rPr>
              <a:t>virtuelle Awards in drei Kategorien zu erradeln:</a:t>
            </a:r>
            <a:endParaRPr lang="de-DE" baseline="0" dirty="0" smtClean="0">
              <a:solidFill>
                <a:schemeClr val="tx1"/>
              </a:solidFill>
              <a:latin typeface="Arial" panose="020B0604020202020204" pitchFamily="34" charset="0"/>
              <a:cs typeface="Arial" panose="020B0604020202020204"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smtClean="0">
                <a:solidFill>
                  <a:schemeClr val="tx1"/>
                </a:solidFill>
                <a:latin typeface="Arial" panose="020B0604020202020204" pitchFamily="34" charset="0"/>
                <a:cs typeface="Arial" panose="020B0604020202020204" pitchFamily="34" charset="0"/>
              </a:rPr>
              <a:t>Kilometer</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smtClean="0">
                <a:solidFill>
                  <a:schemeClr val="tx1"/>
                </a:solidFill>
                <a:latin typeface="Arial" panose="020B0604020202020204" pitchFamily="34" charset="0"/>
                <a:cs typeface="Arial" panose="020B0604020202020204" pitchFamily="34" charset="0"/>
              </a:rPr>
              <a:t>Fahrten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smtClean="0">
                <a:solidFill>
                  <a:schemeClr val="tx1"/>
                </a:solidFill>
                <a:latin typeface="Arial" panose="020B0604020202020204" pitchFamily="34" charset="0"/>
                <a:cs typeface="Arial" panose="020B0604020202020204" pitchFamily="34" charset="0"/>
              </a:rPr>
              <a:t>Serie</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smtClean="0">
                <a:solidFill>
                  <a:schemeClr val="tx1"/>
                </a:solidFill>
                <a:latin typeface="Arial" panose="020B0604020202020204" pitchFamily="34" charset="0"/>
                <a:cs typeface="Arial" panose="020B0604020202020204" pitchFamily="34" charset="0"/>
              </a:rPr>
              <a:t>Nach 25 gefahrenen Kilometern wird</a:t>
            </a:r>
            <a:r>
              <a:rPr lang="de-DE" baseline="0" dirty="0" smtClean="0">
                <a:solidFill>
                  <a:schemeClr val="tx1"/>
                </a:solidFill>
                <a:latin typeface="Arial" panose="020B0604020202020204" pitchFamily="34" charset="0"/>
                <a:cs typeface="Arial" panose="020B0604020202020204" pitchFamily="34" charset="0"/>
              </a:rPr>
              <a:t> </a:t>
            </a:r>
            <a:r>
              <a:rPr lang="de-DE" dirty="0" smtClean="0">
                <a:solidFill>
                  <a:schemeClr val="tx1"/>
                </a:solidFill>
                <a:latin typeface="Arial" panose="020B0604020202020204" pitchFamily="34" charset="0"/>
                <a:cs typeface="Arial" panose="020B0604020202020204" pitchFamily="34" charset="0"/>
              </a:rPr>
              <a:t>man z. B. per Award zum Rad-Talent gekürt, nach 250 km zum Rad-Star. Ähnlich</a:t>
            </a:r>
            <a:r>
              <a:rPr lang="de-DE" baseline="0" dirty="0" smtClean="0">
                <a:solidFill>
                  <a:schemeClr val="tx1"/>
                </a:solidFill>
                <a:latin typeface="Arial" panose="020B0604020202020204" pitchFamily="34" charset="0"/>
                <a:cs typeface="Arial" panose="020B0604020202020204" pitchFamily="34" charset="0"/>
              </a:rPr>
              <a:t> verhält es sich bei </a:t>
            </a:r>
            <a:r>
              <a:rPr lang="de-DE" dirty="0" smtClean="0">
                <a:solidFill>
                  <a:schemeClr val="tx1"/>
                </a:solidFill>
                <a:latin typeface="Arial" panose="020B0604020202020204" pitchFamily="34" charset="0"/>
                <a:cs typeface="Arial" panose="020B0604020202020204" pitchFamily="34" charset="0"/>
              </a:rPr>
              <a:t>Fahrten, bei denen bei 50 der*die Klima-Held*in als</a:t>
            </a:r>
            <a:r>
              <a:rPr lang="de-DE" baseline="0" dirty="0" smtClean="0">
                <a:solidFill>
                  <a:schemeClr val="tx1"/>
                </a:solidFill>
                <a:latin typeface="Arial" panose="020B0604020202020204" pitchFamily="34" charset="0"/>
                <a:cs typeface="Arial" panose="020B0604020202020204" pitchFamily="34" charset="0"/>
              </a:rPr>
              <a:t> Titel winkt</a:t>
            </a:r>
            <a:r>
              <a:rPr lang="de-DE" dirty="0" smtClean="0">
                <a:solidFill>
                  <a:schemeClr val="tx1"/>
                </a:solidFill>
                <a:latin typeface="Arial" panose="020B0604020202020204" pitchFamily="34" charset="0"/>
                <a:cs typeface="Arial" panose="020B0604020202020204" pitchFamily="34" charset="0"/>
              </a:rPr>
              <a:t>. Und</a:t>
            </a:r>
            <a:r>
              <a:rPr lang="de-DE" baseline="0" dirty="0" smtClean="0">
                <a:solidFill>
                  <a:schemeClr val="tx1"/>
                </a:solidFill>
                <a:latin typeface="Arial" panose="020B0604020202020204" pitchFamily="34" charset="0"/>
                <a:cs typeface="Arial" panose="020B0604020202020204" pitchFamily="34" charset="0"/>
              </a:rPr>
              <a:t> wer es </a:t>
            </a:r>
            <a:r>
              <a:rPr lang="de-DE" dirty="0" smtClean="0">
                <a:solidFill>
                  <a:schemeClr val="tx1"/>
                </a:solidFill>
                <a:latin typeface="Arial" panose="020B0604020202020204" pitchFamily="34" charset="0"/>
                <a:cs typeface="Arial" panose="020B0604020202020204" pitchFamily="34" charset="0"/>
              </a:rPr>
              <a:t>schafft an 21 aufeinanderfolgenden Tagen auf den Sattel zu steigen, ist der/die nächste Serien-König*in!</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smtClean="0">
                <a:solidFill>
                  <a:schemeClr val="tx1"/>
                </a:solidFill>
                <a:latin typeface="Arial" panose="020B0604020202020204" pitchFamily="34" charset="0"/>
                <a:cs typeface="Arial" panose="020B0604020202020204" pitchFamily="34" charset="0"/>
              </a:rPr>
              <a:t>Diese Awards gibt es bewusst exklusiv, wenn</a:t>
            </a:r>
            <a:r>
              <a:rPr lang="de-DE" baseline="0" dirty="0" smtClean="0">
                <a:solidFill>
                  <a:schemeClr val="tx1"/>
                </a:solidFill>
                <a:latin typeface="Arial" panose="020B0604020202020204" pitchFamily="34" charset="0"/>
                <a:cs typeface="Arial" panose="020B0604020202020204" pitchFamily="34" charset="0"/>
              </a:rPr>
              <a:t> mit</a:t>
            </a:r>
            <a:r>
              <a:rPr lang="de-DE" dirty="0" smtClean="0">
                <a:solidFill>
                  <a:schemeClr val="tx1"/>
                </a:solidFill>
                <a:latin typeface="Arial" panose="020B0604020202020204" pitchFamily="34" charset="0"/>
                <a:cs typeface="Arial" panose="020B0604020202020204" pitchFamily="34" charset="0"/>
              </a:rPr>
              <a:t> der STADTRADELN</a:t>
            </a:r>
            <a:r>
              <a:rPr lang="de-DE" baseline="0" dirty="0" smtClean="0">
                <a:solidFill>
                  <a:schemeClr val="tx1"/>
                </a:solidFill>
                <a:latin typeface="Arial" panose="020B0604020202020204" pitchFamily="34" charset="0"/>
                <a:cs typeface="Arial" panose="020B0604020202020204" pitchFamily="34" charset="0"/>
              </a:rPr>
              <a:t>-App getrackt wird, sodass die „Datenspenden“ von den App-Nutzenden in Richtung eigener Kommune weiter ansteigen und noch heterogener werden.</a:t>
            </a:r>
            <a:endParaRPr lang="de-DE" dirty="0" smtClean="0">
              <a:solidFill>
                <a:schemeClr val="tx1"/>
              </a:solidFill>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dirty="0" smtClean="0">
              <a:solidFill>
                <a:schemeClr val="tx1"/>
              </a:solidFill>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baseline="0" dirty="0" smtClean="0">
                <a:solidFill>
                  <a:schemeClr val="tx1"/>
                </a:solidFill>
                <a:latin typeface="Arial" panose="020B0604020202020204" pitchFamily="34" charset="0"/>
                <a:cs typeface="Arial" panose="020B0604020202020204" pitchFamily="34" charset="0"/>
              </a:rPr>
              <a:t>Die nun folgend entwickelten Anwendungsfälle bilden die Basis, den Kommunen Radverkehrsdaten anzubieten, um die Fahrradinfrastruktur besser und vom PC aus planen zu können.</a:t>
            </a:r>
            <a:endParaRPr lang="de-DE" dirty="0" smtClean="0">
              <a:solidFill>
                <a:schemeClr val="tx1"/>
              </a:solidFill>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41</a:t>
            </a:fld>
            <a:endParaRPr lang="de-DE"/>
          </a:p>
        </p:txBody>
      </p:sp>
    </p:spTree>
    <p:extLst>
      <p:ext uri="{BB962C8B-B14F-4D97-AF65-F5344CB8AC3E}">
        <p14:creationId xmlns:p14="http://schemas.microsoft.com/office/powerpoint/2010/main" val="39923828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DE" dirty="0" smtClean="0">
                <a:latin typeface="Arial" panose="020B0604020202020204" pitchFamily="34" charset="0"/>
                <a:cs typeface="Arial" panose="020B0604020202020204" pitchFamily="34" charset="0"/>
              </a:rPr>
              <a:t>Die Erkenntnisse für jede</a:t>
            </a:r>
            <a:r>
              <a:rPr lang="de-DE" baseline="0" dirty="0" smtClean="0">
                <a:latin typeface="Arial" panose="020B0604020202020204" pitchFamily="34" charset="0"/>
                <a:cs typeface="Arial" panose="020B0604020202020204" pitchFamily="34" charset="0"/>
              </a:rPr>
              <a:t> Kommune </a:t>
            </a:r>
            <a:r>
              <a:rPr lang="de-DE" dirty="0" smtClean="0">
                <a:latin typeface="Arial" panose="020B0604020202020204" pitchFamily="34" charset="0"/>
                <a:cs typeface="Arial" panose="020B0604020202020204" pitchFamily="34" charset="0"/>
              </a:rPr>
              <a:t>werden in verschiedenen Kartenformen</a:t>
            </a:r>
            <a:r>
              <a:rPr lang="de-DE" baseline="0" dirty="0" smtClean="0">
                <a:latin typeface="Arial" panose="020B0604020202020204" pitchFamily="34" charset="0"/>
                <a:cs typeface="Arial" panose="020B0604020202020204" pitchFamily="34" charset="0"/>
              </a:rPr>
              <a:t> </a:t>
            </a:r>
            <a:r>
              <a:rPr lang="de-DE" dirty="0" smtClean="0">
                <a:latin typeface="Arial" panose="020B0604020202020204" pitchFamily="34" charset="0"/>
                <a:cs typeface="Arial" panose="020B0604020202020204" pitchFamily="34" charset="0"/>
              </a:rPr>
              <a:t>visualisiert.</a:t>
            </a:r>
            <a:br>
              <a:rPr lang="de-DE" dirty="0" smtClean="0">
                <a:latin typeface="Arial" panose="020B0604020202020204" pitchFamily="34" charset="0"/>
                <a:cs typeface="Arial" panose="020B0604020202020204" pitchFamily="34" charset="0"/>
              </a:rPr>
            </a:br>
            <a:r>
              <a:rPr lang="de-DE" dirty="0" smtClean="0">
                <a:latin typeface="Arial" panose="020B0604020202020204" pitchFamily="34" charset="0"/>
                <a:cs typeface="Arial" panose="020B0604020202020204" pitchFamily="34" charset="0"/>
              </a:rPr>
              <a:t>Eine Darstellungsform</a:t>
            </a:r>
            <a:r>
              <a:rPr lang="de-DE" baseline="0" dirty="0" smtClean="0">
                <a:latin typeface="Arial" panose="020B0604020202020204" pitchFamily="34" charset="0"/>
                <a:cs typeface="Arial" panose="020B0604020202020204" pitchFamily="34" charset="0"/>
              </a:rPr>
              <a:t> </a:t>
            </a:r>
            <a:r>
              <a:rPr lang="de-DE" dirty="0" smtClean="0">
                <a:latin typeface="Arial" panose="020B0604020202020204" pitchFamily="34" charset="0"/>
                <a:cs typeface="Arial" panose="020B0604020202020204" pitchFamily="34" charset="0"/>
              </a:rPr>
              <a:t>sind sogenannte Heatmaps. Sie stellen die aufgezeichneten GPS-Tracks (genauer GPS-Punkte) </a:t>
            </a:r>
            <a:r>
              <a:rPr lang="de-DE" baseline="0" dirty="0" smtClean="0">
                <a:latin typeface="Arial" panose="020B0604020202020204" pitchFamily="34" charset="0"/>
                <a:cs typeface="Arial" panose="020B0604020202020204" pitchFamily="34" charset="0"/>
              </a:rPr>
              <a:t>verteilt über das Stadtgebiet dar. Je heller die Streckenabschnitte sind, desto mehr GPS-Punkte liegen dort (und dementsprechend vermutlich mehr Radfahrende).</a:t>
            </a:r>
          </a:p>
          <a:p>
            <a:pPr marL="0" indent="0">
              <a:buFont typeface="Arial" panose="020B0604020202020204" pitchFamily="34" charset="0"/>
              <a:buNone/>
            </a:pPr>
            <a:r>
              <a:rPr lang="de-DE" baseline="0" dirty="0" smtClean="0">
                <a:latin typeface="Arial" panose="020B0604020202020204" pitchFamily="34" charset="0"/>
                <a:cs typeface="Arial" panose="020B0604020202020204" pitchFamily="34" charset="0"/>
              </a:rPr>
              <a:t>Zwar können durch Heatmaps keine genauen Mengenangaben der Radfahrenden abgeleitet werden, jedoch erhalten Verkehrsplaner*innen einen ersten Eindruck über die Verteilung des Radverkehrs in dem Stadtgebiet und können u. a. auch Rückschlüsse auf die Nutzung von Strecken ziehen, die nicht „offiziell“ vom Fahrrad genutzt werden sollen.</a:t>
            </a:r>
          </a:p>
          <a:p>
            <a:pPr marL="0" indent="0">
              <a:buFont typeface="Arial" panose="020B0604020202020204" pitchFamily="34" charset="0"/>
              <a:buNone/>
            </a:pPr>
            <a:endParaRPr lang="de-DE" baseline="0" dirty="0" smtClean="0">
              <a:latin typeface="Arial" panose="020B0604020202020204" pitchFamily="34" charset="0"/>
              <a:cs typeface="Arial" panose="020B0604020202020204" pitchFamily="34" charset="0"/>
            </a:endParaRPr>
          </a:p>
          <a:p>
            <a:pPr marL="0" indent="0" algn="just">
              <a:buFont typeface="Arial" panose="020B0604020202020204" pitchFamily="34" charset="0"/>
              <a:buNone/>
            </a:pPr>
            <a:r>
              <a:rPr lang="de-DE" b="1" baseline="0" dirty="0" smtClean="0">
                <a:latin typeface="Arial" panose="020B0604020202020204" pitchFamily="34" charset="0"/>
                <a:cs typeface="Arial" panose="020B0604020202020204" pitchFamily="34" charset="0"/>
              </a:rPr>
              <a:t>KLICK 1:</a:t>
            </a:r>
            <a:r>
              <a:rPr lang="de-DE" baseline="0" dirty="0" smtClean="0">
                <a:latin typeface="Arial" panose="020B0604020202020204" pitchFamily="34" charset="0"/>
                <a:cs typeface="Arial" panose="020B0604020202020204" pitchFamily="34" charset="0"/>
              </a:rPr>
              <a:t> z. B. Abkürzung durch den Park („Schleichwege“ über Hinterhof etc.): dünne blaue Striche</a:t>
            </a:r>
          </a:p>
          <a:p>
            <a:pPr marL="0" marR="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b="1" baseline="0" dirty="0" smtClean="0">
                <a:latin typeface="Arial" panose="020B0604020202020204" pitchFamily="34" charset="0"/>
                <a:cs typeface="Arial" panose="020B0604020202020204" pitchFamily="34" charset="0"/>
              </a:rPr>
              <a:t>KLICK 2:</a:t>
            </a:r>
            <a:r>
              <a:rPr lang="de-DE" baseline="0" dirty="0" smtClean="0">
                <a:latin typeface="Arial" panose="020B0604020202020204" pitchFamily="34" charset="0"/>
                <a:cs typeface="Arial" panose="020B0604020202020204" pitchFamily="34" charset="0"/>
              </a:rPr>
              <a:t> Die 3-D-Ansicht lässt noch deutlicher erkennen, wo es besonders viele GPS-Cluster gibt, die gerade an Hauptkreuzungen Hinweise auf längere Aufenthalte, sprich Wartezeiten, liefern können.</a:t>
            </a:r>
          </a:p>
        </p:txBody>
      </p:sp>
      <p:sp>
        <p:nvSpPr>
          <p:cNvPr id="4" name="Foliennummernplatzhalter 3"/>
          <p:cNvSpPr>
            <a:spLocks noGrp="1"/>
          </p:cNvSpPr>
          <p:nvPr>
            <p:ph type="sldNum" sz="quarter" idx="10"/>
          </p:nvPr>
        </p:nvSpPr>
        <p:spPr/>
        <p:txBody>
          <a:bodyPr/>
          <a:lstStyle/>
          <a:p>
            <a:fld id="{6EA5FD0C-7815-4C61-9F16-9E61E07823AE}" type="slidenum">
              <a:rPr lang="de-DE" smtClean="0"/>
              <a:t>42</a:t>
            </a:fld>
            <a:endParaRPr lang="de-DE"/>
          </a:p>
        </p:txBody>
      </p:sp>
    </p:spTree>
    <p:extLst>
      <p:ext uri="{BB962C8B-B14F-4D97-AF65-F5344CB8AC3E}">
        <p14:creationId xmlns:p14="http://schemas.microsoft.com/office/powerpoint/2010/main" val="39923828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DE" baseline="0" dirty="0" smtClean="0">
                <a:latin typeface="Arial" panose="020B0604020202020204" pitchFamily="34" charset="0"/>
                <a:cs typeface="Arial" panose="020B0604020202020204" pitchFamily="34" charset="0"/>
              </a:rPr>
              <a:t>Hier ist die Verkehrsmengenkarte zu sehen. Sie gibt genauen Aufschluss (in absoluten Zahlen), wie viele Radelnde eine bestimmte Strecke/Route gefahren sind.</a:t>
            </a:r>
          </a:p>
          <a:p>
            <a:pPr marL="0" indent="0">
              <a:buFont typeface="Arial" panose="020B0604020202020204" pitchFamily="34" charset="0"/>
              <a:buNone/>
            </a:pPr>
            <a:r>
              <a:rPr lang="de-DE" baseline="0" dirty="0" smtClean="0">
                <a:latin typeface="Arial" panose="020B0604020202020204" pitchFamily="34" charset="0"/>
                <a:cs typeface="Arial" panose="020B0604020202020204" pitchFamily="34" charset="0"/>
              </a:rPr>
              <a:t>Über verschiedene Filter können u. a. viel- oder weniger starkbefahrene Abschnitte punktgenau angezeigt werden.</a:t>
            </a:r>
            <a:endParaRPr lang="de-DE"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43</a:t>
            </a:fld>
            <a:endParaRPr lang="de-DE"/>
          </a:p>
        </p:txBody>
      </p:sp>
    </p:spTree>
    <p:extLst>
      <p:ext uri="{BB962C8B-B14F-4D97-AF65-F5344CB8AC3E}">
        <p14:creationId xmlns:p14="http://schemas.microsoft.com/office/powerpoint/2010/main" val="21123051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baseline="0" dirty="0" smtClean="0">
                <a:latin typeface="Arial" panose="020B0604020202020204" pitchFamily="34" charset="0"/>
                <a:cs typeface="Arial" panose="020B0604020202020204" pitchFamily="34" charset="0"/>
              </a:rPr>
              <a:t>Diese Abbildung zeigt die Geschwindigkeitenkarte: Die rot bis orange markierten Strecken bedeuten, dass dort langsamer gefahren wird, hell bis dunkelblau relativ schnell (vgl. Legende).</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baseline="0" dirty="0" smtClean="0">
                <a:latin typeface="Arial" panose="020B0604020202020204" pitchFamily="34" charset="0"/>
                <a:cs typeface="Arial" panose="020B0604020202020204" pitchFamily="34" charset="0"/>
              </a:rPr>
              <a:t>Wichtig dabei ist sehen zu können, in welche (Verkehrs)Richtung einer Straße welche Geschwindigkeit erzielt werden, was gerade in „topografisch anspruchsvollen“ Lagen besondere Relevanz hat, ob bergauf oder bergab geradelt wird.</a:t>
            </a:r>
          </a:p>
        </p:txBody>
      </p:sp>
      <p:sp>
        <p:nvSpPr>
          <p:cNvPr id="4" name="Foliennummernplatzhalter 3"/>
          <p:cNvSpPr>
            <a:spLocks noGrp="1"/>
          </p:cNvSpPr>
          <p:nvPr>
            <p:ph type="sldNum" sz="quarter" idx="10"/>
          </p:nvPr>
        </p:nvSpPr>
        <p:spPr/>
        <p:txBody>
          <a:bodyPr/>
          <a:lstStyle/>
          <a:p>
            <a:fld id="{6EA5FD0C-7815-4C61-9F16-9E61E07823AE}" type="slidenum">
              <a:rPr lang="de-DE" smtClean="0"/>
              <a:t>44</a:t>
            </a:fld>
            <a:endParaRPr lang="de-DE"/>
          </a:p>
        </p:txBody>
      </p:sp>
    </p:spTree>
    <p:extLst>
      <p:ext uri="{BB962C8B-B14F-4D97-AF65-F5344CB8AC3E}">
        <p14:creationId xmlns:p14="http://schemas.microsoft.com/office/powerpoint/2010/main" val="21123051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smtClean="0">
                <a:latin typeface="Arial" panose="020B0604020202020204" pitchFamily="34" charset="0"/>
                <a:cs typeface="Arial" panose="020B0604020202020204" pitchFamily="34" charset="0"/>
              </a:rPr>
              <a:t>Wie sich die Datengrundlage in den Kommunen zusammensetzt bzw. was sich hinter den Daten verbirgt, ist von entscheidender Bedeutung.</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smtClean="0">
                <a:latin typeface="Arial" panose="020B0604020202020204" pitchFamily="34" charset="0"/>
                <a:cs typeface="Arial" panose="020B0604020202020204" pitchFamily="34" charset="0"/>
              </a:rPr>
              <a:t>Ein Statistik-Dashboard gibt dabei</a:t>
            </a:r>
            <a:r>
              <a:rPr lang="de-DE" baseline="0" dirty="0" smtClean="0">
                <a:latin typeface="Arial" panose="020B0604020202020204" pitchFamily="34" charset="0"/>
                <a:cs typeface="Arial" panose="020B0604020202020204" pitchFamily="34" charset="0"/>
              </a:rPr>
              <a:t> </a:t>
            </a:r>
            <a:r>
              <a:rPr lang="de-DE" dirty="0" smtClean="0">
                <a:latin typeface="Arial" panose="020B0604020202020204" pitchFamily="34" charset="0"/>
                <a:cs typeface="Arial" panose="020B0604020202020204" pitchFamily="34" charset="0"/>
              </a:rPr>
              <a:t>Einblicke in die Alters- sowie Geschlechterverteilung</a:t>
            </a:r>
            <a:r>
              <a:rPr lang="de-DE" baseline="0" dirty="0" smtClean="0">
                <a:latin typeface="Arial" panose="020B0604020202020204" pitchFamily="34" charset="0"/>
                <a:cs typeface="Arial" panose="020B0604020202020204" pitchFamily="34" charset="0"/>
              </a:rPr>
              <a:t> </a:t>
            </a:r>
            <a:r>
              <a:rPr lang="de-DE" dirty="0" smtClean="0">
                <a:latin typeface="Arial" panose="020B0604020202020204" pitchFamily="34" charset="0"/>
                <a:cs typeface="Arial" panose="020B0604020202020204" pitchFamily="34" charset="0"/>
              </a:rPr>
              <a:t>und liefert</a:t>
            </a:r>
            <a:r>
              <a:rPr lang="de-DE" baseline="0" dirty="0" smtClean="0">
                <a:latin typeface="Arial" panose="020B0604020202020204" pitchFamily="34" charset="0"/>
                <a:cs typeface="Arial" panose="020B0604020202020204" pitchFamily="34" charset="0"/>
              </a:rPr>
              <a:t> </a:t>
            </a:r>
            <a:r>
              <a:rPr lang="de-DE" dirty="0" smtClean="0">
                <a:latin typeface="Arial" panose="020B0604020202020204" pitchFamily="34" charset="0"/>
                <a:cs typeface="Arial" panose="020B0604020202020204" pitchFamily="34" charset="0"/>
              </a:rPr>
              <a:t>Informationen zu den erfassten Radfahrten. Somit kann die demographische Güte jederzeit und ganz</a:t>
            </a:r>
            <a:r>
              <a:rPr lang="de-DE" baseline="0" dirty="0" smtClean="0">
                <a:latin typeface="Arial" panose="020B0604020202020204" pitchFamily="34" charset="0"/>
                <a:cs typeface="Arial" panose="020B0604020202020204" pitchFamily="34" charset="0"/>
              </a:rPr>
              <a:t> bewusst transparent </a:t>
            </a:r>
            <a:r>
              <a:rPr lang="de-DE" dirty="0" smtClean="0">
                <a:latin typeface="Arial" panose="020B0604020202020204" pitchFamily="34" charset="0"/>
                <a:cs typeface="Arial" panose="020B0604020202020204" pitchFamily="34" charset="0"/>
              </a:rPr>
              <a:t>nachvollzogen werden.</a:t>
            </a:r>
            <a:endParaRPr lang="de-DE" baseline="0" dirty="0" smtClean="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45</a:t>
            </a:fld>
            <a:endParaRPr lang="de-DE"/>
          </a:p>
        </p:txBody>
      </p:sp>
    </p:spTree>
    <p:extLst>
      <p:ext uri="{BB962C8B-B14F-4D97-AF65-F5344CB8AC3E}">
        <p14:creationId xmlns:p14="http://schemas.microsoft.com/office/powerpoint/2010/main" val="21123051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smtClean="0">
                <a:latin typeface="Arial" panose="020B0604020202020204" pitchFamily="34" charset="0"/>
                <a:cs typeface="Arial" panose="020B0604020202020204" pitchFamily="34" charset="0"/>
              </a:rPr>
              <a:t>Die Quelle-Ziel-Karte lässt Planer*innen erkennen, von welcher Quellverkehrszelle</a:t>
            </a:r>
            <a:r>
              <a:rPr lang="de-DE" baseline="0" dirty="0" smtClean="0">
                <a:latin typeface="Arial" panose="020B0604020202020204" pitchFamily="34" charset="0"/>
                <a:cs typeface="Arial" panose="020B0604020202020204" pitchFamily="34" charset="0"/>
              </a:rPr>
              <a:t> wie viele Radfahrende zu welchem Ziel fahren und umgekehrt. Dabei kann zwischen der Tageszeit oder wochentags/Wochenende differenziert werden. Die Verkehrszellen können unterschiedlich groß gewählt werden, um so eine detaillierte oder eher übergeordnete Verkehrsverflechtung zu analysieren.</a:t>
            </a:r>
          </a:p>
        </p:txBody>
      </p:sp>
      <p:sp>
        <p:nvSpPr>
          <p:cNvPr id="4" name="Foliennummernplatzhalter 3"/>
          <p:cNvSpPr>
            <a:spLocks noGrp="1"/>
          </p:cNvSpPr>
          <p:nvPr>
            <p:ph type="sldNum" sz="quarter" idx="10"/>
          </p:nvPr>
        </p:nvSpPr>
        <p:spPr/>
        <p:txBody>
          <a:bodyPr/>
          <a:lstStyle/>
          <a:p>
            <a:fld id="{6EA5FD0C-7815-4C61-9F16-9E61E07823AE}" type="slidenum">
              <a:rPr lang="de-DE" smtClean="0"/>
              <a:t>46</a:t>
            </a:fld>
            <a:endParaRPr lang="de-DE"/>
          </a:p>
        </p:txBody>
      </p:sp>
    </p:spTree>
    <p:extLst>
      <p:ext uri="{BB962C8B-B14F-4D97-AF65-F5344CB8AC3E}">
        <p14:creationId xmlns:p14="http://schemas.microsoft.com/office/powerpoint/2010/main" val="21123051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smtClean="0">
                <a:latin typeface="Arial" panose="020B0604020202020204" pitchFamily="34" charset="0"/>
                <a:cs typeface="Arial" panose="020B0604020202020204" pitchFamily="34" charset="0"/>
              </a:rPr>
              <a:t>Mit den Anwendungsfällen kann eine gezieltere Verbesserung der Radinfrastruktur</a:t>
            </a:r>
            <a:r>
              <a:rPr lang="de-DE" baseline="0" dirty="0" smtClean="0">
                <a:latin typeface="Arial" panose="020B0604020202020204" pitchFamily="34" charset="0"/>
                <a:cs typeface="Arial" panose="020B0604020202020204" pitchFamily="34" charset="0"/>
              </a:rPr>
              <a:t> vor Ort möglich sein, die sich an den Bedürfnissen einer Großzahl Radelnder orientiert.</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baseline="0" dirty="0" smtClean="0">
                <a:latin typeface="Arial" panose="020B0604020202020204" pitchFamily="34" charset="0"/>
                <a:cs typeface="Arial" panose="020B0604020202020204" pitchFamily="34" charset="0"/>
              </a:rPr>
              <a:t>Diese Karte visualisiert Wartezeiten (z. B. an Ampeln oder Kreuzungen).</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baseline="0" dirty="0" smtClean="0">
                <a:latin typeface="Arial" panose="020B0604020202020204" pitchFamily="34" charset="0"/>
                <a:cs typeface="Arial" panose="020B0604020202020204" pitchFamily="34" charset="0"/>
              </a:rPr>
              <a:t>Das Besondere daran ist: die einzelnen Wartepunkte lassen sich anklicken, um zu sehen, von welcher Richtung in die und wieder aus der Kreuzung gefahren wurde.</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baseline="0" dirty="0" smtClean="0">
                <a:latin typeface="Arial" panose="020B0604020202020204" pitchFamily="34" charset="0"/>
                <a:cs typeface="Arial" panose="020B0604020202020204" pitchFamily="34" charset="0"/>
              </a:rPr>
              <a:t>Zudem lässt sich eine Kreuzung durch die anwendende Person selbst erstellen, indem umliegende Wartepunkte miteinander verbunden und Wartepunkte, die nichts mit der Kreuzung zu tun haben, ausgelassen werden können.</a:t>
            </a:r>
          </a:p>
        </p:txBody>
      </p:sp>
      <p:sp>
        <p:nvSpPr>
          <p:cNvPr id="4" name="Foliennummernplatzhalter 3"/>
          <p:cNvSpPr>
            <a:spLocks noGrp="1"/>
          </p:cNvSpPr>
          <p:nvPr>
            <p:ph type="sldNum" sz="quarter" idx="10"/>
          </p:nvPr>
        </p:nvSpPr>
        <p:spPr/>
        <p:txBody>
          <a:bodyPr/>
          <a:lstStyle/>
          <a:p>
            <a:fld id="{6EA5FD0C-7815-4C61-9F16-9E61E07823AE}" type="slidenum">
              <a:rPr lang="de-DE" smtClean="0"/>
              <a:t>47</a:t>
            </a:fld>
            <a:endParaRPr lang="de-DE"/>
          </a:p>
        </p:txBody>
      </p:sp>
    </p:spTree>
    <p:extLst>
      <p:ext uri="{BB962C8B-B14F-4D97-AF65-F5344CB8AC3E}">
        <p14:creationId xmlns:p14="http://schemas.microsoft.com/office/powerpoint/2010/main" val="21123051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baseline="0" dirty="0" smtClean="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48</a:t>
            </a:fld>
            <a:endParaRPr lang="de-DE"/>
          </a:p>
        </p:txBody>
      </p:sp>
    </p:spTree>
    <p:extLst>
      <p:ext uri="{BB962C8B-B14F-4D97-AF65-F5344CB8AC3E}">
        <p14:creationId xmlns:p14="http://schemas.microsoft.com/office/powerpoint/2010/main" val="21123051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Vorteile im Gegensatz</a:t>
            </a:r>
            <a:r>
              <a:rPr lang="de-DE" sz="1200" b="1"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lang="de-DE" sz="12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zu anderen Anbietern:</a:t>
            </a:r>
          </a:p>
          <a:p>
            <a:pPr marL="180000" marR="0" lvl="1"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Die</a:t>
            </a:r>
            <a:r>
              <a:rPr lang="de-DE" sz="120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lang="de-DE" sz="12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STADTRADELN-Teilnehmenden bieten eine </a:t>
            </a:r>
            <a:r>
              <a:rPr lang="de-DE" sz="120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ausgezeichnete Grundlage für eine </a:t>
            </a:r>
            <a:r>
              <a:rPr lang="de-DE" sz="12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repräsentative </a:t>
            </a:r>
            <a:r>
              <a:rPr lang="de-DE" sz="12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und </a:t>
            </a:r>
            <a:r>
              <a:rPr lang="de-DE" sz="12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valide Datenbasis</a:t>
            </a:r>
            <a:r>
              <a:rPr lang="de-DE" sz="1200" b="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die es zu nutzen</a:t>
            </a:r>
            <a:r>
              <a:rPr lang="de-DE" sz="1200" b="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gilt.</a:t>
            </a:r>
            <a:endParaRPr lang="de-DE" sz="1200" b="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marL="360000" marR="0" lvl="1" indent="-180000" algn="l" defTabSz="914400" rtl="0" eaLnBrk="1" fontAlgn="auto" latinLnBrk="0" hangingPunct="1">
              <a:lnSpc>
                <a:spcPct val="100000"/>
              </a:lnSpc>
              <a:spcBef>
                <a:spcPts val="0"/>
              </a:spcBef>
              <a:spcAft>
                <a:spcPts val="0"/>
              </a:spcAft>
              <a:buClrTx/>
              <a:buSzTx/>
              <a:buFont typeface="Wingdings"/>
              <a:buChar char="à"/>
              <a:tabLst/>
              <a:defRPr/>
            </a:pPr>
            <a:r>
              <a:rPr lang="de-DE" sz="1200" dirty="0" smtClean="0">
                <a:latin typeface="Arial" panose="020B0604020202020204" pitchFamily="34" charset="0"/>
                <a:cs typeface="Arial" panose="020B0604020202020204" pitchFamily="34" charset="0"/>
              </a:rPr>
              <a:t>Heterogene Nutzergruppe beim STADTRADELN: Menschen jeglichen Alters, Geschlechts und sozialen Milieus.</a:t>
            </a:r>
          </a:p>
          <a:p>
            <a:pPr marL="0" indent="0">
              <a:buFont typeface="Arial" panose="020B0604020202020204" pitchFamily="34" charset="0"/>
              <a:buNone/>
            </a:pPr>
            <a:r>
              <a:rPr lang="de-DE" sz="1200" dirty="0" smtClean="0">
                <a:latin typeface="Arial" panose="020B0604020202020204" pitchFamily="34" charset="0"/>
                <a:cs typeface="Arial" panose="020B0604020202020204" pitchFamily="34" charset="0"/>
              </a:rPr>
              <a:t>Bei „Sport-Apps“ hingegen sind die Nutzenden häufig überwiegend männlich (meist</a:t>
            </a:r>
            <a:r>
              <a:rPr lang="de-DE" sz="1200" baseline="0" dirty="0" smtClean="0">
                <a:latin typeface="Arial" panose="020B0604020202020204" pitchFamily="34" charset="0"/>
                <a:cs typeface="Arial" panose="020B0604020202020204" pitchFamily="34" charset="0"/>
              </a:rPr>
              <a:t> um die 80 %) </a:t>
            </a:r>
            <a:r>
              <a:rPr lang="de-DE" sz="1200" dirty="0" smtClean="0">
                <a:latin typeface="Arial" panose="020B0604020202020204" pitchFamily="34" charset="0"/>
                <a:cs typeface="Arial" panose="020B0604020202020204" pitchFamily="34" charset="0"/>
              </a:rPr>
              <a:t>und zwischen 25 und 40 Jahre</a:t>
            </a:r>
            <a:r>
              <a:rPr lang="de-DE" sz="1200" baseline="0" dirty="0" smtClean="0">
                <a:latin typeface="Arial" panose="020B0604020202020204" pitchFamily="34" charset="0"/>
                <a:cs typeface="Arial" panose="020B0604020202020204" pitchFamily="34" charset="0"/>
              </a:rPr>
              <a:t> alt</a:t>
            </a:r>
            <a:r>
              <a:rPr lang="de-DE" sz="1200" dirty="0" smtClean="0">
                <a:latin typeface="Arial" panose="020B0604020202020204" pitchFamily="34" charset="0"/>
                <a:cs typeface="Arial" panose="020B0604020202020204" pitchFamily="34" charset="0"/>
              </a:rPr>
              <a:t>.</a:t>
            </a:r>
          </a:p>
          <a:p>
            <a:pPr marL="180000" marR="0" lvl="1"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Verbesserte </a:t>
            </a:r>
            <a:r>
              <a:rPr lang="de-DE" sz="12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Analysealgorithmen </a:t>
            </a:r>
            <a:r>
              <a:rPr lang="de-DE" sz="12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zur Datenverarbeitung</a:t>
            </a:r>
          </a:p>
          <a:p>
            <a:pPr marL="360000" indent="-180000">
              <a:buFont typeface="Wingdings"/>
              <a:buChar char="à"/>
            </a:pPr>
            <a:r>
              <a:rPr lang="de-DE" sz="1200" baseline="0" dirty="0" smtClean="0">
                <a:latin typeface="Arial" panose="020B0604020202020204" pitchFamily="34" charset="0"/>
                <a:cs typeface="Arial" panose="020B0604020202020204" pitchFamily="34" charset="0"/>
                <a:sym typeface="Wingdings" panose="05000000000000000000" pitchFamily="2" charset="2"/>
              </a:rPr>
              <a:t>Daten vieler anderer Anbieter sind eine „</a:t>
            </a:r>
            <a:r>
              <a:rPr lang="de-DE" sz="1200" dirty="0" smtClean="0">
                <a:latin typeface="Arial" panose="020B0604020202020204" pitchFamily="34" charset="0"/>
                <a:cs typeface="Arial" panose="020B0604020202020204" pitchFamily="34" charset="0"/>
                <a:sym typeface="Wingdings" panose="05000000000000000000" pitchFamily="2" charset="2"/>
              </a:rPr>
              <a:t>Black Box“: Kommunen wissen häufig nicht, unter welchen Umständen die Daten erhoben und verarbeitet wurden. Dadurch</a:t>
            </a:r>
          </a:p>
          <a:p>
            <a:pPr marL="360000" indent="-180000">
              <a:buFont typeface="Wingdings"/>
              <a:buChar char="à"/>
            </a:pPr>
            <a:r>
              <a:rPr lang="de-DE" sz="1200" dirty="0" smtClean="0">
                <a:latin typeface="Arial" panose="020B0604020202020204" pitchFamily="34" charset="0"/>
                <a:cs typeface="Arial" panose="020B0604020202020204" pitchFamily="34" charset="0"/>
                <a:sym typeface="Wingdings" panose="05000000000000000000" pitchFamily="2" charset="2"/>
              </a:rPr>
              <a:t>Niedrige Datenqualität, zur Radverkehrsplanung häufig ungeeignet.</a:t>
            </a:r>
            <a:endParaRPr lang="de-DE" sz="1200"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49</a:t>
            </a:fld>
            <a:endParaRPr lang="de-DE"/>
          </a:p>
        </p:txBody>
      </p:sp>
    </p:spTree>
    <p:extLst>
      <p:ext uri="{BB962C8B-B14F-4D97-AF65-F5344CB8AC3E}">
        <p14:creationId xmlns:p14="http://schemas.microsoft.com/office/powerpoint/2010/main" val="3263534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smtClean="0">
                <a:latin typeface="Arial" panose="020B0604020202020204" pitchFamily="34" charset="0"/>
              </a:rPr>
              <a:t>Zum STADTRADELN…</a:t>
            </a:r>
            <a:endParaRPr lang="de-DE" baseline="0" dirty="0">
              <a:latin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5</a:t>
            </a:fld>
            <a:endParaRPr lang="de-DE"/>
          </a:p>
        </p:txBody>
      </p:sp>
    </p:spTree>
    <p:extLst>
      <p:ext uri="{BB962C8B-B14F-4D97-AF65-F5344CB8AC3E}">
        <p14:creationId xmlns:p14="http://schemas.microsoft.com/office/powerpoint/2010/main" val="4281318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de-DE" dirty="0" smtClean="0">
                <a:latin typeface="Arial" panose="020B0604020202020204" pitchFamily="34" charset="0"/>
                <a:cs typeface="Arial" panose="020B0604020202020204" pitchFamily="34" charset="0"/>
              </a:rPr>
              <a:t>Dank einer dreijährigen</a:t>
            </a:r>
            <a:r>
              <a:rPr lang="de-DE" baseline="0" dirty="0" smtClean="0">
                <a:latin typeface="Arial" panose="020B0604020202020204" pitchFamily="34" charset="0"/>
                <a:cs typeface="Arial" panose="020B0604020202020204" pitchFamily="34" charset="0"/>
              </a:rPr>
              <a:t> Förderung über den Nationalen Radverkehrsplan (NRVP) des Bundesministeriums für Digitales und Verkehr (BMDV) können die Anwendungsfälle I bis IV kostenfrei allen deutschen Teilnehmerkommunen des STADTRADELN für die Kampagnenjahre 2022 bis 2024 über das RiDE-Portal zugänglich gemacht werden.</a:t>
            </a:r>
          </a:p>
          <a:p>
            <a:pPr marL="0" marR="0" lvl="1" indent="0" algn="l" defTabSz="914400" rtl="0" eaLnBrk="1" fontAlgn="auto" latinLnBrk="0" hangingPunct="1">
              <a:lnSpc>
                <a:spcPct val="100000"/>
              </a:lnSpc>
              <a:spcBef>
                <a:spcPts val="0"/>
              </a:spcBef>
              <a:spcAft>
                <a:spcPts val="0"/>
              </a:spcAft>
              <a:buClrTx/>
              <a:buSzTx/>
              <a:buFontTx/>
              <a:buNone/>
              <a:tabLst/>
              <a:defRPr/>
            </a:pPr>
            <a:r>
              <a:rPr lang="de-DE" baseline="0" dirty="0" smtClean="0">
                <a:latin typeface="Arial" panose="020B0604020202020204" pitchFamily="34" charset="0"/>
                <a:cs typeface="Arial" panose="020B0604020202020204" pitchFamily="34" charset="0"/>
              </a:rPr>
              <a:t>Die Projektpartner sind erneut die TU Dresden und das Klima-Bündnis, die schon 2017-2020 erfolgreich zusammengearbeitet und den Grundstein für das RiDE-Portal gelegt hatten.</a:t>
            </a:r>
            <a:endParaRPr lang="de-DE"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50</a:t>
            </a:fld>
            <a:endParaRPr lang="de-DE"/>
          </a:p>
        </p:txBody>
      </p:sp>
    </p:spTree>
    <p:extLst>
      <p:ext uri="{BB962C8B-B14F-4D97-AF65-F5344CB8AC3E}">
        <p14:creationId xmlns:p14="http://schemas.microsoft.com/office/powerpoint/2010/main" val="3263534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de-DE" dirty="0" smtClean="0">
                <a:latin typeface="Arial" panose="020B0604020202020204" pitchFamily="34" charset="0"/>
                <a:cs typeface="Arial" panose="020B0604020202020204" pitchFamily="34" charset="0"/>
              </a:rPr>
              <a:t>Im Zuge</a:t>
            </a:r>
            <a:r>
              <a:rPr lang="de-DE" baseline="0" dirty="0" smtClean="0">
                <a:latin typeface="Arial" panose="020B0604020202020204" pitchFamily="34" charset="0"/>
                <a:cs typeface="Arial" panose="020B0604020202020204" pitchFamily="34" charset="0"/>
              </a:rPr>
              <a:t> der Förderung sollen neben der steten Verfeinerung der Algorithmen mehrere neue Anwendungsfälle hinzukommen.</a:t>
            </a:r>
          </a:p>
          <a:p>
            <a:pPr marL="0" marR="0" lvl="1" indent="0" algn="l" defTabSz="914400" rtl="0" eaLnBrk="1" fontAlgn="auto" latinLnBrk="0" hangingPunct="1">
              <a:lnSpc>
                <a:spcPct val="100000"/>
              </a:lnSpc>
              <a:spcBef>
                <a:spcPts val="0"/>
              </a:spcBef>
              <a:spcAft>
                <a:spcPts val="0"/>
              </a:spcAft>
              <a:buClrTx/>
              <a:buSzTx/>
              <a:buFontTx/>
              <a:buNone/>
              <a:tabLst/>
              <a:defRPr/>
            </a:pPr>
            <a:r>
              <a:rPr lang="de-DE" dirty="0" smtClean="0">
                <a:latin typeface="Arial" panose="020B0604020202020204" pitchFamily="34" charset="0"/>
                <a:cs typeface="Arial" panose="020B0604020202020204" pitchFamily="34" charset="0"/>
              </a:rPr>
              <a:t>Die über die STADTRADELN</a:t>
            </a:r>
            <a:r>
              <a:rPr lang="de-DE" baseline="0" dirty="0" smtClean="0">
                <a:latin typeface="Arial" panose="020B0604020202020204" pitchFamily="34" charset="0"/>
                <a:cs typeface="Arial" panose="020B0604020202020204" pitchFamily="34" charset="0"/>
              </a:rPr>
              <a:t>-App gewonnenen Daten sollen auf den DTV als feste Bezugsgröße hochgerechnet werden, um die Daten (noch) besser lesen zu können.</a:t>
            </a:r>
          </a:p>
          <a:p>
            <a:pPr marL="0" marR="0" lvl="1" indent="0" algn="l" defTabSz="914400" rtl="0" eaLnBrk="1" fontAlgn="auto" latinLnBrk="0" hangingPunct="1">
              <a:lnSpc>
                <a:spcPct val="100000"/>
              </a:lnSpc>
              <a:spcBef>
                <a:spcPts val="0"/>
              </a:spcBef>
              <a:spcAft>
                <a:spcPts val="0"/>
              </a:spcAft>
              <a:buClrTx/>
              <a:buSzTx/>
              <a:buFontTx/>
              <a:buNone/>
              <a:tabLst/>
              <a:defRPr/>
            </a:pPr>
            <a:r>
              <a:rPr lang="de-DE" dirty="0" smtClean="0">
                <a:latin typeface="Arial" panose="020B0604020202020204" pitchFamily="34" charset="0"/>
                <a:cs typeface="Arial" panose="020B0604020202020204" pitchFamily="34" charset="0"/>
              </a:rPr>
              <a:t>Es soll ferner</a:t>
            </a:r>
            <a:r>
              <a:rPr lang="de-DE" baseline="0" dirty="0" smtClean="0">
                <a:latin typeface="Arial" panose="020B0604020202020204" pitchFamily="34" charset="0"/>
                <a:cs typeface="Arial" panose="020B0604020202020204" pitchFamily="34" charset="0"/>
              </a:rPr>
              <a:t> </a:t>
            </a:r>
            <a:r>
              <a:rPr lang="de-DE" dirty="0" smtClean="0">
                <a:latin typeface="Arial" panose="020B0604020202020204" pitchFamily="34" charset="0"/>
                <a:cs typeface="Arial" panose="020B0604020202020204" pitchFamily="34" charset="0"/>
              </a:rPr>
              <a:t>die Möglichkeit einer Zeitreihenbildung und einer Differenzbetrachtung zwischen unterschiedlichen Bezugszeiträumen entwickelt werden, sodass </a:t>
            </a:r>
            <a:r>
              <a:rPr lang="de-DE" sz="1200" kern="1200" dirty="0" smtClean="0">
                <a:solidFill>
                  <a:schemeClr val="tx1"/>
                </a:solidFill>
                <a:effectLst/>
                <a:latin typeface="Arial" panose="020B0604020202020204" pitchFamily="34" charset="0"/>
                <a:ea typeface="+mn-ea"/>
                <a:cs typeface="Arial" panose="020B0604020202020204" pitchFamily="34" charset="0"/>
              </a:rPr>
              <a:t>mehrere STADTRADELN-Jahre miteinander verglichen und die eigentlich Kampagnenentwicklung sowie ggf. Wettereinflüsse berücksichtigt werden können. Daher sollen</a:t>
            </a:r>
            <a:r>
              <a:rPr lang="de-DE" sz="1200" kern="1200" baseline="0" dirty="0" smtClean="0">
                <a:solidFill>
                  <a:schemeClr val="tx1"/>
                </a:solidFill>
                <a:effectLst/>
                <a:latin typeface="Arial" panose="020B0604020202020204" pitchFamily="34" charset="0"/>
                <a:ea typeface="+mn-ea"/>
                <a:cs typeface="Arial" panose="020B0604020202020204" pitchFamily="34" charset="0"/>
              </a:rPr>
              <a:t> auch die Daten aus den Kampagnenjahren 2018 bis 2020 zugänglich gemacht sowie weiterentwickelte Auswertungsverfahren auch rückwirkend auf historische Daten angewendet werden.</a:t>
            </a:r>
            <a:endParaRPr lang="de-DE" sz="1200" kern="1200" dirty="0" smtClean="0">
              <a:solidFill>
                <a:schemeClr val="tx1"/>
              </a:solidFill>
              <a:effectLst/>
              <a:latin typeface="Arial" panose="020B0604020202020204" pitchFamily="34" charset="0"/>
              <a:ea typeface="+mn-ea"/>
              <a:cs typeface="Arial" panose="020B0604020202020204" pitchFamily="34" charset="0"/>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de-DE" dirty="0" smtClean="0">
                <a:latin typeface="Arial" panose="020B0604020202020204" pitchFamily="34" charset="0"/>
                <a:cs typeface="Arial" panose="020B0604020202020204" pitchFamily="34" charset="0"/>
              </a:rPr>
              <a:t>Zudem sollen neue Funktionalitäten eingebunden werden,</a:t>
            </a:r>
            <a:r>
              <a:rPr lang="de-DE" baseline="0" dirty="0" smtClean="0">
                <a:latin typeface="Arial" panose="020B0604020202020204" pitchFamily="34" charset="0"/>
                <a:cs typeface="Arial" panose="020B0604020202020204" pitchFamily="34" charset="0"/>
              </a:rPr>
              <a:t> </a:t>
            </a:r>
            <a:r>
              <a:rPr lang="de-DE" dirty="0" smtClean="0">
                <a:latin typeface="Arial" panose="020B0604020202020204" pitchFamily="34" charset="0"/>
                <a:cs typeface="Arial" panose="020B0604020202020204" pitchFamily="34" charset="0"/>
              </a:rPr>
              <a:t>wie bspw. eine</a:t>
            </a:r>
            <a:r>
              <a:rPr lang="de-DE" baseline="0" dirty="0" smtClean="0">
                <a:latin typeface="Arial" panose="020B0604020202020204" pitchFamily="34" charset="0"/>
                <a:cs typeface="Arial" panose="020B0604020202020204" pitchFamily="34" charset="0"/>
              </a:rPr>
              <a:t> Anzeige aller </a:t>
            </a:r>
            <a:r>
              <a:rPr lang="de-DE" dirty="0" smtClean="0">
                <a:latin typeface="Arial" panose="020B0604020202020204" pitchFamily="34" charset="0"/>
                <a:cs typeface="Arial" panose="020B0604020202020204" pitchFamily="34" charset="0"/>
              </a:rPr>
              <a:t>Meldungen der ins STADTRADELN integrierten </a:t>
            </a:r>
            <a:r>
              <a:rPr lang="de-DE" dirty="0" smtClean="0">
                <a:solidFill>
                  <a:schemeClr val="tx1"/>
                </a:solidFill>
                <a:latin typeface="Arial" panose="020B0604020202020204" pitchFamily="34" charset="0"/>
                <a:cs typeface="Arial" panose="020B0604020202020204" pitchFamily="34" charset="0"/>
              </a:rPr>
              <a:t>Meldeplattform</a:t>
            </a:r>
            <a:r>
              <a:rPr lang="de-DE" baseline="0" dirty="0" smtClean="0">
                <a:solidFill>
                  <a:schemeClr val="tx1"/>
                </a:solidFill>
                <a:latin typeface="Arial" panose="020B0604020202020204" pitchFamily="34" charset="0"/>
                <a:cs typeface="Arial" panose="020B0604020202020204" pitchFamily="34" charset="0"/>
              </a:rPr>
              <a:t> </a:t>
            </a:r>
            <a:r>
              <a:rPr lang="de-DE" cap="small" baseline="0" dirty="0" smtClean="0">
                <a:latin typeface="Arial" panose="020B0604020202020204" pitchFamily="34" charset="0"/>
                <a:cs typeface="Arial" panose="020B0604020202020204" pitchFamily="34" charset="0"/>
              </a:rPr>
              <a:t>RADar</a:t>
            </a:r>
            <a:r>
              <a:rPr lang="de-DE" baseline="0" dirty="0" smtClean="0">
                <a:latin typeface="Arial" panose="020B0604020202020204" pitchFamily="34" charset="0"/>
                <a:cs typeface="Arial" panose="020B0604020202020204" pitchFamily="34" charset="0"/>
              </a:rPr>
              <a:t>!, die optional von den Kommunen angeboten werden kann (vgl. Folienabschnitt </a:t>
            </a:r>
            <a:r>
              <a:rPr lang="de-DE" cap="small" baseline="0" dirty="0" smtClean="0">
                <a:latin typeface="Arial" panose="020B0604020202020204" pitchFamily="34" charset="0"/>
                <a:cs typeface="Arial" panose="020B0604020202020204" pitchFamily="34" charset="0"/>
              </a:rPr>
              <a:t>RADar</a:t>
            </a:r>
            <a:r>
              <a:rPr lang="de-DE" baseline="0" dirty="0" smtClean="0">
                <a:latin typeface="Arial" panose="020B0604020202020204" pitchFamily="34" charset="0"/>
                <a:cs typeface="Arial" panose="020B0604020202020204" pitchFamily="34" charset="0"/>
              </a:rPr>
              <a:t>!).</a:t>
            </a:r>
          </a:p>
        </p:txBody>
      </p:sp>
      <p:sp>
        <p:nvSpPr>
          <p:cNvPr id="4" name="Foliennummernplatzhalter 3"/>
          <p:cNvSpPr>
            <a:spLocks noGrp="1"/>
          </p:cNvSpPr>
          <p:nvPr>
            <p:ph type="sldNum" sz="quarter" idx="10"/>
          </p:nvPr>
        </p:nvSpPr>
        <p:spPr/>
        <p:txBody>
          <a:bodyPr/>
          <a:lstStyle/>
          <a:p>
            <a:fld id="{6EA5FD0C-7815-4C61-9F16-9E61E07823AE}" type="slidenum">
              <a:rPr lang="de-DE" smtClean="0"/>
              <a:t>51</a:t>
            </a:fld>
            <a:endParaRPr lang="de-DE"/>
          </a:p>
        </p:txBody>
      </p:sp>
    </p:spTree>
    <p:extLst>
      <p:ext uri="{BB962C8B-B14F-4D97-AF65-F5344CB8AC3E}">
        <p14:creationId xmlns:p14="http://schemas.microsoft.com/office/powerpoint/2010/main" val="3263534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latin typeface="Arial" panose="020B0604020202020204" pitchFamily="34" charset="0"/>
                <a:cs typeface="Arial" panose="020B0604020202020204" pitchFamily="34" charset="0"/>
              </a:rPr>
              <a:t>Mit</a:t>
            </a:r>
            <a:r>
              <a:rPr lang="de-DE" baseline="0" dirty="0" smtClean="0">
                <a:latin typeface="Arial" panose="020B0604020202020204" pitchFamily="34" charset="0"/>
                <a:cs typeface="Arial" panose="020B0604020202020204" pitchFamily="34" charset="0"/>
              </a:rPr>
              <a:t> Berücksichtigung, dass viele Radelnde – z. B. für Schulklassen, Familien o. Ä. – km federführend für andere Personen eintragen (bei knapp ein Viertel der Teilnehmenden der Fall), sind das beachtliche Zahlen samt Nutzungsquote.</a:t>
            </a:r>
            <a:endParaRPr lang="de-DE"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52</a:t>
            </a:fld>
            <a:endParaRPr lang="de-DE"/>
          </a:p>
        </p:txBody>
      </p:sp>
    </p:spTree>
    <p:extLst>
      <p:ext uri="{BB962C8B-B14F-4D97-AF65-F5344CB8AC3E}">
        <p14:creationId xmlns:p14="http://schemas.microsoft.com/office/powerpoint/2010/main" val="12237203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smtClean="0">
                <a:latin typeface="Arial" panose="020B0604020202020204" pitchFamily="34" charset="0"/>
                <a:cs typeface="Arial" panose="020B0604020202020204" pitchFamily="34" charset="0"/>
              </a:rPr>
              <a:t>Als Beispiel</a:t>
            </a:r>
            <a:r>
              <a:rPr lang="de-DE" baseline="0" dirty="0" smtClean="0">
                <a:latin typeface="Arial" panose="020B0604020202020204" pitchFamily="34" charset="0"/>
                <a:cs typeface="Arial" panose="020B0604020202020204" pitchFamily="34" charset="0"/>
              </a:rPr>
              <a:t> </a:t>
            </a:r>
            <a:r>
              <a:rPr lang="de-DE" dirty="0" smtClean="0">
                <a:latin typeface="Arial" panose="020B0604020202020204" pitchFamily="34" charset="0"/>
                <a:cs typeface="Arial" panose="020B0604020202020204" pitchFamily="34" charset="0"/>
              </a:rPr>
              <a:t>Leipzig, Teilnehmendenzahl STADTRADELN 2020 vs.</a:t>
            </a:r>
            <a:r>
              <a:rPr lang="de-DE" baseline="0" dirty="0" smtClean="0">
                <a:latin typeface="Arial" panose="020B0604020202020204" pitchFamily="34" charset="0"/>
                <a:cs typeface="Arial" panose="020B0604020202020204" pitchFamily="34" charset="0"/>
              </a:rPr>
              <a:t> Haushaltsbefragung SrV „Mobilität in Städten“ (SrV = System repräsentativer Verkehrsbefragungen).</a:t>
            </a:r>
          </a:p>
          <a:p>
            <a:r>
              <a:rPr lang="de-DE" baseline="0" dirty="0" smtClean="0">
                <a:latin typeface="Arial" panose="020B0604020202020204" pitchFamily="34" charset="0"/>
                <a:cs typeface="Arial" panose="020B0604020202020204" pitchFamily="34" charset="0"/>
              </a:rPr>
              <a:t>Deutlich höhere Fallzahl im Rahmen der STADTRADELN-Kampagne.</a:t>
            </a:r>
          </a:p>
        </p:txBody>
      </p:sp>
      <p:sp>
        <p:nvSpPr>
          <p:cNvPr id="4" name="Foliennummernplatzhalter 3"/>
          <p:cNvSpPr>
            <a:spLocks noGrp="1"/>
          </p:cNvSpPr>
          <p:nvPr>
            <p:ph type="sldNum" sz="quarter" idx="10"/>
          </p:nvPr>
        </p:nvSpPr>
        <p:spPr/>
        <p:txBody>
          <a:bodyPr/>
          <a:lstStyle/>
          <a:p>
            <a:fld id="{6EA5FD0C-7815-4C61-9F16-9E61E07823AE}" type="slidenum">
              <a:rPr lang="de-DE" smtClean="0"/>
              <a:t>53</a:t>
            </a:fld>
            <a:endParaRPr lang="de-DE"/>
          </a:p>
        </p:txBody>
      </p:sp>
    </p:spTree>
    <p:extLst>
      <p:ext uri="{BB962C8B-B14F-4D97-AF65-F5344CB8AC3E}">
        <p14:creationId xmlns:p14="http://schemas.microsoft.com/office/powerpoint/2010/main" val="376442535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baseline="0" dirty="0" smtClean="0">
                <a:latin typeface="Arial" panose="020B0604020202020204" pitchFamily="34" charset="0"/>
                <a:cs typeface="Arial" panose="020B0604020202020204" pitchFamily="34" charset="0"/>
              </a:rPr>
              <a:t>Haushaltsbefragung SrV „Mobilität in Städten“ (SrV= System </a:t>
            </a:r>
            <a:r>
              <a:rPr lang="de-DE" baseline="0" smtClean="0">
                <a:latin typeface="Arial" panose="020B0604020202020204" pitchFamily="34" charset="0"/>
                <a:cs typeface="Arial" panose="020B0604020202020204" pitchFamily="34" charset="0"/>
              </a:rPr>
              <a:t>repräsentativer Verkehrsbefragungen.</a:t>
            </a:r>
            <a:endParaRPr lang="de-DE" baseline="0" dirty="0" smtClean="0">
              <a:latin typeface="Arial" panose="020B0604020202020204" pitchFamily="34" charset="0"/>
              <a:cs typeface="Arial" panose="020B0604020202020204" pitchFamily="34" charset="0"/>
            </a:endParaRPr>
          </a:p>
          <a:p>
            <a:endParaRPr lang="de-DE" dirty="0" smtClean="0">
              <a:latin typeface="Arial" panose="020B0604020202020204" pitchFamily="34" charset="0"/>
              <a:cs typeface="Arial" panose="020B0604020202020204" pitchFamily="34" charset="0"/>
            </a:endParaRPr>
          </a:p>
          <a:p>
            <a:r>
              <a:rPr lang="de-DE" dirty="0" smtClean="0">
                <a:latin typeface="Arial" panose="020B0604020202020204" pitchFamily="34" charset="0"/>
                <a:cs typeface="Arial" panose="020B0604020202020204" pitchFamily="34" charset="0"/>
              </a:rPr>
              <a:t>Geschlechterverteilung + Fahrtweitenverteilung Leipzig, ebenfalls für das Jahr 2020.</a:t>
            </a:r>
          </a:p>
          <a:p>
            <a:r>
              <a:rPr lang="de-DE" dirty="0" smtClean="0">
                <a:latin typeface="Arial" panose="020B0604020202020204" pitchFamily="34" charset="0"/>
                <a:cs typeface="Arial" panose="020B0604020202020204" pitchFamily="34" charset="0"/>
              </a:rPr>
              <a:t>Geschlechterverteilung ist ausgeglichen und auch gegenüber anderer Apps vorteilhafter, bei</a:t>
            </a:r>
            <a:r>
              <a:rPr lang="de-DE" baseline="0" dirty="0" smtClean="0">
                <a:latin typeface="Arial" panose="020B0604020202020204" pitchFamily="34" charset="0"/>
                <a:cs typeface="Arial" panose="020B0604020202020204" pitchFamily="34" charset="0"/>
              </a:rPr>
              <a:t> denen oftmals das Geschlechterverhältnis bei rund 80 % Männer- gegenüber 20 % Frauenanteil liegt.</a:t>
            </a:r>
            <a:endParaRPr lang="de-DE" dirty="0" smtClean="0">
              <a:latin typeface="Arial" panose="020B0604020202020204" pitchFamily="34" charset="0"/>
              <a:cs typeface="Arial" panose="020B0604020202020204" pitchFamily="34" charset="0"/>
            </a:endParaRPr>
          </a:p>
          <a:p>
            <a:r>
              <a:rPr lang="de-DE" dirty="0" smtClean="0">
                <a:latin typeface="Arial" panose="020B0604020202020204" pitchFamily="34" charset="0"/>
                <a:cs typeface="Arial" panose="020B0604020202020204" pitchFamily="34" charset="0"/>
              </a:rPr>
              <a:t>Fahrtweiten</a:t>
            </a:r>
            <a:r>
              <a:rPr lang="de-DE" baseline="0" dirty="0" smtClean="0">
                <a:latin typeface="Arial" panose="020B0604020202020204" pitchFamily="34" charset="0"/>
                <a:cs typeface="Arial" panose="020B0604020202020204" pitchFamily="34" charset="0"/>
              </a:rPr>
              <a:t> orientieren sich an denen von repräsentativen Haushaltsbefragungen.</a:t>
            </a:r>
          </a:p>
          <a:p>
            <a:r>
              <a:rPr lang="de-DE" baseline="0" dirty="0" smtClean="0">
                <a:latin typeface="Arial" panose="020B0604020202020204" pitchFamily="34" charset="0"/>
                <a:cs typeface="Arial" panose="020B0604020202020204" pitchFamily="34" charset="0"/>
              </a:rPr>
              <a:t>Das zeigt: die Datenaufbereitung funktioniert!</a:t>
            </a:r>
            <a:endParaRPr lang="de-DE" dirty="0" smtClean="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54</a:t>
            </a:fld>
            <a:endParaRPr lang="de-DE"/>
          </a:p>
        </p:txBody>
      </p:sp>
    </p:spTree>
    <p:extLst>
      <p:ext uri="{BB962C8B-B14F-4D97-AF65-F5344CB8AC3E}">
        <p14:creationId xmlns:p14="http://schemas.microsoft.com/office/powerpoint/2010/main" val="37644253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latin typeface="Arial" panose="020B0604020202020204" pitchFamily="34" charset="0"/>
                <a:cs typeface="Arial" panose="020B0604020202020204" pitchFamily="34" charset="0"/>
              </a:rPr>
              <a:t>Fahrtbeginne und</a:t>
            </a:r>
            <a:r>
              <a:rPr lang="de-DE" baseline="0" dirty="0" smtClean="0">
                <a:latin typeface="Arial" panose="020B0604020202020204" pitchFamily="34" charset="0"/>
                <a:cs typeface="Arial" panose="020B0604020202020204" pitchFamily="34" charset="0"/>
              </a:rPr>
              <a:t> Verteilung der mittleren Geschwindigkeiten über alle Fahrten in Leipzig 2020.</a:t>
            </a:r>
          </a:p>
          <a:p>
            <a:r>
              <a:rPr lang="de-DE" baseline="0" dirty="0" smtClean="0">
                <a:latin typeface="Arial" panose="020B0604020202020204" pitchFamily="34" charset="0"/>
                <a:cs typeface="Arial" panose="020B0604020202020204" pitchFamily="34" charset="0"/>
              </a:rPr>
              <a:t>Auch hier: Daten nah an den Haushaltsbefragungen.</a:t>
            </a:r>
          </a:p>
        </p:txBody>
      </p:sp>
      <p:sp>
        <p:nvSpPr>
          <p:cNvPr id="4" name="Foliennummernplatzhalter 3"/>
          <p:cNvSpPr>
            <a:spLocks noGrp="1"/>
          </p:cNvSpPr>
          <p:nvPr>
            <p:ph type="sldNum" sz="quarter" idx="10"/>
          </p:nvPr>
        </p:nvSpPr>
        <p:spPr/>
        <p:txBody>
          <a:bodyPr/>
          <a:lstStyle/>
          <a:p>
            <a:fld id="{6EA5FD0C-7815-4C61-9F16-9E61E07823AE}" type="slidenum">
              <a:rPr lang="de-DE" smtClean="0"/>
              <a:t>55</a:t>
            </a:fld>
            <a:endParaRPr lang="de-DE"/>
          </a:p>
        </p:txBody>
      </p:sp>
    </p:spTree>
    <p:extLst>
      <p:ext uri="{BB962C8B-B14F-4D97-AF65-F5344CB8AC3E}">
        <p14:creationId xmlns:p14="http://schemas.microsoft.com/office/powerpoint/2010/main" val="376442535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DE" b="0" baseline="0" dirty="0" smtClean="0">
                <a:latin typeface="Arial" panose="020B0604020202020204" pitchFamily="34" charset="0"/>
                <a:cs typeface="Arial" panose="020B0604020202020204" pitchFamily="34" charset="0"/>
              </a:rPr>
              <a:t>Weitere Informationen auf radverkehr-in-deutschland.de</a:t>
            </a:r>
          </a:p>
          <a:p>
            <a:pPr marL="0" indent="0">
              <a:buFont typeface="Arial" panose="020B0604020202020204" pitchFamily="34" charset="0"/>
              <a:buNone/>
            </a:pPr>
            <a:r>
              <a:rPr lang="de-DE" b="0" baseline="0" dirty="0" smtClean="0">
                <a:latin typeface="Arial" panose="020B0604020202020204" pitchFamily="34" charset="0"/>
                <a:cs typeface="Arial" panose="020B0604020202020204" pitchFamily="34" charset="0"/>
              </a:rPr>
              <a:t>Zum Datenportal direkt unter ride-portal.de</a:t>
            </a:r>
            <a:endParaRPr lang="de-DE" b="0"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56</a:t>
            </a:fld>
            <a:endParaRPr lang="de-DE"/>
          </a:p>
        </p:txBody>
      </p:sp>
    </p:spTree>
    <p:extLst>
      <p:ext uri="{BB962C8B-B14F-4D97-AF65-F5344CB8AC3E}">
        <p14:creationId xmlns:p14="http://schemas.microsoft.com/office/powerpoint/2010/main" val="396328481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0" dirty="0" smtClean="0">
                <a:latin typeface="Arial" panose="020B0604020202020204" pitchFamily="34" charset="0"/>
                <a:cs typeface="Arial" panose="020B0604020202020204" pitchFamily="34" charset="0"/>
              </a:rPr>
              <a:t>STADTRADELN mit seiner</a:t>
            </a:r>
            <a:r>
              <a:rPr lang="de-DE" b="0" baseline="0" dirty="0" smtClean="0">
                <a:latin typeface="Arial" panose="020B0604020202020204" pitchFamily="34" charset="0"/>
                <a:cs typeface="Arial" panose="020B0604020202020204" pitchFamily="34" charset="0"/>
              </a:rPr>
              <a:t> integrierten Meldeplattform </a:t>
            </a:r>
            <a:r>
              <a:rPr lang="de-DE" b="0" cap="small" baseline="0" dirty="0" smtClean="0">
                <a:latin typeface="Arial" panose="020B0604020202020204" pitchFamily="34" charset="0"/>
                <a:cs typeface="Arial" panose="020B0604020202020204" pitchFamily="34" charset="0"/>
              </a:rPr>
              <a:t>RADar!</a:t>
            </a:r>
            <a:r>
              <a:rPr lang="de-DE" b="0" baseline="0" dirty="0" smtClean="0">
                <a:latin typeface="Arial" panose="020B0604020202020204" pitchFamily="34" charset="0"/>
                <a:cs typeface="Arial" panose="020B0604020202020204" pitchFamily="34" charset="0"/>
              </a:rPr>
              <a:t> und RiDE bieten ein einmaliges All-in-</a:t>
            </a:r>
            <a:r>
              <a:rPr lang="de-DE" b="0" baseline="0" dirty="0" err="1" smtClean="0">
                <a:latin typeface="Arial" panose="020B0604020202020204" pitchFamily="34" charset="0"/>
                <a:cs typeface="Arial" panose="020B0604020202020204" pitchFamily="34" charset="0"/>
              </a:rPr>
              <a:t>one</a:t>
            </a:r>
            <a:r>
              <a:rPr lang="de-DE" b="0" baseline="0" dirty="0" smtClean="0">
                <a:latin typeface="Arial" panose="020B0604020202020204" pitchFamily="34" charset="0"/>
                <a:cs typeface="Arial" panose="020B0604020202020204" pitchFamily="34" charset="0"/>
              </a:rPr>
              <a:t>-Paket!</a:t>
            </a:r>
          </a:p>
        </p:txBody>
      </p:sp>
      <p:sp>
        <p:nvSpPr>
          <p:cNvPr id="4" name="Foliennummernplatzhalter 3"/>
          <p:cNvSpPr>
            <a:spLocks noGrp="1"/>
          </p:cNvSpPr>
          <p:nvPr>
            <p:ph type="sldNum" sz="quarter" idx="10"/>
          </p:nvPr>
        </p:nvSpPr>
        <p:spPr/>
        <p:txBody>
          <a:bodyPr/>
          <a:lstStyle/>
          <a:p>
            <a:fld id="{6EA5FD0C-7815-4C61-9F16-9E61E07823AE}" type="slidenum">
              <a:rPr lang="de-DE" smtClean="0"/>
              <a:t>57</a:t>
            </a:fld>
            <a:endParaRPr lang="de-DE"/>
          </a:p>
        </p:txBody>
      </p:sp>
    </p:spTree>
    <p:extLst>
      <p:ext uri="{BB962C8B-B14F-4D97-AF65-F5344CB8AC3E}">
        <p14:creationId xmlns:p14="http://schemas.microsoft.com/office/powerpoint/2010/main" val="140854402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Tx/>
              <a:buNone/>
            </a:pPr>
            <a:r>
              <a:rPr lang="de-DE" b="1" i="1" baseline="0" dirty="0" smtClean="0">
                <a:latin typeface="Arial" panose="020B0604020202020204" pitchFamily="34" charset="0"/>
                <a:cs typeface="Arial" panose="020B0604020202020204" pitchFamily="34" charset="0"/>
              </a:rPr>
              <a:t>Bitte tragen Sie in die Folie Ihre Kontaktdaten ein!</a:t>
            </a:r>
            <a:endParaRPr lang="de-DE" b="1" i="1"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58</a:t>
            </a:fld>
            <a:endParaRPr lang="de-DE"/>
          </a:p>
        </p:txBody>
      </p:sp>
    </p:spTree>
    <p:extLst>
      <p:ext uri="{BB962C8B-B14F-4D97-AF65-F5344CB8AC3E}">
        <p14:creationId xmlns:p14="http://schemas.microsoft.com/office/powerpoint/2010/main" val="356670054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latin typeface="Arial" panose="020B0604020202020204" pitchFamily="34" charset="0"/>
                <a:cs typeface="Arial" panose="020B0604020202020204" pitchFamily="34" charset="0"/>
              </a:rPr>
              <a:t>Abschließend noch einige Information zum Klima-Bündnis als</a:t>
            </a:r>
            <a:r>
              <a:rPr lang="de-DE" baseline="0" dirty="0" smtClean="0">
                <a:latin typeface="Arial" panose="020B0604020202020204" pitchFamily="34" charset="0"/>
                <a:cs typeface="Arial" panose="020B0604020202020204" pitchFamily="34" charset="0"/>
              </a:rPr>
              <a:t> solches, damit die „Stoßrichtung“ des Ganzen besser einzuordnen ist.</a:t>
            </a:r>
            <a:endParaRPr lang="de-DE"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59</a:t>
            </a:fld>
            <a:endParaRPr lang="de-DE"/>
          </a:p>
        </p:txBody>
      </p:sp>
    </p:spTree>
    <p:extLst>
      <p:ext uri="{BB962C8B-B14F-4D97-AF65-F5344CB8AC3E}">
        <p14:creationId xmlns:p14="http://schemas.microsoft.com/office/powerpoint/2010/main" val="2224907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80000" marR="0" indent="-180000" algn="l" defTabSz="914400" rtl="0" eaLnBrk="1" fontAlgn="auto" latinLnBrk="0" hangingPunct="1">
              <a:lnSpc>
                <a:spcPct val="100000"/>
              </a:lnSpc>
              <a:spcBef>
                <a:spcPts val="0"/>
              </a:spcBef>
              <a:spcAft>
                <a:spcPts val="1800"/>
              </a:spcAft>
              <a:buClr>
                <a:schemeClr val="bg1">
                  <a:lumMod val="50000"/>
                </a:schemeClr>
              </a:buClr>
              <a:buSzTx/>
              <a:buFont typeface="Arial" panose="020B0604020202020204" pitchFamily="34" charset="0"/>
              <a:buChar char="•"/>
              <a:tabLst/>
              <a:defRPr/>
            </a:pPr>
            <a:r>
              <a:rPr lang="de-DE" altLang="de-DE" sz="1200" b="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STADTRADELN ist ein Wettbewerb zur Radverkehrsförderung, zum Klimaschutz und zur Steigerung der Lebensqualität in Kommunen</a:t>
            </a:r>
          </a:p>
          <a:p>
            <a:pPr marL="180000" marR="0" indent="-180000" algn="l" defTabSz="914400" rtl="0" eaLnBrk="1" fontAlgn="auto" latinLnBrk="0" hangingPunct="1">
              <a:lnSpc>
                <a:spcPct val="100000"/>
              </a:lnSpc>
              <a:spcBef>
                <a:spcPts val="0"/>
              </a:spcBef>
              <a:spcAft>
                <a:spcPts val="1800"/>
              </a:spcAft>
              <a:buClr>
                <a:schemeClr val="bg1">
                  <a:lumMod val="50000"/>
                </a:schemeClr>
              </a:buClr>
              <a:buSzTx/>
              <a:buFont typeface="Arial" panose="020B0604020202020204" pitchFamily="34" charset="0"/>
              <a:buChar char="•"/>
              <a:tabLst/>
              <a:defRPr/>
            </a:pPr>
            <a:r>
              <a:rPr lang="de-DE" altLang="de-DE" sz="1200" b="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Jede Kommune (Stadt, Gemeinde, Landkreis/Region) ist eingeladen</a:t>
            </a:r>
          </a:p>
          <a:p>
            <a:pPr marL="180000" marR="0" indent="-180000" algn="l" defTabSz="914400" rtl="0" eaLnBrk="1" fontAlgn="auto" latinLnBrk="0" hangingPunct="1">
              <a:lnSpc>
                <a:spcPct val="100000"/>
              </a:lnSpc>
              <a:spcBef>
                <a:spcPts val="0"/>
              </a:spcBef>
              <a:spcAft>
                <a:spcPts val="1800"/>
              </a:spcAft>
              <a:buClr>
                <a:schemeClr val="bg1">
                  <a:lumMod val="50000"/>
                </a:schemeClr>
              </a:buClr>
              <a:buSzTx/>
              <a:buFont typeface="Arial" panose="020B0604020202020204" pitchFamily="34" charset="0"/>
              <a:buChar char="•"/>
              <a:tabLst/>
              <a:defRPr/>
            </a:pPr>
            <a:r>
              <a:rPr lang="de-DE" altLang="de-DE" sz="12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KLICK:</a:t>
            </a:r>
            <a:r>
              <a:rPr lang="de-DE" altLang="de-DE" sz="1200" b="1"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lang="de-DE" altLang="de-DE" sz="1200" b="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ZIEL: </a:t>
            </a:r>
            <a:r>
              <a:rPr lang="de-DE" altLang="de-DE" sz="12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Die Bevölkerung mit Spaß und Begeisterung aufs Fahrrad bringen</a:t>
            </a:r>
          </a:p>
          <a:p>
            <a:pPr marL="180000" marR="0" indent="-180000" algn="l" defTabSz="914400" rtl="0" eaLnBrk="1" fontAlgn="auto" latinLnBrk="0" hangingPunct="1">
              <a:lnSpc>
                <a:spcPct val="100000"/>
              </a:lnSpc>
              <a:spcBef>
                <a:spcPts val="0"/>
              </a:spcBef>
              <a:spcAft>
                <a:spcPts val="1800"/>
              </a:spcAft>
              <a:buClr>
                <a:schemeClr val="bg1">
                  <a:lumMod val="50000"/>
                </a:schemeClr>
              </a:buClr>
              <a:buSzTx/>
              <a:buFont typeface="Arial" panose="020B0604020202020204" pitchFamily="34" charset="0"/>
              <a:buChar char="•"/>
              <a:tabLst/>
              <a:defRPr/>
            </a:pPr>
            <a:endParaRPr lang="de-DE" altLang="de-DE" sz="12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marL="0" marR="0" indent="0" algn="l" defTabSz="914400" rtl="0" eaLnBrk="1" fontAlgn="auto" latinLnBrk="0" hangingPunct="1">
              <a:lnSpc>
                <a:spcPct val="100000"/>
              </a:lnSpc>
              <a:spcBef>
                <a:spcPts val="0"/>
              </a:spcBef>
              <a:spcAft>
                <a:spcPts val="1800"/>
              </a:spcAft>
              <a:buClr>
                <a:schemeClr val="bg1">
                  <a:lumMod val="50000"/>
                </a:schemeClr>
              </a:buClr>
              <a:buSzTx/>
              <a:buFont typeface="Arial" panose="020B0604020202020204" pitchFamily="34" charset="0"/>
              <a:buNone/>
              <a:tabLst/>
              <a:defRPr/>
            </a:pPr>
            <a:r>
              <a:rPr lang="de-DE" altLang="de-DE" sz="12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Bitte beachten:</a:t>
            </a:r>
            <a:r>
              <a:rPr lang="de-DE" altLang="de-DE" sz="120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hinter dem grünen Feld verbirgt sich weiterer Text, der beim Start der Bildschirmpräsentation sichtbar wird!</a:t>
            </a:r>
            <a:endParaRPr lang="de-DE" altLang="de-DE" sz="120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6</a:t>
            </a:fld>
            <a:endParaRPr lang="de-DE"/>
          </a:p>
        </p:txBody>
      </p:sp>
    </p:spTree>
    <p:extLst>
      <p:ext uri="{BB962C8B-B14F-4D97-AF65-F5344CB8AC3E}">
        <p14:creationId xmlns:p14="http://schemas.microsoft.com/office/powerpoint/2010/main" val="388164739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60</a:t>
            </a:fld>
            <a:endParaRPr lang="de-DE"/>
          </a:p>
        </p:txBody>
      </p:sp>
    </p:spTree>
    <p:extLst>
      <p:ext uri="{BB962C8B-B14F-4D97-AF65-F5344CB8AC3E}">
        <p14:creationId xmlns:p14="http://schemas.microsoft.com/office/powerpoint/2010/main" val="39565240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61</a:t>
            </a:fld>
            <a:endParaRPr lang="de-DE"/>
          </a:p>
        </p:txBody>
      </p:sp>
    </p:spTree>
    <p:extLst>
      <p:ext uri="{BB962C8B-B14F-4D97-AF65-F5344CB8AC3E}">
        <p14:creationId xmlns:p14="http://schemas.microsoft.com/office/powerpoint/2010/main" val="1223720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80000" indent="-180000">
              <a:lnSpc>
                <a:spcPct val="100000"/>
              </a:lnSpc>
              <a:spcBef>
                <a:spcPts val="0"/>
              </a:spcBef>
              <a:spcAft>
                <a:spcPts val="1200"/>
              </a:spcAft>
              <a:buClr>
                <a:schemeClr val="bg1">
                  <a:lumMod val="50000"/>
                </a:schemeClr>
              </a:buClr>
              <a:buFont typeface="Arial" panose="020B0604020202020204" pitchFamily="34" charset="0"/>
              <a:buChar char="•"/>
            </a:pPr>
            <a:r>
              <a:rPr lang="de-DE" altLang="de-DE" sz="1200" b="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Beim STADTRADELN</a:t>
            </a:r>
            <a:r>
              <a:rPr lang="de-DE" altLang="de-DE" sz="1200" b="0" baseline="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werden möglichst viele Kilometer zurückgelegt – egal ob beruflich oder privat, </a:t>
            </a:r>
          </a:p>
          <a:p>
            <a:pPr marL="180000" indent="-180000">
              <a:lnSpc>
                <a:spcPct val="100000"/>
              </a:lnSpc>
              <a:spcBef>
                <a:spcPts val="0"/>
              </a:spcBef>
              <a:spcAft>
                <a:spcPts val="1200"/>
              </a:spcAft>
              <a:buClr>
                <a:schemeClr val="bg1">
                  <a:lumMod val="50000"/>
                </a:schemeClr>
              </a:buClr>
              <a:buFont typeface="Arial" panose="020B0604020202020204" pitchFamily="34" charset="0"/>
              <a:buChar char="•"/>
            </a:pPr>
            <a:r>
              <a:rPr lang="de-DE" altLang="de-DE" sz="1200" b="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ALLE können teilnehmen und </a:t>
            </a:r>
            <a:r>
              <a:rPr lang="de-DE" altLang="de-DE" sz="1200" b="0" u="none"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Teams bilden</a:t>
            </a:r>
            <a:r>
              <a:rPr lang="de-DE" altLang="de-DE" sz="1200" b="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a:t>
            </a:r>
            <a:br>
              <a:rPr lang="de-DE" altLang="de-DE" sz="1200" b="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br>
            <a:r>
              <a:rPr lang="de-DE" altLang="de-DE" sz="1200" b="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Jung und alt, Schüler*innen und Berufstätige, Alltags- und „Sonntagsradelnde“…</a:t>
            </a:r>
          </a:p>
          <a:p>
            <a:pPr marL="180000" indent="-180000">
              <a:lnSpc>
                <a:spcPct val="100000"/>
              </a:lnSpc>
              <a:spcBef>
                <a:spcPts val="0"/>
              </a:spcBef>
              <a:spcAft>
                <a:spcPts val="1200"/>
              </a:spcAft>
              <a:buClr>
                <a:schemeClr val="bg1">
                  <a:lumMod val="50000"/>
                </a:schemeClr>
              </a:buClr>
              <a:buFont typeface="Arial" panose="020B0604020202020204" pitchFamily="34" charset="0"/>
              <a:buChar char="•"/>
            </a:pPr>
            <a:r>
              <a:rPr lang="de-DE" altLang="de-DE" sz="1200" b="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Voraussetzung: Sie wohnen</a:t>
            </a:r>
            <a:r>
              <a:rPr lang="de-DE" altLang="de-DE" sz="1200" b="0" baseline="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oder</a:t>
            </a:r>
            <a:r>
              <a:rPr lang="de-DE" altLang="de-DE" sz="1200" b="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arbeiten in der</a:t>
            </a:r>
            <a:r>
              <a:rPr lang="de-DE" altLang="de-DE" sz="1200" b="0" baseline="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Teilnehmerkommune</a:t>
            </a:r>
            <a:r>
              <a:rPr lang="de-DE" altLang="de-DE" sz="1200" b="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gehören dort einem</a:t>
            </a:r>
            <a:r>
              <a:rPr lang="de-DE" altLang="de-DE" sz="1200" b="0" baseline="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a:t>
            </a:r>
            <a:r>
              <a:rPr lang="de-DE" altLang="de-DE" sz="1200" b="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Verein an oder besuchen</a:t>
            </a:r>
            <a:r>
              <a:rPr lang="de-DE" altLang="de-DE" sz="1200" b="0" baseline="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eine </a:t>
            </a:r>
            <a:r>
              <a:rPr lang="de-DE" altLang="de-DE" sz="1200" b="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(Hoch)Schule</a:t>
            </a:r>
            <a:endParaRPr lang="de-DE" b="0"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7</a:t>
            </a:fld>
            <a:endParaRPr lang="de-DE"/>
          </a:p>
        </p:txBody>
      </p:sp>
    </p:spTree>
    <p:extLst>
      <p:ext uri="{BB962C8B-B14F-4D97-AF65-F5344CB8AC3E}">
        <p14:creationId xmlns:p14="http://schemas.microsoft.com/office/powerpoint/2010/main" val="25422284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80000" indent="-180000">
              <a:spcAft>
                <a:spcPts val="1800"/>
              </a:spcAft>
              <a:buFont typeface="Arial" panose="020B0604020202020204" pitchFamily="34" charset="0"/>
              <a:buChar char="•"/>
              <a:tabLst>
                <a:tab pos="2420938" algn="l"/>
              </a:tabLst>
            </a:pPr>
            <a:r>
              <a:rPr lang="de-DE" altLang="de-DE" sz="1200" b="0" i="0" u="non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Im jährlichen Kampagnenzeitraum vom 1.5. bis 30.9. sucht sich jede Kommune 21 zusammenhängende Tage, an denen sie die Kampagne vor Ort durchführt</a:t>
            </a:r>
          </a:p>
          <a:p>
            <a:pPr marL="180000" indent="-180000">
              <a:spcAft>
                <a:spcPts val="1800"/>
              </a:spcAft>
              <a:buFont typeface="Arial" panose="020B0604020202020204" pitchFamily="34" charset="0"/>
              <a:buChar char="•"/>
              <a:tabLst>
                <a:tab pos="2420938" algn="l"/>
              </a:tabLst>
            </a:pPr>
            <a:r>
              <a:rPr lang="de-DE" altLang="de-DE" sz="1200" b="0" i="0" u="non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Kilometer werden online auf stadtradeln.de eingetragen</a:t>
            </a:r>
            <a:r>
              <a:rPr lang="de-DE" altLang="de-DE" sz="1200" b="0" i="0" u="none"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oder direkt per STADTRADELN-App getrackt</a:t>
            </a:r>
            <a:endParaRPr lang="de-DE" b="0" i="0" u="none"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8</a:t>
            </a:fld>
            <a:endParaRPr lang="de-DE"/>
          </a:p>
        </p:txBody>
      </p:sp>
    </p:spTree>
    <p:extLst>
      <p:ext uri="{BB962C8B-B14F-4D97-AF65-F5344CB8AC3E}">
        <p14:creationId xmlns:p14="http://schemas.microsoft.com/office/powerpoint/2010/main" val="2542228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80000" marR="0" indent="-180000" algn="l" defTabSz="914400" rtl="0" eaLnBrk="1" fontAlgn="auto" latinLnBrk="0" hangingPunct="1">
              <a:lnSpc>
                <a:spcPct val="100000"/>
              </a:lnSpc>
              <a:spcBef>
                <a:spcPts val="0"/>
              </a:spcBef>
              <a:spcAft>
                <a:spcPts val="1800"/>
              </a:spcAft>
              <a:buClr>
                <a:schemeClr val="tx1">
                  <a:lumMod val="65000"/>
                  <a:lumOff val="35000"/>
                </a:schemeClr>
              </a:buClr>
              <a:buSzTx/>
              <a:buFont typeface="Arial" panose="020B0604020202020204" pitchFamily="34" charset="0"/>
              <a:buChar char="•"/>
              <a:tabLst/>
              <a:defRPr/>
            </a:pPr>
            <a:r>
              <a:rPr lang="de-DE" altLang="de-DE" sz="1200" b="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Als Alleinstellungsmerkmal</a:t>
            </a:r>
            <a:r>
              <a:rPr lang="de-DE" altLang="de-DE" sz="1200" b="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der Kampagne sind Entscheider*innen in Sachen Radverkehr vor Ort aufgefordert, aktiv am STADTRADELN teilzunehmen. Sie sollen ihre Kommune aus der Radfahrperspektive erleben und selbst Erfahrungen sammeln, und erfahren, wo Verbesserungsbedarf besteht.</a:t>
            </a:r>
            <a:br>
              <a:rPr lang="de-DE" altLang="de-DE" sz="1200" b="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de-DE" altLang="de-DE" sz="1200" b="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Zeitgleich sollen sie bewusst ihre Position als Vorbildfunktion nutzen (s. dazu auch nächste Folie STADTRADELN-Star) und ihre Bürger*innen zu nachhaltiger, zukunftsfähiger Mobilität auffordern.</a:t>
            </a:r>
          </a:p>
          <a:p>
            <a:pPr marL="180000" marR="0" indent="-180000" algn="l" defTabSz="914400" rtl="0" eaLnBrk="1" fontAlgn="auto" latinLnBrk="0" hangingPunct="1">
              <a:lnSpc>
                <a:spcPct val="100000"/>
              </a:lnSpc>
              <a:spcBef>
                <a:spcPts val="0"/>
              </a:spcBef>
              <a:spcAft>
                <a:spcPts val="1800"/>
              </a:spcAft>
              <a:buClr>
                <a:schemeClr val="tx1">
                  <a:lumMod val="65000"/>
                  <a:lumOff val="35000"/>
                </a:schemeClr>
              </a:buClr>
              <a:buSzTx/>
              <a:buFont typeface="Arial" panose="020B0604020202020204" pitchFamily="34" charset="0"/>
              <a:buChar char="•"/>
              <a:tabLst/>
              <a:defRPr/>
            </a:pPr>
            <a:r>
              <a:rPr lang="de-DE" altLang="de-DE" sz="1200" b="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Umgekehrt sollen die Bürger*innen mit ihrer Teilnahme und jedem zurückgelegten Fahrradkilometer ein Signal für mehr Radverkehrsförderung in Richtung Politik setzen</a:t>
            </a:r>
          </a:p>
          <a:p>
            <a:pPr marL="180000" marR="0" indent="-180000" algn="l" defTabSz="914400" rtl="0" eaLnBrk="1" fontAlgn="auto" latinLnBrk="0" hangingPunct="1">
              <a:lnSpc>
                <a:spcPct val="100000"/>
              </a:lnSpc>
              <a:spcBef>
                <a:spcPts val="0"/>
              </a:spcBef>
              <a:spcAft>
                <a:spcPts val="1800"/>
              </a:spcAft>
              <a:buClr>
                <a:schemeClr val="tx1">
                  <a:lumMod val="65000"/>
                  <a:lumOff val="35000"/>
                </a:schemeClr>
              </a:buClr>
              <a:buSzTx/>
              <a:buFont typeface="Arial" panose="020B0604020202020204" pitchFamily="34" charset="0"/>
              <a:buChar char="•"/>
              <a:tabLst/>
              <a:defRPr/>
            </a:pPr>
            <a:r>
              <a:rPr lang="de-DE" altLang="de-DE" sz="12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KLICK:</a:t>
            </a:r>
            <a:r>
              <a:rPr lang="de-DE" altLang="de-DE" sz="1200" b="1"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lang="de-DE" altLang="de-DE" sz="1200" b="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ZIEL:</a:t>
            </a:r>
            <a:r>
              <a:rPr lang="de-DE" altLang="de-DE" sz="1200" b="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Politik für Verbesserung der Radinfrastruktur sensibilisieren</a:t>
            </a:r>
          </a:p>
          <a:p>
            <a:pPr marL="180000" marR="0" indent="-180000" algn="l" defTabSz="914400" rtl="0" eaLnBrk="1" fontAlgn="auto" latinLnBrk="0" hangingPunct="1">
              <a:lnSpc>
                <a:spcPct val="100000"/>
              </a:lnSpc>
              <a:spcBef>
                <a:spcPts val="0"/>
              </a:spcBef>
              <a:spcAft>
                <a:spcPts val="1800"/>
              </a:spcAft>
              <a:buClr>
                <a:schemeClr val="tx1">
                  <a:lumMod val="65000"/>
                  <a:lumOff val="35000"/>
                </a:schemeClr>
              </a:buClr>
              <a:buSzTx/>
              <a:buFont typeface="Arial" panose="020B0604020202020204" pitchFamily="34" charset="0"/>
              <a:buChar char="•"/>
              <a:tabLst/>
              <a:defRPr/>
            </a:pPr>
            <a:endParaRPr lang="de-DE" altLang="de-DE" sz="1200" b="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marL="0" marR="0" indent="0" algn="l" defTabSz="914400" rtl="0" eaLnBrk="1" fontAlgn="auto" latinLnBrk="0" hangingPunct="1">
              <a:lnSpc>
                <a:spcPct val="100000"/>
              </a:lnSpc>
              <a:spcBef>
                <a:spcPts val="0"/>
              </a:spcBef>
              <a:spcAft>
                <a:spcPts val="1800"/>
              </a:spcAft>
              <a:buClr>
                <a:schemeClr val="tx1">
                  <a:lumMod val="65000"/>
                  <a:lumOff val="35000"/>
                </a:schemeClr>
              </a:buClr>
              <a:buSzTx/>
              <a:buFont typeface="Arial" panose="020B0604020202020204" pitchFamily="34" charset="0"/>
              <a:buNone/>
              <a:tabLst/>
              <a:defRPr/>
            </a:pPr>
            <a:r>
              <a:rPr lang="de-DE" altLang="de-DE" sz="12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Bitte beachten:</a:t>
            </a:r>
            <a:r>
              <a:rPr lang="de-DE" altLang="de-DE" sz="120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hinter dem grünen Feld verbirgt sich weiterer Text, der beim Start der Bildschirmpräsentation sichtbar wird!</a:t>
            </a:r>
            <a:endParaRPr lang="de-DE" altLang="de-DE" sz="1200" b="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9</a:t>
            </a:fld>
            <a:endParaRPr lang="de-DE"/>
          </a:p>
        </p:txBody>
      </p:sp>
    </p:spTree>
    <p:extLst>
      <p:ext uri="{BB962C8B-B14F-4D97-AF65-F5344CB8AC3E}">
        <p14:creationId xmlns:p14="http://schemas.microsoft.com/office/powerpoint/2010/main" val="8959029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97819"/>
            <a:ext cx="7772400" cy="1102519"/>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5EFD61A2-F67D-4445-875B-3FCE001E6512}" type="datetimeFigureOut">
              <a:rPr lang="de-DE" smtClean="0"/>
              <a:t>30.04.2024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2DFF5DD-2512-4874-8415-B98AD53897B7}" type="slidenum">
              <a:rPr lang="de-DE" smtClean="0"/>
              <a:t>‹Nr.›</a:t>
            </a:fld>
            <a:endParaRPr lang="de-DE"/>
          </a:p>
        </p:txBody>
      </p:sp>
    </p:spTree>
    <p:extLst>
      <p:ext uri="{BB962C8B-B14F-4D97-AF65-F5344CB8AC3E}">
        <p14:creationId xmlns:p14="http://schemas.microsoft.com/office/powerpoint/2010/main" val="363375724"/>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5EFD61A2-F67D-4445-875B-3FCE001E6512}" type="datetimeFigureOut">
              <a:rPr lang="de-DE" smtClean="0"/>
              <a:t>30.04.2024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2DFF5DD-2512-4874-8415-B98AD53897B7}" type="slidenum">
              <a:rPr lang="de-DE" smtClean="0"/>
              <a:t>‹Nr.›</a:t>
            </a:fld>
            <a:endParaRPr lang="de-DE"/>
          </a:p>
        </p:txBody>
      </p:sp>
    </p:spTree>
    <p:extLst>
      <p:ext uri="{BB962C8B-B14F-4D97-AF65-F5344CB8AC3E}">
        <p14:creationId xmlns:p14="http://schemas.microsoft.com/office/powerpoint/2010/main" val="2830228285"/>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05979"/>
            <a:ext cx="2057400" cy="4388644"/>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05979"/>
            <a:ext cx="6019800" cy="4388644"/>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5EFD61A2-F67D-4445-875B-3FCE001E6512}" type="datetimeFigureOut">
              <a:rPr lang="de-DE" smtClean="0"/>
              <a:t>30.04.2024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2DFF5DD-2512-4874-8415-B98AD53897B7}" type="slidenum">
              <a:rPr lang="de-DE" smtClean="0"/>
              <a:t>‹Nr.›</a:t>
            </a:fld>
            <a:endParaRPr lang="de-DE"/>
          </a:p>
        </p:txBody>
      </p:sp>
    </p:spTree>
    <p:extLst>
      <p:ext uri="{BB962C8B-B14F-4D97-AF65-F5344CB8AC3E}">
        <p14:creationId xmlns:p14="http://schemas.microsoft.com/office/powerpoint/2010/main" val="3077805839"/>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5EFD61A2-F67D-4445-875B-3FCE001E6512}" type="datetimeFigureOut">
              <a:rPr lang="de-DE" smtClean="0"/>
              <a:t>30.04.2024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2DFF5DD-2512-4874-8415-B98AD53897B7}" type="slidenum">
              <a:rPr lang="de-DE" smtClean="0"/>
              <a:t>‹Nr.›</a:t>
            </a:fld>
            <a:endParaRPr lang="de-DE"/>
          </a:p>
        </p:txBody>
      </p:sp>
    </p:spTree>
    <p:extLst>
      <p:ext uri="{BB962C8B-B14F-4D97-AF65-F5344CB8AC3E}">
        <p14:creationId xmlns:p14="http://schemas.microsoft.com/office/powerpoint/2010/main" val="2185325800"/>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3305176"/>
            <a:ext cx="7772400" cy="1021556"/>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5EFD61A2-F67D-4445-875B-3FCE001E6512}" type="datetimeFigureOut">
              <a:rPr lang="de-DE" smtClean="0"/>
              <a:t>30.04.2024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2DFF5DD-2512-4874-8415-B98AD53897B7}" type="slidenum">
              <a:rPr lang="de-DE" smtClean="0"/>
              <a:t>‹Nr.›</a:t>
            </a:fld>
            <a:endParaRPr lang="de-DE"/>
          </a:p>
        </p:txBody>
      </p:sp>
    </p:spTree>
    <p:extLst>
      <p:ext uri="{BB962C8B-B14F-4D97-AF65-F5344CB8AC3E}">
        <p14:creationId xmlns:p14="http://schemas.microsoft.com/office/powerpoint/2010/main" val="747383272"/>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5EFD61A2-F67D-4445-875B-3FCE001E6512}" type="datetimeFigureOut">
              <a:rPr lang="de-DE" smtClean="0"/>
              <a:t>30.04.2024</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52DFF5DD-2512-4874-8415-B98AD53897B7}" type="slidenum">
              <a:rPr lang="de-DE" smtClean="0"/>
              <a:t>‹Nr.›</a:t>
            </a:fld>
            <a:endParaRPr lang="de-DE"/>
          </a:p>
        </p:txBody>
      </p:sp>
    </p:spTree>
    <p:extLst>
      <p:ext uri="{BB962C8B-B14F-4D97-AF65-F5344CB8AC3E}">
        <p14:creationId xmlns:p14="http://schemas.microsoft.com/office/powerpoint/2010/main" val="3777494191"/>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5EFD61A2-F67D-4445-875B-3FCE001E6512}" type="datetimeFigureOut">
              <a:rPr lang="de-DE" smtClean="0"/>
              <a:t>30.04.2024</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52DFF5DD-2512-4874-8415-B98AD53897B7}" type="slidenum">
              <a:rPr lang="de-DE" smtClean="0"/>
              <a:t>‹Nr.›</a:t>
            </a:fld>
            <a:endParaRPr lang="de-DE"/>
          </a:p>
        </p:txBody>
      </p:sp>
    </p:spTree>
    <p:extLst>
      <p:ext uri="{BB962C8B-B14F-4D97-AF65-F5344CB8AC3E}">
        <p14:creationId xmlns:p14="http://schemas.microsoft.com/office/powerpoint/2010/main" val="2402069138"/>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5EFD61A2-F67D-4445-875B-3FCE001E6512}" type="datetimeFigureOut">
              <a:rPr lang="de-DE" smtClean="0"/>
              <a:t>30.04.2024</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52DFF5DD-2512-4874-8415-B98AD53897B7}" type="slidenum">
              <a:rPr lang="de-DE" smtClean="0"/>
              <a:t>‹Nr.›</a:t>
            </a:fld>
            <a:endParaRPr lang="de-DE"/>
          </a:p>
        </p:txBody>
      </p:sp>
    </p:spTree>
    <p:extLst>
      <p:ext uri="{BB962C8B-B14F-4D97-AF65-F5344CB8AC3E}">
        <p14:creationId xmlns:p14="http://schemas.microsoft.com/office/powerpoint/2010/main" val="1912462449"/>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5EFD61A2-F67D-4445-875B-3FCE001E6512}" type="datetimeFigureOut">
              <a:rPr lang="de-DE" smtClean="0"/>
              <a:t>30.04.2024</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52DFF5DD-2512-4874-8415-B98AD53897B7}" type="slidenum">
              <a:rPr lang="de-DE" smtClean="0"/>
              <a:t>‹Nr.›</a:t>
            </a:fld>
            <a:endParaRPr lang="de-DE"/>
          </a:p>
        </p:txBody>
      </p:sp>
    </p:spTree>
    <p:extLst>
      <p:ext uri="{BB962C8B-B14F-4D97-AF65-F5344CB8AC3E}">
        <p14:creationId xmlns:p14="http://schemas.microsoft.com/office/powerpoint/2010/main" val="3641084948"/>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1" y="204787"/>
            <a:ext cx="3008313" cy="871538"/>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5EFD61A2-F67D-4445-875B-3FCE001E6512}" type="datetimeFigureOut">
              <a:rPr lang="de-DE" smtClean="0"/>
              <a:t>30.04.2024</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52DFF5DD-2512-4874-8415-B98AD53897B7}" type="slidenum">
              <a:rPr lang="de-DE" smtClean="0"/>
              <a:t>‹Nr.›</a:t>
            </a:fld>
            <a:endParaRPr lang="de-DE"/>
          </a:p>
        </p:txBody>
      </p:sp>
    </p:spTree>
    <p:extLst>
      <p:ext uri="{BB962C8B-B14F-4D97-AF65-F5344CB8AC3E}">
        <p14:creationId xmlns:p14="http://schemas.microsoft.com/office/powerpoint/2010/main" val="2569992129"/>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3600450"/>
            <a:ext cx="5486400" cy="425054"/>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5EFD61A2-F67D-4445-875B-3FCE001E6512}" type="datetimeFigureOut">
              <a:rPr lang="de-DE" smtClean="0"/>
              <a:t>30.04.2024</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52DFF5DD-2512-4874-8415-B98AD53897B7}" type="slidenum">
              <a:rPr lang="de-DE" smtClean="0"/>
              <a:t>‹Nr.›</a:t>
            </a:fld>
            <a:endParaRPr lang="de-DE"/>
          </a:p>
        </p:txBody>
      </p:sp>
    </p:spTree>
    <p:extLst>
      <p:ext uri="{BB962C8B-B14F-4D97-AF65-F5344CB8AC3E}">
        <p14:creationId xmlns:p14="http://schemas.microsoft.com/office/powerpoint/2010/main" val="2514999277"/>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de-DE" dirty="0" smtClean="0"/>
              <a:t>Titelmasterformat durch Klicken bearbeiten</a:t>
            </a:r>
            <a:endParaRPr lang="de-DE" dirty="0"/>
          </a:p>
        </p:txBody>
      </p:sp>
      <p:sp>
        <p:nvSpPr>
          <p:cNvPr id="3" name="Textplatzhalt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EFD61A2-F67D-4445-875B-3FCE001E6512}" type="datetimeFigureOut">
              <a:rPr lang="de-DE" smtClean="0"/>
              <a:t>30.04.2024</a:t>
            </a:fld>
            <a:endParaRPr lang="de-DE"/>
          </a:p>
        </p:txBody>
      </p:sp>
      <p:sp>
        <p:nvSpPr>
          <p:cNvPr id="5" name="Fußzeilenplatzhalt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2DFF5DD-2512-4874-8415-B98AD53897B7}" type="slidenum">
              <a:rPr lang="de-DE" smtClean="0"/>
              <a:t>‹Nr.›</a:t>
            </a:fld>
            <a:endParaRPr lang="de-DE"/>
          </a:p>
        </p:txBody>
      </p:sp>
    </p:spTree>
    <p:extLst>
      <p:ext uri="{BB962C8B-B14F-4D97-AF65-F5344CB8AC3E}">
        <p14:creationId xmlns:p14="http://schemas.microsoft.com/office/powerpoint/2010/main" val="334800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 Id="rId9"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8.jpeg"/><Relationship Id="rId3" Type="http://schemas.openxmlformats.org/officeDocument/2006/relationships/image" Target="../media/image28.jpeg"/><Relationship Id="rId7" Type="http://schemas.openxmlformats.org/officeDocument/2006/relationships/image" Target="../media/image32.jpeg"/><Relationship Id="rId12"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1.jpeg"/><Relationship Id="rId11" Type="http://schemas.openxmlformats.org/officeDocument/2006/relationships/image" Target="../media/image36.jpeg"/><Relationship Id="rId5" Type="http://schemas.openxmlformats.org/officeDocument/2006/relationships/image" Target="../media/image30.jpeg"/><Relationship Id="rId10" Type="http://schemas.openxmlformats.org/officeDocument/2006/relationships/image" Target="../media/image35.jpeg"/><Relationship Id="rId4" Type="http://schemas.openxmlformats.org/officeDocument/2006/relationships/image" Target="../media/image29.png"/><Relationship Id="rId9"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jp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51.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5.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78.jpg"/><Relationship Id="rId5" Type="http://schemas.openxmlformats.org/officeDocument/2006/relationships/image" Target="../media/image77.png"/><Relationship Id="rId4" Type="http://schemas.openxmlformats.org/officeDocument/2006/relationships/image" Target="../media/image76.png"/></Relationships>
</file>

<file path=ppt/slides/_rels/slide5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5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5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microsoft.com/office/2007/relationships/hdphoto" Target="../media/hdphoto1.wdp"/></Relationships>
</file>

<file path=ppt/slides/_rels/slide5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5.png"/></Relationships>
</file>

<file path=ppt/slides/_rels/slide59.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P:\KB-Projekte\STADTRADELN\STADTRADELN\Fotos\Laura Nickel 2016\STADTRADELN - FOTO POOL Gesamt\STADTRADELN_014_(c)Klima-Bündnis.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4144" t="10793" r="4144" b="27414"/>
          <a:stretch/>
        </p:blipFill>
        <p:spPr bwMode="auto">
          <a:xfrm>
            <a:off x="0" y="-2"/>
            <a:ext cx="9144000" cy="411814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Daten\STADTRADELN\STADTRADELN\Grafik\Logos\Logo - STADTRADELN\01 SR Logo - Längs\SR Logo - Längs\Stadtradeln_laengs_RGB_72dpi.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29003" y="4362324"/>
            <a:ext cx="2136089" cy="534964"/>
          </a:xfrm>
          <a:prstGeom prst="rect">
            <a:avLst/>
          </a:prstGeom>
          <a:noFill/>
          <a:extLst>
            <a:ext uri="{909E8E84-426E-40DD-AFC4-6F175D3DCCD1}">
              <a14:hiddenFill xmlns:a14="http://schemas.microsoft.com/office/drawing/2010/main">
                <a:solidFill>
                  <a:srgbClr val="FFFFFF"/>
                </a:solidFill>
              </a14:hiddenFill>
            </a:ext>
          </a:extLst>
        </p:spPr>
      </p:pic>
      <p:pic>
        <p:nvPicPr>
          <p:cNvPr id="11" name="Grafik 10"/>
          <p:cNvPicPr>
            <a:picLocks noChangeAspect="1"/>
          </p:cNvPicPr>
          <p:nvPr/>
        </p:nvPicPr>
        <p:blipFill rotWithShape="1">
          <a:blip r:embed="rId5" cstate="screen">
            <a:extLst>
              <a:ext uri="{28A0092B-C50C-407E-A947-70E740481C1C}">
                <a14:useLocalDpi xmlns:a14="http://schemas.microsoft.com/office/drawing/2010/main" val="0"/>
              </a:ext>
            </a:extLst>
          </a:blip>
          <a:srcRect t="9278" b="32533"/>
          <a:stretch/>
        </p:blipFill>
        <p:spPr>
          <a:xfrm>
            <a:off x="7428413" y="4362324"/>
            <a:ext cx="1664352" cy="534964"/>
          </a:xfrm>
          <a:prstGeom prst="rect">
            <a:avLst/>
          </a:prstGeom>
        </p:spPr>
      </p:pic>
    </p:spTree>
    <p:extLst>
      <p:ext uri="{BB962C8B-B14F-4D97-AF65-F5344CB8AC3E}">
        <p14:creationId xmlns:p14="http://schemas.microsoft.com/office/powerpoint/2010/main" val="3575245521"/>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324694" y="1779662"/>
            <a:ext cx="4463330" cy="2708434"/>
          </a:xfrm>
          <a:prstGeom prst="rect">
            <a:avLst/>
          </a:prstGeom>
        </p:spPr>
        <p:txBody>
          <a:bodyPr wrap="square">
            <a:spAutoFit/>
          </a:bodyPr>
          <a:lstStyle/>
          <a:p>
            <a:pPr>
              <a:spcAft>
                <a:spcPts val="1800"/>
              </a:spcAft>
              <a:buClr>
                <a:schemeClr val="bg1">
                  <a:lumMod val="50000"/>
                </a:schemeClr>
              </a:buClr>
            </a:pPr>
            <a:r>
              <a:rPr lang="de-DE" altLang="de-DE"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21 Tage</a:t>
            </a:r>
            <a:r>
              <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lang="de-DE" altLang="de-DE" sz="2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mit </a:t>
            </a:r>
            <a:r>
              <a:rPr lang="de-DE" altLang="de-DE" sz="20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Fahrrad</a:t>
            </a:r>
            <a:br>
              <a:rPr lang="de-DE" altLang="de-DE" sz="20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de-DE" altLang="de-DE" sz="2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unterwegs </a:t>
            </a:r>
            <a:r>
              <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und </a:t>
            </a:r>
            <a:r>
              <a:rPr lang="de-DE" altLang="de-DE" sz="20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autofrei</a:t>
            </a:r>
            <a:endParaRPr lang="de-DE" altLang="de-DE"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a:spcAft>
                <a:spcPts val="1800"/>
              </a:spcAft>
              <a:buClr>
                <a:schemeClr val="bg1">
                  <a:lumMod val="50000"/>
                </a:schemeClr>
              </a:buClr>
            </a:pPr>
            <a:r>
              <a:rPr lang="de-DE" altLang="de-DE" sz="2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Nach </a:t>
            </a:r>
            <a:r>
              <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Möglichkeit </a:t>
            </a:r>
            <a:r>
              <a:rPr lang="de-DE" altLang="de-DE"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„lokaler Promi</a:t>
            </a:r>
            <a:r>
              <a:rPr lang="de-DE" altLang="de-DE" sz="20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lang="de-DE" altLang="de-DE" sz="2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und </a:t>
            </a:r>
            <a:r>
              <a:rPr lang="de-DE" altLang="de-DE" sz="20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mediale Begleitung</a:t>
            </a:r>
            <a:endParaRPr lang="de-DE" altLang="de-DE"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a:spcAft>
                <a:spcPts val="1800"/>
              </a:spcAft>
              <a:buClr>
                <a:schemeClr val="bg1">
                  <a:lumMod val="50000"/>
                </a:schemeClr>
              </a:buClr>
            </a:pPr>
            <a:r>
              <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Verpflichtung zu regelmäßigen </a:t>
            </a:r>
            <a:r>
              <a:rPr lang="de-DE" altLang="de-DE"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Erfahrungsberichten auf</a:t>
            </a:r>
            <a:br>
              <a:rPr lang="de-DE" altLang="de-DE"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de-DE" altLang="de-DE" sz="20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STADTRADELN-Blog</a:t>
            </a:r>
            <a:endParaRPr lang="de-DE" altLang="de-DE"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sp>
        <p:nvSpPr>
          <p:cNvPr id="6" name="Rechteck 5"/>
          <p:cNvSpPr/>
          <p:nvPr/>
        </p:nvSpPr>
        <p:spPr>
          <a:xfrm>
            <a:off x="324694" y="261104"/>
            <a:ext cx="4463330" cy="954107"/>
          </a:xfrm>
          <a:prstGeom prst="rect">
            <a:avLst/>
          </a:prstGeom>
        </p:spPr>
        <p:txBody>
          <a:bodyPr wrap="square">
            <a:spAutoFit/>
          </a:bodyPr>
          <a:lstStyle/>
          <a:p>
            <a:pPr fontAlgn="auto">
              <a:lnSpc>
                <a:spcPct val="100000"/>
              </a:lnSpc>
              <a:spcAft>
                <a:spcPts val="0"/>
              </a:spcAft>
              <a:buClrTx/>
              <a:buSzTx/>
              <a:buFontTx/>
            </a:pPr>
            <a:r>
              <a:rPr lang="de-DE" altLang="de-DE" sz="3600" b="1"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STADTRADELN</a:t>
            </a:r>
          </a:p>
          <a:p>
            <a:pPr fontAlgn="auto">
              <a:lnSpc>
                <a:spcPct val="100000"/>
              </a:lnSpc>
              <a:spcAft>
                <a:spcPts val="0"/>
              </a:spcAft>
              <a:buClrTx/>
              <a:buSzTx/>
              <a:buFontTx/>
            </a:pPr>
            <a:r>
              <a:rPr lang="de-DE" altLang="de-DE" cap="all"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Star</a:t>
            </a:r>
            <a:endParaRPr lang="de-DE" altLang="de-DE"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pic>
        <p:nvPicPr>
          <p:cNvPr id="1027" name="Picture 3" descr="C:\Users\amuno\Desktop\STADTRADELN\STADTRADELN\Fotos\STADTRADLER-STARS\2016\Bad Oldesloh\Bad_Oldesloe_Stadtradler-Star!.jpg"/>
          <p:cNvPicPr>
            <a:picLocks noChangeAspect="1" noChangeArrowheads="1"/>
          </p:cNvPicPr>
          <p:nvPr/>
        </p:nvPicPr>
        <p:blipFill rotWithShape="1">
          <a:blip r:embed="rId3">
            <a:extLst>
              <a:ext uri="{28A0092B-C50C-407E-A947-70E740481C1C}">
                <a14:useLocalDpi xmlns:a14="http://schemas.microsoft.com/office/drawing/2010/main" val="0"/>
              </a:ext>
            </a:extLst>
          </a:blip>
          <a:srcRect l="28365" r="19896"/>
          <a:stretch/>
        </p:blipFill>
        <p:spPr bwMode="auto">
          <a:xfrm>
            <a:off x="5148065" y="0"/>
            <a:ext cx="3995936"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5184679"/>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324694" y="261104"/>
            <a:ext cx="5183410" cy="923330"/>
          </a:xfrm>
          <a:prstGeom prst="rect">
            <a:avLst/>
          </a:prstGeom>
        </p:spPr>
        <p:txBody>
          <a:bodyPr wrap="square">
            <a:spAutoFit/>
          </a:bodyPr>
          <a:lstStyle/>
          <a:p>
            <a:pPr fontAlgn="auto">
              <a:lnSpc>
                <a:spcPct val="100000"/>
              </a:lnSpc>
              <a:spcAft>
                <a:spcPts val="0"/>
              </a:spcAft>
              <a:buClrTx/>
              <a:buSzTx/>
              <a:buFontTx/>
            </a:pPr>
            <a:r>
              <a:rPr lang="de-DE" altLang="de-DE" sz="3600" b="1"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Schulradeln</a:t>
            </a:r>
          </a:p>
          <a:p>
            <a:pPr fontAlgn="auto">
              <a:lnSpc>
                <a:spcPct val="100000"/>
              </a:lnSpc>
              <a:spcAft>
                <a:spcPts val="0"/>
              </a:spcAft>
              <a:buClrTx/>
              <a:buSzTx/>
              <a:buFontTx/>
            </a:pPr>
            <a:r>
              <a:rPr lang="de-DE" altLang="de-DE" cap="all"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Der Wettbewerb im Wettbewerb</a:t>
            </a:r>
            <a:endParaRPr lang="de-DE" altLang="de-DE"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pic>
        <p:nvPicPr>
          <p:cNvPr id="7" name="Picture 2" descr="https://www.stadtradeln.de/fileadmin/stadtradeln/inhalte/00_Home/SR_Slider_Keyvisual2020.jpg"/>
          <p:cNvPicPr>
            <a:picLocks noChangeAspect="1" noChangeArrowheads="1"/>
          </p:cNvPicPr>
          <p:nvPr/>
        </p:nvPicPr>
        <p:blipFill rotWithShape="1">
          <a:blip r:embed="rId3">
            <a:extLst>
              <a:ext uri="{28A0092B-C50C-407E-A947-70E740481C1C}">
                <a14:useLocalDpi xmlns:a14="http://schemas.microsoft.com/office/drawing/2010/main" val="0"/>
              </a:ext>
            </a:extLst>
          </a:blip>
          <a:srcRect l="35594" t="16056" r="29138" b="2112"/>
          <a:stretch/>
        </p:blipFill>
        <p:spPr bwMode="auto">
          <a:xfrm>
            <a:off x="5874195" y="0"/>
            <a:ext cx="3269805" cy="421286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8"/>
          <p:cNvSpPr>
            <a:spLocks noChangeArrowheads="1"/>
          </p:cNvSpPr>
          <p:nvPr/>
        </p:nvSpPr>
        <p:spPr bwMode="auto">
          <a:xfrm rot="21087381">
            <a:off x="5283558" y="2004981"/>
            <a:ext cx="4179214" cy="695923"/>
          </a:xfrm>
          <a:prstGeom prst="rect">
            <a:avLst/>
          </a:prstGeom>
          <a:solidFill>
            <a:srgbClr val="92C71F"/>
          </a:solidFill>
          <a:ln>
            <a:noFill/>
          </a:ln>
          <a:effectLst/>
          <a:extLst/>
        </p:spPr>
        <p:txBody>
          <a:bodyPr lIns="90000" tIns="46800" rIns="90000" bIns="46800" anchor="ctr"/>
          <a:lstStyle>
            <a:lvl1pPr>
              <a:defRPr sz="2800">
                <a:solidFill>
                  <a:schemeClr val="tx1"/>
                </a:solidFill>
                <a:latin typeface="Arial" charset="0"/>
                <a:cs typeface="Arial" charset="0"/>
              </a:defRPr>
            </a:lvl1pPr>
            <a:lvl2pPr marL="742950" indent="-285750">
              <a:defRPr sz="2800">
                <a:solidFill>
                  <a:schemeClr val="tx1"/>
                </a:solidFill>
                <a:latin typeface="Arial" charset="0"/>
                <a:cs typeface="Arial" charset="0"/>
              </a:defRPr>
            </a:lvl2pPr>
            <a:lvl3pPr marL="1143000" indent="-228600">
              <a:defRPr sz="2800">
                <a:solidFill>
                  <a:schemeClr val="tx1"/>
                </a:solidFill>
                <a:latin typeface="Arial" charset="0"/>
                <a:cs typeface="Arial" charset="0"/>
              </a:defRPr>
            </a:lvl3pPr>
            <a:lvl4pPr marL="1600200" indent="-228600">
              <a:defRPr sz="2800">
                <a:solidFill>
                  <a:schemeClr val="tx1"/>
                </a:solidFill>
                <a:latin typeface="Arial" charset="0"/>
                <a:cs typeface="Arial" charset="0"/>
              </a:defRPr>
            </a:lvl4pPr>
            <a:lvl5pPr marL="2057400" indent="-228600">
              <a:defRPr sz="2800">
                <a:solidFill>
                  <a:schemeClr val="tx1"/>
                </a:solidFill>
                <a:latin typeface="Arial" charset="0"/>
                <a:cs typeface="Arial" charset="0"/>
              </a:defRPr>
            </a:lvl5pPr>
            <a:lvl6pPr marL="25146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6pPr>
            <a:lvl7pPr marL="29718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7pPr>
            <a:lvl8pPr marL="34290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8pPr>
            <a:lvl9pPr marL="38862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9pPr>
          </a:lstStyle>
          <a:p>
            <a:pPr algn="ctr">
              <a:lnSpc>
                <a:spcPct val="99000"/>
              </a:lnSpc>
              <a:buClr>
                <a:srgbClr val="31639C"/>
              </a:buClr>
              <a:buFont typeface="Arial Narrow" pitchFamily="34" charset="0"/>
              <a:buNone/>
            </a:pPr>
            <a:r>
              <a:rPr lang="de-DE" altLang="de-DE" sz="2000" b="1" dirty="0" smtClean="0">
                <a:solidFill>
                  <a:schemeClr val="bg1"/>
                </a:solidFill>
                <a:latin typeface="Arial" panose="020B0604020202020204" pitchFamily="34" charset="0"/>
                <a:ea typeface="Roboto" panose="02000000000000000000" pitchFamily="2" charset="0"/>
                <a:cs typeface="Arial" panose="020B0604020202020204" pitchFamily="34" charset="0"/>
              </a:rPr>
              <a:t>Immer beliebter –</a:t>
            </a:r>
          </a:p>
          <a:p>
            <a:pPr algn="ctr">
              <a:lnSpc>
                <a:spcPct val="99000"/>
              </a:lnSpc>
              <a:buClr>
                <a:srgbClr val="31639C"/>
              </a:buClr>
              <a:buFont typeface="Arial Narrow" pitchFamily="34" charset="0"/>
              <a:buNone/>
            </a:pPr>
            <a:r>
              <a:rPr lang="de-DE" altLang="de-DE" sz="2000" b="1" dirty="0" smtClean="0">
                <a:solidFill>
                  <a:schemeClr val="bg1"/>
                </a:solidFill>
                <a:latin typeface="Arial" panose="020B0604020202020204" pitchFamily="34" charset="0"/>
                <a:ea typeface="Roboto" panose="02000000000000000000" pitchFamily="2" charset="0"/>
                <a:cs typeface="Arial" panose="020B0604020202020204" pitchFamily="34" charset="0"/>
              </a:rPr>
              <a:t>immer wichtiger!</a:t>
            </a:r>
            <a:endParaRPr lang="de-DE" altLang="de-DE" sz="2000" b="1"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pic>
        <p:nvPicPr>
          <p:cNvPr id="2050" name="Picture 2" descr="P:\KB-Projekte\STADTRADELN\Schulradeln\Niedersachsen\Grafik\Logos\Schulradeln\01 Schulradeln Logo - Längs\Mit Claim\Bunt\schulradeln_Logo_Bunt.pn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284961" y="4401287"/>
            <a:ext cx="2448271" cy="581537"/>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p:cNvSpPr txBox="1"/>
          <p:nvPr/>
        </p:nvSpPr>
        <p:spPr>
          <a:xfrm>
            <a:off x="324694" y="1423972"/>
            <a:ext cx="4751362" cy="3736920"/>
          </a:xfrm>
          <a:prstGeom prst="rect">
            <a:avLst/>
          </a:prstGeom>
          <a:noFill/>
        </p:spPr>
        <p:txBody>
          <a:bodyPr wrap="square" rtlCol="0">
            <a:spAutoFit/>
          </a:bodyPr>
          <a:lstStyle/>
          <a:p>
            <a:pPr>
              <a:buClr>
                <a:schemeClr val="tx1">
                  <a:lumMod val="75000"/>
                  <a:lumOff val="25000"/>
                </a:schemeClr>
              </a:buClr>
            </a:pPr>
            <a: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Ins STADTRADELN integrierter </a:t>
            </a:r>
            <a:r>
              <a:rPr lang="de-DE"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Sonderwettbewerb</a:t>
            </a:r>
            <a: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inzwischen in</a:t>
            </a:r>
          </a:p>
          <a:p>
            <a:pPr marL="0" lvl="1">
              <a:buClr>
                <a:schemeClr val="tx1">
                  <a:lumMod val="75000"/>
                  <a:lumOff val="25000"/>
                </a:schemeClr>
              </a:buClr>
              <a:tabLst>
                <a:tab pos="2686050" algn="l"/>
              </a:tabLst>
            </a:pPr>
            <a:r>
              <a:rPr lang="de-DE" sz="16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Baden-Württemberg</a:t>
            </a:r>
            <a:r>
              <a:rPr lang="de-DE"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lang="de-DE" sz="16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Bayern</a:t>
            </a:r>
          </a:p>
          <a:p>
            <a:pPr marL="0" lvl="1">
              <a:buClr>
                <a:schemeClr val="tx1">
                  <a:lumMod val="75000"/>
                  <a:lumOff val="25000"/>
                </a:schemeClr>
              </a:buClr>
              <a:tabLst>
                <a:tab pos="2686050" algn="l"/>
              </a:tabLst>
            </a:pPr>
            <a:r>
              <a:rPr lang="de-DE"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lang="de-DE" sz="16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Hessen	</a:t>
            </a:r>
            <a:r>
              <a:rPr lang="de-DE"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lang="de-DE" sz="16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Niedersachen</a:t>
            </a:r>
          </a:p>
          <a:p>
            <a:pPr marL="0" lvl="1">
              <a:buClr>
                <a:schemeClr val="tx1">
                  <a:lumMod val="75000"/>
                  <a:lumOff val="25000"/>
                </a:schemeClr>
              </a:buClr>
              <a:tabLst>
                <a:tab pos="2686050" algn="l"/>
              </a:tabLst>
            </a:pPr>
            <a:r>
              <a:rPr lang="de-DE"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Nordrhein-Westfalen	▪ Rheinland-Pfalz</a:t>
            </a:r>
            <a:br>
              <a:rPr lang="de-DE"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de-DE"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Saarland	▪ Thüringen</a:t>
            </a:r>
          </a:p>
          <a:p>
            <a:pPr marL="0" lvl="1">
              <a:spcBef>
                <a:spcPts val="600"/>
              </a:spcBef>
              <a:spcAft>
                <a:spcPts val="800"/>
              </a:spcAft>
              <a:buClr>
                <a:schemeClr val="tx1">
                  <a:lumMod val="75000"/>
                  <a:lumOff val="25000"/>
                </a:schemeClr>
              </a:buClr>
            </a:pPr>
            <a: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Besonderer </a:t>
            </a:r>
            <a:r>
              <a:rPr 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Fokus </a:t>
            </a:r>
            <a: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auf Zielgruppen</a:t>
            </a:r>
            <a:r>
              <a:rPr 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t>
            </a:r>
            <a:br>
              <a:rPr 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de-DE"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Schüler*innen, Eltern </a:t>
            </a:r>
            <a:r>
              <a:rPr lang="de-DE"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und </a:t>
            </a:r>
            <a:r>
              <a:rPr lang="de-DE"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Lehrkräfte</a:t>
            </a:r>
            <a: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r>
            <a:b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de-DE" sz="16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von Grund- bis berufsbildende Schulen</a:t>
            </a:r>
            <a:endParaRPr lang="de-DE"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marL="0" lvl="1">
              <a:spcBef>
                <a:spcPts val="600"/>
              </a:spcBef>
              <a:spcAft>
                <a:spcPts val="800"/>
              </a:spcAft>
              <a:buClr>
                <a:schemeClr val="tx1">
                  <a:lumMod val="75000"/>
                  <a:lumOff val="25000"/>
                </a:schemeClr>
              </a:buClr>
            </a:pPr>
            <a:r>
              <a:rPr lang="de-DE"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Kreativwettbewerb</a:t>
            </a:r>
            <a:r>
              <a:rPr 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möglich</a:t>
            </a:r>
            <a:endParaRPr 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marL="0" lvl="1">
              <a:spcBef>
                <a:spcPts val="600"/>
              </a:spcBef>
              <a:spcAft>
                <a:spcPts val="600"/>
              </a:spcAft>
              <a:buClr>
                <a:schemeClr val="tx1">
                  <a:lumMod val="75000"/>
                  <a:lumOff val="25000"/>
                </a:schemeClr>
              </a:buClr>
            </a:pPr>
            <a:r>
              <a:rPr lang="de-DE"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Bundeslandweite </a:t>
            </a:r>
            <a:r>
              <a:rPr lang="de-DE"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Prämierung</a:t>
            </a:r>
            <a: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t>
            </a:r>
            <a:b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z</a:t>
            </a:r>
            <a:r>
              <a:rPr 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T. durch </a:t>
            </a:r>
            <a: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Landesminister*in</a:t>
            </a:r>
            <a:endParaRPr lang="de-DE" sz="14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305846168"/>
      </p:ext>
    </p:extLst>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324694" y="1423972"/>
            <a:ext cx="4823370" cy="3416320"/>
          </a:xfrm>
          <a:prstGeom prst="rect">
            <a:avLst/>
          </a:prstGeom>
          <a:noFill/>
        </p:spPr>
        <p:txBody>
          <a:bodyPr wrap="square" rtlCol="0">
            <a:spAutoFit/>
          </a:bodyPr>
          <a:lstStyle/>
          <a:p>
            <a:pPr marL="0" lvl="1">
              <a:spcAft>
                <a:spcPts val="1200"/>
              </a:spcAft>
              <a:buClr>
                <a:schemeClr val="tx1">
                  <a:lumMod val="75000"/>
                  <a:lumOff val="25000"/>
                </a:schemeClr>
              </a:buClr>
            </a:pPr>
            <a:r>
              <a:rPr lang="de-DE"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STADTRADELN-Zeitraum</a:t>
            </a:r>
            <a:r>
              <a:rPr 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der </a:t>
            </a:r>
            <a: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Kommune</a:t>
            </a:r>
            <a:b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de-DE"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ist Schulradeln-Zeitraum</a:t>
            </a:r>
            <a:endParaRPr lang="de-DE"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marL="0" lvl="1">
              <a:spcAft>
                <a:spcPts val="1200"/>
              </a:spcAft>
              <a:buClr>
                <a:schemeClr val="tx1">
                  <a:lumMod val="75000"/>
                  <a:lumOff val="25000"/>
                </a:schemeClr>
              </a:buClr>
            </a:pPr>
            <a: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Bei STADTRADELN-Registrierungsprozess </a:t>
            </a:r>
            <a:r>
              <a:rPr lang="de-DE"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Verweis auf Schulradeln</a:t>
            </a:r>
          </a:p>
          <a:p>
            <a:pPr marL="0" lvl="1">
              <a:spcAft>
                <a:spcPts val="1200"/>
              </a:spcAft>
              <a:buClr>
                <a:schemeClr val="tx1">
                  <a:lumMod val="75000"/>
                  <a:lumOff val="25000"/>
                </a:schemeClr>
              </a:buClr>
            </a:pPr>
            <a:r>
              <a:rPr lang="de-DE"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Unterteams einzelner Klassen</a:t>
            </a:r>
            <a: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innerhalb einer Schule motivieren zusätzlich</a:t>
            </a:r>
            <a:endParaRPr 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marL="0" lvl="1">
              <a:spcAft>
                <a:spcPts val="1200"/>
              </a:spcAft>
              <a:buClr>
                <a:schemeClr val="tx1">
                  <a:lumMod val="75000"/>
                  <a:lumOff val="25000"/>
                </a:schemeClr>
              </a:buClr>
            </a:pPr>
            <a: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Im </a:t>
            </a:r>
            <a:r>
              <a:rPr 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Verantwortungsbereich der </a:t>
            </a:r>
            <a:r>
              <a:rPr lang="de-DE"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Bundesländer</a:t>
            </a:r>
            <a:r>
              <a:rPr 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r>
            <a:br>
              <a:rPr 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de-DE" sz="14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(Jahreslizenz)</a:t>
            </a:r>
          </a:p>
          <a:p>
            <a:pPr marL="0" lvl="1">
              <a:spcAft>
                <a:spcPts val="1200"/>
              </a:spcAft>
              <a:buClr>
                <a:schemeClr val="tx1">
                  <a:lumMod val="75000"/>
                  <a:lumOff val="25000"/>
                </a:schemeClr>
              </a:buClr>
            </a:pPr>
            <a:r>
              <a:rPr lang="de-DE"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Bundeslandkoordination</a:t>
            </a:r>
            <a: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als Schalt- und Anlaufstelle hat Gesamtkoordination inne</a:t>
            </a:r>
            <a:endParaRPr 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sp>
        <p:nvSpPr>
          <p:cNvPr id="6" name="Rechteck 5"/>
          <p:cNvSpPr/>
          <p:nvPr/>
        </p:nvSpPr>
        <p:spPr>
          <a:xfrm>
            <a:off x="324694" y="261104"/>
            <a:ext cx="5183410" cy="923330"/>
          </a:xfrm>
          <a:prstGeom prst="rect">
            <a:avLst/>
          </a:prstGeom>
        </p:spPr>
        <p:txBody>
          <a:bodyPr wrap="square">
            <a:spAutoFit/>
          </a:bodyPr>
          <a:lstStyle/>
          <a:p>
            <a:pPr fontAlgn="auto">
              <a:lnSpc>
                <a:spcPct val="100000"/>
              </a:lnSpc>
              <a:spcAft>
                <a:spcPts val="0"/>
              </a:spcAft>
              <a:buClrTx/>
              <a:buSzTx/>
              <a:buFontTx/>
            </a:pPr>
            <a:r>
              <a:rPr lang="de-DE" altLang="de-DE" sz="3600" b="1"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Schulradeln</a:t>
            </a:r>
          </a:p>
          <a:p>
            <a:pPr fontAlgn="auto">
              <a:lnSpc>
                <a:spcPct val="100000"/>
              </a:lnSpc>
              <a:spcAft>
                <a:spcPts val="0"/>
              </a:spcAft>
              <a:buClrTx/>
              <a:buSzTx/>
              <a:buFontTx/>
            </a:pPr>
            <a:r>
              <a:rPr lang="de-DE" altLang="de-DE" cap="all"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So Funktioniert‘s</a:t>
            </a:r>
            <a:endParaRPr lang="de-DE" altLang="de-DE"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pic>
        <p:nvPicPr>
          <p:cNvPr id="9" name="Picture 2" descr="D:\Daten\STADTRADELN\STADTRADELN\Grafik\PP Präsentation\2022\STADTRADELN_2022_c)Klima-Bündnis (208)KL.jpg"/>
          <p:cNvPicPr>
            <a:picLocks noChangeAspect="1" noChangeArrowheads="1"/>
          </p:cNvPicPr>
          <p:nvPr/>
        </p:nvPicPr>
        <p:blipFill rotWithShape="1">
          <a:blip r:embed="rId3">
            <a:extLst>
              <a:ext uri="{28A0092B-C50C-407E-A947-70E740481C1C}">
                <a14:useLocalDpi xmlns:a14="http://schemas.microsoft.com/office/drawing/2010/main" val="0"/>
              </a:ext>
            </a:extLst>
          </a:blip>
          <a:srcRect l="32734" t="1666" r="16347"/>
          <a:stretch/>
        </p:blipFill>
        <p:spPr bwMode="auto">
          <a:xfrm>
            <a:off x="5874195" y="-1"/>
            <a:ext cx="3269805" cy="4212867"/>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p:cNvSpPr/>
          <p:nvPr/>
        </p:nvSpPr>
        <p:spPr>
          <a:xfrm>
            <a:off x="6111118" y="4507640"/>
            <a:ext cx="2795958" cy="338554"/>
          </a:xfrm>
          <a:prstGeom prst="rect">
            <a:avLst/>
          </a:prstGeom>
        </p:spPr>
        <p:txBody>
          <a:bodyPr wrap="none">
            <a:spAutoFit/>
          </a:bodyPr>
          <a:lstStyle/>
          <a:p>
            <a:pPr algn="ctr"/>
            <a:r>
              <a:rPr lang="de-DE" sz="1600" b="1" dirty="0">
                <a:solidFill>
                  <a:srgbClr val="0070C0"/>
                </a:solidFill>
                <a:latin typeface="Arial" panose="020B0604020202020204" pitchFamily="34" charset="0"/>
                <a:cs typeface="Arial" panose="020B0604020202020204" pitchFamily="34" charset="0"/>
              </a:rPr>
              <a:t>stadtradeln.de/schulradeln</a:t>
            </a:r>
            <a:endParaRPr lang="de-DE" sz="1600" b="1" dirty="0">
              <a:solidFill>
                <a:srgbClr val="0070C0"/>
              </a:solidFill>
            </a:endParaRPr>
          </a:p>
        </p:txBody>
      </p:sp>
    </p:spTree>
    <p:extLst>
      <p:ext uri="{BB962C8B-B14F-4D97-AF65-F5344CB8AC3E}">
        <p14:creationId xmlns:p14="http://schemas.microsoft.com/office/powerpoint/2010/main" val="111992860"/>
      </p:ext>
    </p:extLst>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2819545" y="1876638"/>
            <a:ext cx="5352855" cy="1246495"/>
          </a:xfrm>
          <a:prstGeom prst="rect">
            <a:avLst/>
          </a:prstGeom>
        </p:spPr>
        <p:txBody>
          <a:bodyPr wrap="square">
            <a:spAutoFit/>
          </a:bodyPr>
          <a:lstStyle/>
          <a:p>
            <a:pPr>
              <a:spcAft>
                <a:spcPts val="1800"/>
              </a:spcAft>
              <a:tabLst>
                <a:tab pos="2420938" algn="l"/>
              </a:tabLst>
            </a:pPr>
            <a:r>
              <a:rPr lang="de-DE" altLang="de-DE"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Weltweite Teilnahme </a:t>
            </a:r>
            <a:r>
              <a:rPr lang="de-DE" altLang="de-DE" sz="2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möglich</a:t>
            </a:r>
          </a:p>
          <a:p>
            <a:pPr>
              <a:spcAft>
                <a:spcPts val="1800"/>
              </a:spcAft>
              <a:tabLst>
                <a:tab pos="2420938" algn="l"/>
              </a:tabLst>
            </a:pPr>
            <a:r>
              <a:rPr lang="de-DE" altLang="de-DE" sz="2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Freundschaftliche </a:t>
            </a:r>
            <a:r>
              <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Verbindungen zu </a:t>
            </a:r>
            <a:r>
              <a:rPr lang="de-DE" altLang="de-DE" sz="2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r>
            <a:br>
              <a:rPr lang="de-DE" altLang="de-DE" sz="2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de-DE" altLang="de-DE" sz="20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Partnerstädten </a:t>
            </a:r>
            <a:r>
              <a:rPr lang="de-DE" altLang="de-DE" sz="2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vertiefen</a:t>
            </a:r>
            <a:endParaRPr lang="de-DE" altLang="de-DE"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sp>
        <p:nvSpPr>
          <p:cNvPr id="6" name="Rechteck 5"/>
          <p:cNvSpPr/>
          <p:nvPr/>
        </p:nvSpPr>
        <p:spPr>
          <a:xfrm>
            <a:off x="2843808" y="288803"/>
            <a:ext cx="6300192" cy="1200329"/>
          </a:xfrm>
          <a:prstGeom prst="rect">
            <a:avLst/>
          </a:prstGeom>
        </p:spPr>
        <p:txBody>
          <a:bodyPr wrap="square">
            <a:spAutoFit/>
          </a:bodyPr>
          <a:lstStyle/>
          <a:p>
            <a:r>
              <a:rPr lang="de-DE" altLang="de-DE" sz="3600" b="1"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STADTRADELN </a:t>
            </a:r>
            <a:r>
              <a:rPr lang="de-DE" altLang="de-DE" sz="3600" b="1" cap="all" dirty="0" err="1"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goes</a:t>
            </a:r>
            <a:r>
              <a:rPr lang="de-DE" altLang="de-DE" sz="3600" b="1"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 international</a:t>
            </a:r>
            <a:endParaRPr lang="de-DE" altLang="de-DE" cap="all" dirty="0">
              <a:solidFill>
                <a:schemeClr val="tx1">
                  <a:lumMod val="75000"/>
                  <a:lumOff val="25000"/>
                </a:schemeClr>
              </a:solidFill>
              <a:latin typeface="Arial Black" panose="020B0A04020102020204" pitchFamily="34" charset="0"/>
              <a:ea typeface="Roboto" panose="02000000000000000000" pitchFamily="2" charset="0"/>
              <a:cs typeface="Roboto" panose="02000000000000000000" pitchFamily="2" charset="0"/>
            </a:endParaRPr>
          </a:p>
        </p:txBody>
      </p:sp>
      <p:pic>
        <p:nvPicPr>
          <p:cNvPr id="2050" name="Picture 2" descr="E:\Klima-Bündnis\STADTRADELN\Laura Nickel 2016\STADTRADELN - FOTO POOL Gesamt\STADTRADELN_052_(c)Klima-Bündnis.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12986" t="1746" r="55620" b="1728"/>
          <a:stretch/>
        </p:blipFill>
        <p:spPr bwMode="auto">
          <a:xfrm>
            <a:off x="0" y="0"/>
            <a:ext cx="2509284"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muno\Desktop\STADTRADELN\CITY CYCLING\Grafik\CC - Logo\01 CC Logo - Square format\CC Logo - Square format\CC_Logo_square_RGB_72dpi.jpg"/>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l="4315" r="3823"/>
          <a:stretch/>
        </p:blipFill>
        <p:spPr bwMode="auto">
          <a:xfrm>
            <a:off x="4822528" y="4421319"/>
            <a:ext cx="877193" cy="52544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C:\Users\amuno\Desktop\STADTRADELN\BICIUDAD\Grafik\BC Logo\BC Logo - Quadratisch\BC_Logo_quadratisch_RGB_72dpi.jpg"/>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l="13221" t="5857" r="12808" b="6212"/>
          <a:stretch/>
        </p:blipFill>
        <p:spPr bwMode="auto">
          <a:xfrm>
            <a:off x="2699792" y="4420435"/>
            <a:ext cx="758407" cy="52757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descr="C:\Users\amuno\Desktop\STADTRADELN\PEDALACIDADE\Grafik\PD Logo - Quadratisch\PD_Logo_quadratisch_RGB_300dpi.jpg"/>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l="11215" t="12601" r="9970" b="12298"/>
          <a:stretch/>
        </p:blipFill>
        <p:spPr bwMode="auto">
          <a:xfrm>
            <a:off x="5798297" y="4420436"/>
            <a:ext cx="968567" cy="52757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Users\amuno\Desktop\STADTRADELN\VILLE EN SELLE\Grafik\VES - Logo\VES Logo - Quadratisch\VES_quadratisch_RGB_72dpi.jpg"/>
          <p:cNvPicPr>
            <a:picLocks noChangeAspect="1" noChangeArrowheads="1"/>
          </p:cNvPicPr>
          <p:nvPr/>
        </p:nvPicPr>
        <p:blipFill rotWithShape="1">
          <a:blip r:embed="rId7" cstate="screen">
            <a:extLst>
              <a:ext uri="{28A0092B-C50C-407E-A947-70E740481C1C}">
                <a14:useLocalDpi xmlns:a14="http://schemas.microsoft.com/office/drawing/2010/main" val="0"/>
              </a:ext>
            </a:extLst>
          </a:blip>
          <a:srcRect l="4555" t="6365" r="4707" b="6718"/>
          <a:stretch/>
        </p:blipFill>
        <p:spPr bwMode="auto">
          <a:xfrm>
            <a:off x="7976548" y="4420435"/>
            <a:ext cx="941155" cy="52757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C:\Users\amuno\Desktop\STADTRADELN\TOUR DU DUERF\Grafik\Logos\Logo TdD\TDD - Logo - Quadratisch\TDD_Logo_quadratisch_RGB_72dpi.jpg"/>
          <p:cNvPicPr>
            <a:picLocks noChangeAspect="1" noChangeArrowheads="1"/>
          </p:cNvPicPr>
          <p:nvPr/>
        </p:nvPicPr>
        <p:blipFill rotWithShape="1">
          <a:blip r:embed="rId8" cstate="screen">
            <a:extLst>
              <a:ext uri="{28A0092B-C50C-407E-A947-70E740481C1C}">
                <a14:useLocalDpi xmlns:a14="http://schemas.microsoft.com/office/drawing/2010/main" val="0"/>
              </a:ext>
            </a:extLst>
          </a:blip>
          <a:srcRect l="7660" t="12299" r="9221" b="12299"/>
          <a:stretch/>
        </p:blipFill>
        <p:spPr bwMode="auto">
          <a:xfrm>
            <a:off x="6865440" y="4421319"/>
            <a:ext cx="1012532" cy="52544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KB-Projekte\STADTRADELN\CICLISM IN ORAS\CICLISM IN ORAS - Logos\CIO_Logo\CIO_Logo_square\CIO_Logo_square_original.png"/>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3556775" y="4420787"/>
            <a:ext cx="1167177" cy="526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4312921"/>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309521" y="3457250"/>
            <a:ext cx="4262480" cy="923330"/>
          </a:xfrm>
          <a:prstGeom prst="rect">
            <a:avLst/>
          </a:prstGeom>
        </p:spPr>
        <p:txBody>
          <a:bodyPr wrap="square">
            <a:spAutoFit/>
          </a:bodyPr>
          <a:lstStyle/>
          <a:p>
            <a:pPr fontAlgn="auto">
              <a:lnSpc>
                <a:spcPct val="100000"/>
              </a:lnSpc>
              <a:spcAft>
                <a:spcPts val="0"/>
              </a:spcAft>
              <a:buClrTx/>
              <a:buSzTx/>
              <a:buFontTx/>
            </a:pPr>
            <a:r>
              <a:rPr lang="de-DE" altLang="de-DE" sz="3600" b="1"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Die Gewinner</a:t>
            </a:r>
          </a:p>
          <a:p>
            <a:pPr fontAlgn="auto">
              <a:lnSpc>
                <a:spcPct val="100000"/>
              </a:lnSpc>
              <a:spcAft>
                <a:spcPts val="0"/>
              </a:spcAft>
              <a:buClrTx/>
              <a:buSzTx/>
              <a:buFontTx/>
            </a:pPr>
            <a:r>
              <a:rPr lang="de-DE" altLang="de-DE" cap="all"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Wer wird wie ausgezeichnet?</a:t>
            </a:r>
          </a:p>
        </p:txBody>
      </p:sp>
      <p:sp>
        <p:nvSpPr>
          <p:cNvPr id="5" name="Rectangle 3"/>
          <p:cNvSpPr txBox="1">
            <a:spLocks noChangeArrowheads="1"/>
          </p:cNvSpPr>
          <p:nvPr/>
        </p:nvSpPr>
        <p:spPr>
          <a:xfrm>
            <a:off x="5076056" y="3564825"/>
            <a:ext cx="3816424" cy="1277273"/>
          </a:xfrm>
          <a:prstGeom prst="rect">
            <a:avLst/>
          </a:prstGeom>
        </p:spPr>
        <p:txBody>
          <a:bodyPr lIns="0" tIns="0" rIns="0" bIns="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85725" indent="0">
              <a:lnSpc>
                <a:spcPct val="100000"/>
              </a:lnSpc>
              <a:spcBef>
                <a:spcPts val="0"/>
              </a:spcBef>
              <a:spcAft>
                <a:spcPts val="1800"/>
              </a:spcAft>
              <a:buClr>
                <a:schemeClr val="tx1">
                  <a:lumMod val="65000"/>
                  <a:lumOff val="35000"/>
                </a:schemeClr>
              </a:buClr>
              <a:buNone/>
            </a:pPr>
            <a:r>
              <a:rPr lang="de-DE" altLang="de-DE" sz="17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Lokal </a:t>
            </a:r>
            <a:r>
              <a:rPr lang="de-DE" altLang="de-DE" sz="17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durch </a:t>
            </a:r>
            <a:r>
              <a:rPr lang="de-DE" altLang="de-DE" sz="17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Kommune</a:t>
            </a:r>
            <a:br>
              <a:rPr lang="de-DE" altLang="de-DE" sz="17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de-DE" altLang="de-DE" sz="17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Teams und/oder einzelne Personen</a:t>
            </a:r>
          </a:p>
          <a:p>
            <a:pPr marL="85725" indent="0">
              <a:lnSpc>
                <a:spcPct val="100000"/>
              </a:lnSpc>
              <a:spcBef>
                <a:spcPts val="0"/>
              </a:spcBef>
              <a:spcAft>
                <a:spcPts val="1800"/>
              </a:spcAft>
              <a:buClr>
                <a:schemeClr val="tx1">
                  <a:lumMod val="65000"/>
                  <a:lumOff val="35000"/>
                </a:schemeClr>
              </a:buClr>
              <a:buNone/>
            </a:pPr>
            <a:r>
              <a:rPr lang="de-DE" altLang="de-DE" sz="17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International durch Klima-Bündnis</a:t>
            </a:r>
            <a:br>
              <a:rPr lang="de-DE" altLang="de-DE" sz="17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de-DE" altLang="de-DE" sz="17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erfolgreichste Kommunen</a:t>
            </a:r>
          </a:p>
        </p:txBody>
      </p:sp>
      <p:pic>
        <p:nvPicPr>
          <p:cNvPr id="1028" name="Picture 4" descr="C:\Users\amuno\Desktop\Neu\52534662300_f1cb774e8d_k.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3696" t="16552" b="31454"/>
          <a:stretch/>
        </p:blipFill>
        <p:spPr bwMode="auto">
          <a:xfrm>
            <a:off x="0" y="1"/>
            <a:ext cx="9154886" cy="3294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0847085"/>
      </p:ext>
    </p:ext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323529" y="275073"/>
            <a:ext cx="5400599" cy="923330"/>
          </a:xfrm>
          <a:prstGeom prst="rect">
            <a:avLst/>
          </a:prstGeom>
        </p:spPr>
        <p:txBody>
          <a:bodyPr wrap="square">
            <a:spAutoFit/>
          </a:bodyPr>
          <a:lstStyle/>
          <a:p>
            <a:pPr fontAlgn="auto">
              <a:lnSpc>
                <a:spcPct val="100000"/>
              </a:lnSpc>
              <a:spcAft>
                <a:spcPts val="0"/>
              </a:spcAft>
              <a:buClrTx/>
              <a:buSzTx/>
              <a:buFontTx/>
            </a:pPr>
            <a:r>
              <a:rPr lang="de-DE" altLang="de-DE" sz="3600" b="1"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Die Gewinner</a:t>
            </a:r>
          </a:p>
          <a:p>
            <a:pPr fontAlgn="auto">
              <a:lnSpc>
                <a:spcPct val="100000"/>
              </a:lnSpc>
              <a:spcAft>
                <a:spcPts val="0"/>
              </a:spcAft>
              <a:buClrTx/>
              <a:buSzTx/>
              <a:buFontTx/>
            </a:pPr>
            <a:r>
              <a:rPr lang="de-DE" altLang="de-DE" cap="all"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auf internationaler Ebene</a:t>
            </a:r>
          </a:p>
        </p:txBody>
      </p:sp>
      <p:sp>
        <p:nvSpPr>
          <p:cNvPr id="5" name="Rectangle 3"/>
          <p:cNvSpPr txBox="1">
            <a:spLocks noChangeArrowheads="1"/>
          </p:cNvSpPr>
          <p:nvPr/>
        </p:nvSpPr>
        <p:spPr>
          <a:xfrm>
            <a:off x="395536" y="1851670"/>
            <a:ext cx="5717842" cy="2970044"/>
          </a:xfrm>
          <a:prstGeom prst="rect">
            <a:avLst/>
          </a:prstGeom>
        </p:spPr>
        <p:txBody>
          <a:bodyPr wrap="square" lIns="0" tIns="0" rIns="0" bIns="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Bef>
                <a:spcPts val="0"/>
              </a:spcBef>
              <a:spcAft>
                <a:spcPts val="1800"/>
              </a:spcAft>
              <a:buClr>
                <a:schemeClr val="bg1">
                  <a:lumMod val="50000"/>
                </a:schemeClr>
              </a:buClr>
              <a:buNone/>
            </a:pPr>
            <a:r>
              <a:rPr lang="de-DE" altLang="de-DE" sz="24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Auszeichnung in 2 Kategorien</a:t>
            </a:r>
            <a:br>
              <a:rPr lang="de-DE" altLang="de-DE" sz="24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de-DE" altLang="de-DE" sz="24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nach 5 Größenklassen</a:t>
            </a:r>
            <a:endParaRPr lang="de-DE" altLang="de-DE" sz="24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marL="360000" indent="-360000">
              <a:spcBef>
                <a:spcPts val="0"/>
              </a:spcBef>
              <a:spcAft>
                <a:spcPts val="1200"/>
              </a:spcAft>
              <a:buClr>
                <a:schemeClr val="tx1">
                  <a:lumMod val="75000"/>
                  <a:lumOff val="25000"/>
                </a:schemeClr>
              </a:buClr>
            </a:pPr>
            <a:r>
              <a:rPr lang="de-DE" altLang="de-DE" sz="2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Fahrradaktivstes Kommunalparlament</a:t>
            </a:r>
          </a:p>
          <a:p>
            <a:pPr marL="360000" indent="-360000">
              <a:spcBef>
                <a:spcPts val="0"/>
              </a:spcBef>
              <a:spcAft>
                <a:spcPts val="2400"/>
              </a:spcAft>
              <a:buClr>
                <a:schemeClr val="tx1">
                  <a:lumMod val="75000"/>
                  <a:lumOff val="25000"/>
                </a:schemeClr>
              </a:buClr>
            </a:pPr>
            <a:r>
              <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Fahrradaktivste Kommune mit </a:t>
            </a:r>
            <a:r>
              <a:rPr lang="de-DE" altLang="de-DE" sz="2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den</a:t>
            </a:r>
            <a:br>
              <a:rPr lang="de-DE" altLang="de-DE" sz="2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de-DE" altLang="de-DE" sz="2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meisten Radkilometern</a:t>
            </a:r>
          </a:p>
          <a:p>
            <a:pPr>
              <a:spcBef>
                <a:spcPts val="0"/>
              </a:spcBef>
              <a:spcAft>
                <a:spcPts val="600"/>
              </a:spcAft>
              <a:buClr>
                <a:schemeClr val="tx1">
                  <a:lumMod val="75000"/>
                  <a:lumOff val="25000"/>
                </a:schemeClr>
              </a:buClr>
              <a:buFont typeface="Wingdings" panose="05000000000000000000" pitchFamily="2" charset="2"/>
              <a:buChar char="Ø"/>
            </a:pPr>
            <a:r>
              <a:rPr lang="de-DE" altLang="de-DE" sz="2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Jeweils 1. Platz sowie</a:t>
            </a:r>
            <a:br>
              <a:rPr lang="de-DE" altLang="de-DE" sz="2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de-DE" altLang="de-DE" sz="2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beste Newcomer-Kommune</a:t>
            </a:r>
            <a:endPar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pic>
        <p:nvPicPr>
          <p:cNvPr id="1027" name="Picture 3"/>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25446" r="35084"/>
          <a:stretch/>
        </p:blipFill>
        <p:spPr bwMode="auto">
          <a:xfrm>
            <a:off x="6113378" y="-21754"/>
            <a:ext cx="3058885" cy="5165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2628003"/>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le 4"/>
          <p:cNvGraphicFramePr>
            <a:graphicFrameLocks noGrp="1"/>
          </p:cNvGraphicFramePr>
          <p:nvPr>
            <p:extLst>
              <p:ext uri="{D42A27DB-BD31-4B8C-83A1-F6EECF244321}">
                <p14:modId xmlns:p14="http://schemas.microsoft.com/office/powerpoint/2010/main" val="512183733"/>
              </p:ext>
            </p:extLst>
          </p:nvPr>
        </p:nvGraphicFramePr>
        <p:xfrm>
          <a:off x="323528" y="1649988"/>
          <a:ext cx="5832647" cy="2210880"/>
        </p:xfrm>
        <a:graphic>
          <a:graphicData uri="http://schemas.openxmlformats.org/drawingml/2006/table">
            <a:tbl>
              <a:tblPr firstRow="1" firstCol="1" lastRow="1" lastCol="1" bandRow="1" bandCol="1">
                <a:tableStyleId>{69012ECD-51FC-41F1-AA8D-1B2483CD663E}</a:tableStyleId>
              </a:tblPr>
              <a:tblGrid>
                <a:gridCol w="2144395">
                  <a:extLst>
                    <a:ext uri="{9D8B030D-6E8A-4147-A177-3AD203B41FA5}">
                      <a16:colId xmlns:a16="http://schemas.microsoft.com/office/drawing/2014/main" xmlns="" val="20000"/>
                    </a:ext>
                  </a:extLst>
                </a:gridCol>
                <a:gridCol w="1844126">
                  <a:extLst>
                    <a:ext uri="{9D8B030D-6E8A-4147-A177-3AD203B41FA5}">
                      <a16:colId xmlns:a16="http://schemas.microsoft.com/office/drawing/2014/main" xmlns="" val="20001"/>
                    </a:ext>
                  </a:extLst>
                </a:gridCol>
                <a:gridCol w="1844126">
                  <a:extLst>
                    <a:ext uri="{9D8B030D-6E8A-4147-A177-3AD203B41FA5}">
                      <a16:colId xmlns:a16="http://schemas.microsoft.com/office/drawing/2014/main" xmlns="" val="20002"/>
                    </a:ext>
                  </a:extLst>
                </a:gridCol>
              </a:tblGrid>
              <a:tr h="412513">
                <a:tc>
                  <a:txBody>
                    <a:bodyPr/>
                    <a:lstStyle/>
                    <a:p>
                      <a:r>
                        <a:rPr lang="de-DE" sz="1400" dirty="0" smtClean="0">
                          <a:latin typeface="Arial" panose="020B0604020202020204" pitchFamily="34" charset="0"/>
                          <a:cs typeface="Arial" panose="020B0604020202020204" pitchFamily="34" charset="0"/>
                        </a:rPr>
                        <a:t>Einwohner*innenzahl</a:t>
                      </a:r>
                      <a:endParaRPr lang="de-DE" sz="1400" dirty="0">
                        <a:latin typeface="Arial" panose="020B0604020202020204" pitchFamily="34" charset="0"/>
                        <a:cs typeface="Arial" panose="020B0604020202020204" pitchFamily="34" charset="0"/>
                      </a:endParaRPr>
                    </a:p>
                  </a:txBody>
                  <a:tcPr marL="72000" marR="72000" marT="36000" marB="36000" anchor="ctr">
                    <a:solidFill>
                      <a:srgbClr val="54A4DF"/>
                    </a:solidFill>
                  </a:tcPr>
                </a:tc>
                <a:tc>
                  <a:txBody>
                    <a:bodyPr/>
                    <a:lstStyle/>
                    <a:p>
                      <a:pPr marL="176213" indent="0" algn="l" defTabSz="914400" rtl="0" eaLnBrk="1" latinLnBrk="0" hangingPunct="1">
                        <a:lnSpc>
                          <a:spcPct val="100000"/>
                        </a:lnSpc>
                        <a:spcAft>
                          <a:spcPts val="0"/>
                        </a:spcAft>
                      </a:pPr>
                      <a:r>
                        <a:rPr lang="de-DE" sz="1400" b="1" kern="1200" spc="0" dirty="0" smtClean="0">
                          <a:solidFill>
                            <a:schemeClr val="bg1"/>
                          </a:solidFill>
                          <a:effectLst/>
                          <a:latin typeface="Arial" panose="020B0604020202020204" pitchFamily="34" charset="0"/>
                          <a:ea typeface="+mn-ea"/>
                          <a:cs typeface="Arial" panose="020B0604020202020204" pitchFamily="34" charset="0"/>
                        </a:rPr>
                        <a:t>Klima-Bündnis-Mitglieder</a:t>
                      </a:r>
                      <a:endParaRPr lang="de-DE" sz="1400" b="1" kern="1200" spc="0" dirty="0">
                        <a:solidFill>
                          <a:schemeClr val="bg1"/>
                        </a:solidFill>
                        <a:effectLst/>
                        <a:latin typeface="Arial" panose="020B0604020202020204" pitchFamily="34" charset="0"/>
                        <a:ea typeface="+mn-ea"/>
                        <a:cs typeface="Arial" panose="020B0604020202020204" pitchFamily="34" charset="0"/>
                      </a:endParaRPr>
                    </a:p>
                  </a:txBody>
                  <a:tcPr marL="72000" marR="72000" marT="36000" marB="36000">
                    <a:solidFill>
                      <a:srgbClr val="54A4DF"/>
                    </a:solidFill>
                  </a:tcPr>
                </a:tc>
                <a:tc>
                  <a:txBody>
                    <a:bodyPr/>
                    <a:lstStyle/>
                    <a:p>
                      <a:pPr marL="176213" marR="0" indent="0" algn="l" defTabSz="914400" rtl="0" eaLnBrk="1" fontAlgn="auto" latinLnBrk="0" hangingPunct="1">
                        <a:lnSpc>
                          <a:spcPct val="100000"/>
                        </a:lnSpc>
                        <a:spcBef>
                          <a:spcPts val="0"/>
                        </a:spcBef>
                        <a:spcAft>
                          <a:spcPts val="0"/>
                        </a:spcAft>
                        <a:buClrTx/>
                        <a:buSzTx/>
                        <a:buFontTx/>
                        <a:buNone/>
                        <a:tabLst/>
                        <a:defRPr/>
                      </a:pPr>
                      <a:r>
                        <a:rPr lang="de-DE" sz="1400" b="1" kern="1200" spc="0" dirty="0" smtClean="0">
                          <a:solidFill>
                            <a:schemeClr val="bg1"/>
                          </a:solidFill>
                          <a:effectLst/>
                          <a:latin typeface="Arial" panose="020B0604020202020204" pitchFamily="34" charset="0"/>
                          <a:ea typeface="+mn-ea"/>
                          <a:cs typeface="Arial" panose="020B0604020202020204" pitchFamily="34" charset="0"/>
                        </a:rPr>
                        <a:t>Nichtmitglieder</a:t>
                      </a:r>
                      <a:endParaRPr lang="de-DE" sz="1400" b="1" kern="1200" spc="0" dirty="0">
                        <a:solidFill>
                          <a:schemeClr val="bg1"/>
                        </a:solidFill>
                        <a:effectLst/>
                        <a:latin typeface="Arial" panose="020B0604020202020204" pitchFamily="34" charset="0"/>
                        <a:ea typeface="+mn-ea"/>
                        <a:cs typeface="Arial" panose="020B0604020202020204" pitchFamily="34" charset="0"/>
                      </a:endParaRPr>
                    </a:p>
                  </a:txBody>
                  <a:tcPr marL="72000" marR="72000" marT="36000" marB="36000">
                    <a:solidFill>
                      <a:srgbClr val="54A4DF"/>
                    </a:solidFill>
                  </a:tcPr>
                </a:tc>
                <a:extLst>
                  <a:ext uri="{0D108BD9-81ED-4DB2-BD59-A6C34878D82A}">
                    <a16:rowId xmlns:a16="http://schemas.microsoft.com/office/drawing/2014/main" xmlns="" val="10000"/>
                  </a:ext>
                </a:extLst>
              </a:tr>
              <a:tr h="236034">
                <a:tc>
                  <a:txBody>
                    <a:bodyPr/>
                    <a:lstStyle/>
                    <a:p>
                      <a:pPr>
                        <a:lnSpc>
                          <a:spcPct val="100000"/>
                        </a:lnSpc>
                        <a:spcAft>
                          <a:spcPts val="0"/>
                        </a:spcAft>
                      </a:pPr>
                      <a:r>
                        <a:rPr lang="de-DE" sz="1400" b="1" spc="0" dirty="0">
                          <a:solidFill>
                            <a:schemeClr val="tx1">
                              <a:lumMod val="75000"/>
                              <a:lumOff val="25000"/>
                            </a:schemeClr>
                          </a:solidFill>
                          <a:effectLst/>
                          <a:latin typeface="Arial" panose="020B0604020202020204" pitchFamily="34" charset="0"/>
                          <a:cs typeface="Arial" panose="020B0604020202020204" pitchFamily="34" charset="0"/>
                        </a:rPr>
                        <a:t>unter 10.000</a:t>
                      </a:r>
                      <a:endParaRPr lang="de-DE" sz="1400" b="1" spc="20" dirty="0">
                        <a:solidFill>
                          <a:schemeClr val="tx1">
                            <a:lumMod val="75000"/>
                            <a:lumOff val="25000"/>
                          </a:schemeClr>
                        </a:solidFill>
                        <a:effectLst/>
                        <a:latin typeface="Arial" panose="020B0604020202020204" pitchFamily="34" charset="0"/>
                        <a:ea typeface="Times New Roman"/>
                        <a:cs typeface="Arial" panose="020B0604020202020204" pitchFamily="34" charset="0"/>
                      </a:endParaRPr>
                    </a:p>
                  </a:txBody>
                  <a:tcPr marL="72000" marR="72000" marT="36000" marB="36000" anchor="ctr"/>
                </a:tc>
                <a:tc>
                  <a:txBody>
                    <a:bodyPr/>
                    <a:lstStyle/>
                    <a:p>
                      <a:pPr marL="0" algn="ctr" defTabSz="914400" rtl="0" eaLnBrk="1" fontAlgn="ctr" latinLnBrk="0" hangingPunct="1">
                        <a:lnSpc>
                          <a:spcPct val="100000"/>
                        </a:lnSpc>
                        <a:spcAft>
                          <a:spcPts val="0"/>
                        </a:spcAft>
                        <a:tabLst/>
                      </a:pPr>
                      <a:r>
                        <a:rPr lang="de-DE" sz="1400" b="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   505 €</a:t>
                      </a:r>
                      <a:endPar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marL="72000" marR="72000" marT="36000" marB="36000" anchor="ctr"/>
                </a:tc>
                <a:tc>
                  <a:txBody>
                    <a:bodyPr/>
                    <a:lstStyle/>
                    <a:p>
                      <a:pPr marL="0" algn="ctr" defTabSz="914400" rtl="0" eaLnBrk="1" fontAlgn="ctr" latinLnBrk="0" hangingPunct="1">
                        <a:lnSpc>
                          <a:spcPct val="100000"/>
                        </a:lnSpc>
                        <a:spcAft>
                          <a:spcPts val="0"/>
                        </a:spcAft>
                        <a:tabLst/>
                      </a:pPr>
                      <a:r>
                        <a:rPr lang="de-DE" sz="1400" b="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   675 €</a:t>
                      </a:r>
                      <a:endPar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marL="72000" marR="72000" marT="36000" marB="36000" anchor="ctr"/>
                </a:tc>
                <a:extLst>
                  <a:ext uri="{0D108BD9-81ED-4DB2-BD59-A6C34878D82A}">
                    <a16:rowId xmlns:a16="http://schemas.microsoft.com/office/drawing/2014/main" xmlns="" val="10001"/>
                  </a:ext>
                </a:extLst>
              </a:tr>
              <a:tr h="236034">
                <a:tc>
                  <a:txBody>
                    <a:bodyPr/>
                    <a:lstStyle/>
                    <a:p>
                      <a:pPr>
                        <a:lnSpc>
                          <a:spcPct val="100000"/>
                        </a:lnSpc>
                        <a:spcAft>
                          <a:spcPts val="0"/>
                        </a:spcAft>
                      </a:pPr>
                      <a:r>
                        <a:rPr lang="de-DE" sz="1400" b="1" spc="0" dirty="0">
                          <a:solidFill>
                            <a:schemeClr val="tx1">
                              <a:lumMod val="75000"/>
                              <a:lumOff val="25000"/>
                            </a:schemeClr>
                          </a:solidFill>
                          <a:effectLst/>
                          <a:latin typeface="Arial" panose="020B0604020202020204" pitchFamily="34" charset="0"/>
                          <a:cs typeface="Arial" panose="020B0604020202020204" pitchFamily="34" charset="0"/>
                        </a:rPr>
                        <a:t>10.000 bis 49.999</a:t>
                      </a:r>
                      <a:endParaRPr lang="de-DE" sz="1400" b="1" spc="20" dirty="0">
                        <a:solidFill>
                          <a:schemeClr val="tx1">
                            <a:lumMod val="75000"/>
                            <a:lumOff val="25000"/>
                          </a:schemeClr>
                        </a:solidFill>
                        <a:effectLst/>
                        <a:latin typeface="Arial" panose="020B0604020202020204" pitchFamily="34" charset="0"/>
                        <a:ea typeface="Times New Roman"/>
                        <a:cs typeface="Arial" panose="020B0604020202020204" pitchFamily="34" charset="0"/>
                      </a:endParaRPr>
                    </a:p>
                  </a:txBody>
                  <a:tcPr marL="72000" marR="72000" marT="36000" marB="36000" anchor="ctr"/>
                </a:tc>
                <a:tc>
                  <a:txBody>
                    <a:bodyPr/>
                    <a:lstStyle/>
                    <a:p>
                      <a:pPr marL="0" algn="ctr" defTabSz="914400" rtl="0" eaLnBrk="1" fontAlgn="ctr" latinLnBrk="0" hangingPunct="1">
                        <a:lnSpc>
                          <a:spcPct val="100000"/>
                        </a:lnSpc>
                        <a:spcAft>
                          <a:spcPts val="0"/>
                        </a:spcAft>
                        <a:tabLst/>
                      </a:pPr>
                      <a:r>
                        <a:rPr lang="de-DE" sz="1400" b="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1.010 €</a:t>
                      </a:r>
                      <a:endPar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marL="72000" marR="72000" marT="36000" marB="36000" anchor="ctr"/>
                </a:tc>
                <a:tc>
                  <a:txBody>
                    <a:bodyPr/>
                    <a:lstStyle/>
                    <a:p>
                      <a:pPr marL="0" algn="ctr" defTabSz="914400" rtl="0" eaLnBrk="1" fontAlgn="ctr" latinLnBrk="0" hangingPunct="1">
                        <a:lnSpc>
                          <a:spcPct val="100000"/>
                        </a:lnSpc>
                        <a:spcAft>
                          <a:spcPts val="0"/>
                        </a:spcAft>
                        <a:tabLst/>
                      </a:pPr>
                      <a:r>
                        <a:rPr lang="de-DE" sz="1400" b="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1.340 €</a:t>
                      </a:r>
                      <a:endPar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marL="72000" marR="72000" marT="36000" marB="36000" anchor="ctr"/>
                </a:tc>
                <a:extLst>
                  <a:ext uri="{0D108BD9-81ED-4DB2-BD59-A6C34878D82A}">
                    <a16:rowId xmlns:a16="http://schemas.microsoft.com/office/drawing/2014/main" xmlns="" val="10002"/>
                  </a:ext>
                </a:extLst>
              </a:tr>
              <a:tr h="236034">
                <a:tc>
                  <a:txBody>
                    <a:bodyPr/>
                    <a:lstStyle/>
                    <a:p>
                      <a:pPr>
                        <a:lnSpc>
                          <a:spcPct val="100000"/>
                        </a:lnSpc>
                        <a:spcAft>
                          <a:spcPts val="0"/>
                        </a:spcAft>
                      </a:pPr>
                      <a:r>
                        <a:rPr lang="de-DE" sz="1400" b="1" spc="0" dirty="0">
                          <a:solidFill>
                            <a:schemeClr val="tx1">
                              <a:lumMod val="75000"/>
                              <a:lumOff val="25000"/>
                            </a:schemeClr>
                          </a:solidFill>
                          <a:effectLst/>
                          <a:latin typeface="Arial" panose="020B0604020202020204" pitchFamily="34" charset="0"/>
                          <a:cs typeface="Arial" panose="020B0604020202020204" pitchFamily="34" charset="0"/>
                        </a:rPr>
                        <a:t>50.000 bis 99.999</a:t>
                      </a:r>
                      <a:endParaRPr lang="de-DE" sz="1400" b="1" spc="20" dirty="0">
                        <a:solidFill>
                          <a:schemeClr val="tx1">
                            <a:lumMod val="75000"/>
                            <a:lumOff val="25000"/>
                          </a:schemeClr>
                        </a:solidFill>
                        <a:effectLst/>
                        <a:latin typeface="Arial" panose="020B0604020202020204" pitchFamily="34" charset="0"/>
                        <a:ea typeface="Times New Roman"/>
                        <a:cs typeface="Arial" panose="020B0604020202020204" pitchFamily="34" charset="0"/>
                      </a:endParaRPr>
                    </a:p>
                  </a:txBody>
                  <a:tcPr marL="72000" marR="72000" marT="36000" marB="36000" anchor="ctr"/>
                </a:tc>
                <a:tc>
                  <a:txBody>
                    <a:bodyPr/>
                    <a:lstStyle/>
                    <a:p>
                      <a:pPr marL="0" algn="ctr" defTabSz="914400" rtl="0" eaLnBrk="1" fontAlgn="ctr" latinLnBrk="0" hangingPunct="1">
                        <a:lnSpc>
                          <a:spcPct val="100000"/>
                        </a:lnSpc>
                        <a:spcAft>
                          <a:spcPts val="0"/>
                        </a:spcAft>
                        <a:tabLst/>
                      </a:pPr>
                      <a:r>
                        <a:rPr lang="de-DE" sz="1400" b="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1.680 €</a:t>
                      </a:r>
                      <a:endPar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marL="72000" marR="72000" marT="36000" marB="36000" anchor="ctr"/>
                </a:tc>
                <a:tc>
                  <a:txBody>
                    <a:bodyPr/>
                    <a:lstStyle/>
                    <a:p>
                      <a:pPr marL="0" algn="ctr" defTabSz="914400" rtl="0" eaLnBrk="1" fontAlgn="ctr" latinLnBrk="0" hangingPunct="1">
                        <a:lnSpc>
                          <a:spcPct val="100000"/>
                        </a:lnSpc>
                        <a:spcAft>
                          <a:spcPts val="0"/>
                        </a:spcAft>
                        <a:tabLst/>
                      </a:pPr>
                      <a:r>
                        <a:rPr lang="de-DE" sz="1400" b="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2.235 €</a:t>
                      </a:r>
                      <a:endPar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marL="72000" marR="72000" marT="36000" marB="36000" anchor="ctr"/>
                </a:tc>
                <a:extLst>
                  <a:ext uri="{0D108BD9-81ED-4DB2-BD59-A6C34878D82A}">
                    <a16:rowId xmlns:a16="http://schemas.microsoft.com/office/drawing/2014/main" xmlns="" val="10003"/>
                  </a:ext>
                </a:extLst>
              </a:tr>
              <a:tr h="236034">
                <a:tc>
                  <a:txBody>
                    <a:bodyPr/>
                    <a:lstStyle/>
                    <a:p>
                      <a:pPr>
                        <a:lnSpc>
                          <a:spcPct val="100000"/>
                        </a:lnSpc>
                        <a:spcAft>
                          <a:spcPts val="0"/>
                        </a:spcAft>
                      </a:pPr>
                      <a:r>
                        <a:rPr lang="de-DE" sz="1400" b="1" spc="0" dirty="0">
                          <a:solidFill>
                            <a:schemeClr val="tx1">
                              <a:lumMod val="75000"/>
                              <a:lumOff val="25000"/>
                            </a:schemeClr>
                          </a:solidFill>
                          <a:effectLst/>
                          <a:latin typeface="Arial" panose="020B0604020202020204" pitchFamily="34" charset="0"/>
                          <a:cs typeface="Arial" panose="020B0604020202020204" pitchFamily="34" charset="0"/>
                        </a:rPr>
                        <a:t>100.000 bis 499.999</a:t>
                      </a:r>
                      <a:endParaRPr lang="de-DE" sz="1400" b="1" spc="20" dirty="0">
                        <a:solidFill>
                          <a:schemeClr val="tx1">
                            <a:lumMod val="75000"/>
                            <a:lumOff val="25000"/>
                          </a:schemeClr>
                        </a:solidFill>
                        <a:effectLst/>
                        <a:latin typeface="Arial" panose="020B0604020202020204" pitchFamily="34" charset="0"/>
                        <a:ea typeface="Times New Roman"/>
                        <a:cs typeface="Arial" panose="020B0604020202020204" pitchFamily="34" charset="0"/>
                      </a:endParaRPr>
                    </a:p>
                  </a:txBody>
                  <a:tcPr marL="72000" marR="72000" marT="36000" marB="36000" anchor="ctr"/>
                </a:tc>
                <a:tc>
                  <a:txBody>
                    <a:bodyPr/>
                    <a:lstStyle/>
                    <a:p>
                      <a:pPr marL="0" algn="ctr" defTabSz="914400" rtl="0" eaLnBrk="1" fontAlgn="ctr" latinLnBrk="0" hangingPunct="1">
                        <a:lnSpc>
                          <a:spcPct val="100000"/>
                        </a:lnSpc>
                        <a:spcAft>
                          <a:spcPts val="0"/>
                        </a:spcAft>
                        <a:tabLst/>
                      </a:pPr>
                      <a:r>
                        <a:rPr lang="de-DE" sz="1400" b="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2.520 €</a:t>
                      </a:r>
                      <a:endPar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marL="72000" marR="72000" marT="36000" marB="36000" anchor="ctr"/>
                </a:tc>
                <a:tc>
                  <a:txBody>
                    <a:bodyPr/>
                    <a:lstStyle/>
                    <a:p>
                      <a:pPr marL="0" algn="ctr" defTabSz="914400" rtl="0" eaLnBrk="1" fontAlgn="ctr" latinLnBrk="0" hangingPunct="1">
                        <a:lnSpc>
                          <a:spcPct val="100000"/>
                        </a:lnSpc>
                        <a:spcAft>
                          <a:spcPts val="0"/>
                        </a:spcAft>
                        <a:tabLst/>
                      </a:pPr>
                      <a:r>
                        <a:rPr lang="de-DE" sz="1400" b="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3.360 €</a:t>
                      </a:r>
                      <a:endPar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marL="72000" marR="72000" marT="36000" marB="36000" anchor="ctr"/>
                </a:tc>
                <a:extLst>
                  <a:ext uri="{0D108BD9-81ED-4DB2-BD59-A6C34878D82A}">
                    <a16:rowId xmlns:a16="http://schemas.microsoft.com/office/drawing/2014/main" xmlns="" val="10004"/>
                  </a:ext>
                </a:extLst>
              </a:tr>
              <a:tr h="23603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400" b="1" kern="1200" spc="0" dirty="0" smtClean="0">
                          <a:solidFill>
                            <a:schemeClr val="tx1">
                              <a:lumMod val="75000"/>
                              <a:lumOff val="25000"/>
                            </a:schemeClr>
                          </a:solidFill>
                          <a:effectLst/>
                          <a:latin typeface="Arial" panose="020B0604020202020204" pitchFamily="34" charset="0"/>
                          <a:cs typeface="Arial" panose="020B0604020202020204" pitchFamily="34" charset="0"/>
                        </a:rPr>
                        <a:t>500.000 und mehr</a:t>
                      </a:r>
                      <a:endParaRPr lang="de-DE" sz="1400" b="1" kern="1200" spc="20" dirty="0" smtClean="0">
                        <a:solidFill>
                          <a:schemeClr val="tx1">
                            <a:lumMod val="75000"/>
                            <a:lumOff val="25000"/>
                          </a:schemeClr>
                        </a:solidFill>
                        <a:effectLst/>
                        <a:latin typeface="Arial" panose="020B0604020202020204" pitchFamily="34" charset="0"/>
                        <a:ea typeface="Times New Roman"/>
                        <a:cs typeface="Arial" panose="020B0604020202020204" pitchFamily="34" charset="0"/>
                      </a:endParaRPr>
                    </a:p>
                  </a:txBody>
                  <a:tcPr marL="72000" marR="72000" marT="36000" marB="36000" anchor="ctr"/>
                </a:tc>
                <a:tc>
                  <a:txBody>
                    <a:bodyPr/>
                    <a:lstStyle/>
                    <a:p>
                      <a:pPr marL="0" algn="ctr" defTabSz="914400" rtl="0" eaLnBrk="1" fontAlgn="ctr" latinLnBrk="0" hangingPunct="1">
                        <a:lnSpc>
                          <a:spcPct val="100000"/>
                        </a:lnSpc>
                        <a:spcAft>
                          <a:spcPts val="0"/>
                        </a:spcAft>
                        <a:tabLst/>
                      </a:pPr>
                      <a:r>
                        <a:rPr lang="de-DE" sz="1400" b="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3.360 €</a:t>
                      </a:r>
                      <a:endPar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marL="72000" marR="72000" marT="36000" marB="36000" anchor="ctr"/>
                </a:tc>
                <a:tc>
                  <a:txBody>
                    <a:bodyPr/>
                    <a:lstStyle/>
                    <a:p>
                      <a:pPr marL="0" algn="ctr" defTabSz="914400" rtl="0" eaLnBrk="1" fontAlgn="ctr" latinLnBrk="0" hangingPunct="1">
                        <a:lnSpc>
                          <a:spcPct val="100000"/>
                        </a:lnSpc>
                        <a:spcAft>
                          <a:spcPts val="0"/>
                        </a:spcAft>
                        <a:tabLst/>
                      </a:pPr>
                      <a:r>
                        <a:rPr lang="de-DE" sz="1400" b="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4.470 €</a:t>
                      </a:r>
                      <a:endPar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marL="72000" marR="72000" marT="36000" marB="36000" anchor="ctr"/>
                </a:tc>
                <a:extLst>
                  <a:ext uri="{0D108BD9-81ED-4DB2-BD59-A6C34878D82A}">
                    <a16:rowId xmlns:a16="http://schemas.microsoft.com/office/drawing/2014/main" xmlns="" val="10005"/>
                  </a:ext>
                </a:extLst>
              </a:tr>
              <a:tr h="236034">
                <a:tc>
                  <a:txBody>
                    <a:bodyPr/>
                    <a:lstStyle/>
                    <a:p>
                      <a:r>
                        <a:rPr lang="de-DE" sz="1400" i="1" dirty="0" smtClean="0">
                          <a:solidFill>
                            <a:schemeClr val="tx1">
                              <a:lumMod val="75000"/>
                              <a:lumOff val="25000"/>
                            </a:schemeClr>
                          </a:solidFill>
                          <a:latin typeface="Arial" panose="020B0604020202020204" pitchFamily="34" charset="0"/>
                          <a:cs typeface="Arial" panose="020B0604020202020204" pitchFamily="34" charset="0"/>
                        </a:rPr>
                        <a:t>Pauschalbetrag*</a:t>
                      </a:r>
                      <a:endParaRPr lang="de-DE" sz="1400" i="1" dirty="0">
                        <a:solidFill>
                          <a:schemeClr val="tx1">
                            <a:lumMod val="75000"/>
                            <a:lumOff val="25000"/>
                          </a:schemeClr>
                        </a:solidFill>
                        <a:latin typeface="Arial" panose="020B0604020202020204" pitchFamily="34" charset="0"/>
                        <a:cs typeface="Arial" panose="020B0604020202020204" pitchFamily="34" charset="0"/>
                      </a:endParaRPr>
                    </a:p>
                  </a:txBody>
                  <a:tcPr marL="72000" marR="72000" marT="36000" marB="36000" anchor="ctr"/>
                </a:tc>
                <a:tc>
                  <a:txBody>
                    <a:bodyPr/>
                    <a:lstStyle/>
                    <a:p>
                      <a:pPr marL="0" algn="ctr" defTabSz="914400" rtl="0" eaLnBrk="1" fontAlgn="ctr" latinLnBrk="0" hangingPunct="1">
                        <a:lnSpc>
                          <a:spcPct val="100000"/>
                        </a:lnSpc>
                        <a:spcAft>
                          <a:spcPts val="0"/>
                        </a:spcAft>
                        <a:tabLst/>
                      </a:pPr>
                      <a:r>
                        <a:rPr lang="de-DE" sz="1400" b="1" i="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   260 €</a:t>
                      </a:r>
                      <a:endParaRPr lang="de-DE" sz="1400" b="1" i="1" kern="1200" spc="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marL="72000" marR="72000" marT="36000" marB="36000" anchor="ctr"/>
                </a:tc>
                <a:tc>
                  <a:txBody>
                    <a:bodyPr/>
                    <a:lstStyle/>
                    <a:p>
                      <a:pPr marL="0" algn="ctr" defTabSz="914400" rtl="0" eaLnBrk="1" fontAlgn="ctr" latinLnBrk="0" hangingPunct="1">
                        <a:lnSpc>
                          <a:spcPct val="100000"/>
                        </a:lnSpc>
                        <a:spcAft>
                          <a:spcPts val="0"/>
                        </a:spcAft>
                        <a:tabLst/>
                      </a:pPr>
                      <a:r>
                        <a:rPr lang="de-DE" sz="1400" b="1" i="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   340 €</a:t>
                      </a:r>
                      <a:endParaRPr lang="de-DE" sz="1400" b="1" i="1" kern="1200" spc="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marL="72000" marR="72000" marT="36000" marB="36000" anchor="ctr"/>
                </a:tc>
                <a:extLst>
                  <a:ext uri="{0D108BD9-81ED-4DB2-BD59-A6C34878D82A}">
                    <a16:rowId xmlns:a16="http://schemas.microsoft.com/office/drawing/2014/main" xmlns="" val="10006"/>
                  </a:ext>
                </a:extLst>
              </a:tr>
            </a:tbl>
          </a:graphicData>
        </a:graphic>
      </p:graphicFrame>
      <p:sp>
        <p:nvSpPr>
          <p:cNvPr id="4" name="Rechteck 3"/>
          <p:cNvSpPr/>
          <p:nvPr/>
        </p:nvSpPr>
        <p:spPr>
          <a:xfrm>
            <a:off x="323529" y="275073"/>
            <a:ext cx="8496944" cy="923330"/>
          </a:xfrm>
          <a:prstGeom prst="rect">
            <a:avLst/>
          </a:prstGeom>
        </p:spPr>
        <p:txBody>
          <a:bodyPr wrap="square">
            <a:spAutoFit/>
          </a:bodyPr>
          <a:lstStyle/>
          <a:p>
            <a:pPr fontAlgn="auto">
              <a:lnSpc>
                <a:spcPct val="100000"/>
              </a:lnSpc>
              <a:spcAft>
                <a:spcPts val="0"/>
              </a:spcAft>
              <a:buClrTx/>
              <a:buSzTx/>
              <a:buFontTx/>
            </a:pPr>
            <a:r>
              <a:rPr lang="de-DE" altLang="de-DE" sz="3600" b="1"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Teilnahmegebühren 2024</a:t>
            </a:r>
          </a:p>
          <a:p>
            <a:pPr fontAlgn="auto">
              <a:lnSpc>
                <a:spcPct val="100000"/>
              </a:lnSpc>
              <a:spcAft>
                <a:spcPts val="0"/>
              </a:spcAft>
              <a:buClrTx/>
              <a:buSzTx/>
              <a:buFontTx/>
            </a:pPr>
            <a:r>
              <a:rPr lang="de-DE" altLang="de-DE" cap="all"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für Kommunen</a:t>
            </a:r>
          </a:p>
        </p:txBody>
      </p:sp>
      <p:sp>
        <p:nvSpPr>
          <p:cNvPr id="7" name="Textfeld 6"/>
          <p:cNvSpPr txBox="1"/>
          <p:nvPr/>
        </p:nvSpPr>
        <p:spPr>
          <a:xfrm>
            <a:off x="323529" y="3867894"/>
            <a:ext cx="2480674" cy="400110"/>
          </a:xfrm>
          <a:prstGeom prst="rect">
            <a:avLst/>
          </a:prstGeom>
          <a:noFill/>
        </p:spPr>
        <p:txBody>
          <a:bodyPr wrap="square" rtlCol="0">
            <a:spAutoFit/>
          </a:bodyPr>
          <a:lstStyle/>
          <a:p>
            <a:r>
              <a:rPr lang="de-DE" sz="1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inkl</a:t>
            </a:r>
            <a:r>
              <a:rPr lang="de-DE" sz="100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USt</a:t>
            </a:r>
            <a:r>
              <a:rPr lang="de-DE" sz="1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t>
            </a:r>
          </a:p>
          <a:p>
            <a:r>
              <a:rPr lang="de-DE" sz="1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*über Landkreis-/Regionsanmeldung</a:t>
            </a:r>
          </a:p>
        </p:txBody>
      </p:sp>
      <p:sp>
        <p:nvSpPr>
          <p:cNvPr id="8" name="Textfeld 7"/>
          <p:cNvSpPr txBox="1"/>
          <p:nvPr/>
        </p:nvSpPr>
        <p:spPr>
          <a:xfrm>
            <a:off x="6660232" y="1649988"/>
            <a:ext cx="2376264" cy="2369880"/>
          </a:xfrm>
          <a:prstGeom prst="rect">
            <a:avLst/>
          </a:prstGeom>
          <a:noFill/>
        </p:spPr>
        <p:txBody>
          <a:bodyPr wrap="square" lIns="0" tIns="0" rIns="0" bIns="0" rtlCol="0">
            <a:spAutoFit/>
          </a:bodyPr>
          <a:lstStyle/>
          <a:p>
            <a:r>
              <a:rPr lang="de-DE" sz="1400"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Förderungen in Deutschland</a:t>
            </a:r>
          </a:p>
          <a:p>
            <a:pPr marL="180975" indent="-180975">
              <a:spcBef>
                <a:spcPts val="1200"/>
              </a:spcBef>
              <a:buClr>
                <a:schemeClr val="tx1">
                  <a:lumMod val="75000"/>
                  <a:lumOff val="25000"/>
                </a:schemeClr>
              </a:buClr>
              <a:buFont typeface="Arial" panose="020B0604020202020204" pitchFamily="34" charset="0"/>
              <a:buChar char="•"/>
            </a:pPr>
            <a:r>
              <a:rPr lang="de-DE" sz="13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In nahezu allen </a:t>
            </a:r>
            <a:r>
              <a:rPr lang="de-DE" sz="13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deutschen </a:t>
            </a:r>
            <a:r>
              <a:rPr lang="de-DE" sz="13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Bundesländern</a:t>
            </a:r>
          </a:p>
          <a:p>
            <a:pPr marL="180975" indent="-180975">
              <a:spcBef>
                <a:spcPts val="1200"/>
              </a:spcBef>
              <a:buClr>
                <a:schemeClr val="tx1">
                  <a:lumMod val="75000"/>
                  <a:lumOff val="25000"/>
                </a:schemeClr>
              </a:buClr>
              <a:buFont typeface="Arial" panose="020B0604020202020204" pitchFamily="34" charset="0"/>
              <a:buChar char="•"/>
            </a:pPr>
            <a:r>
              <a:rPr lang="de-DE" sz="13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Übernahme der Teilnahme-gebühren durch Landes-ministerien von bis zu 100 %</a:t>
            </a:r>
          </a:p>
          <a:p>
            <a:pPr>
              <a:spcBef>
                <a:spcPts val="1800"/>
              </a:spcBef>
              <a:buClr>
                <a:schemeClr val="tx1">
                  <a:lumMod val="75000"/>
                  <a:lumOff val="25000"/>
                </a:schemeClr>
              </a:buClr>
            </a:pPr>
            <a:r>
              <a:rPr lang="de-DE" sz="13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Infos </a:t>
            </a:r>
            <a:r>
              <a:rPr lang="de-DE" sz="13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unter </a:t>
            </a:r>
            <a:r>
              <a:rPr lang="de-DE" sz="1300" b="1" dirty="0">
                <a:solidFill>
                  <a:srgbClr val="0070C0"/>
                </a:solidFill>
                <a:latin typeface="Arial" panose="020B0604020202020204" pitchFamily="34" charset="0"/>
                <a:cs typeface="Arial" panose="020B0604020202020204" pitchFamily="34" charset="0"/>
              </a:rPr>
              <a:t>stadtradeln.de/anmelden</a:t>
            </a:r>
          </a:p>
        </p:txBody>
      </p:sp>
    </p:spTree>
    <p:extLst>
      <p:ext uri="{BB962C8B-B14F-4D97-AF65-F5344CB8AC3E}">
        <p14:creationId xmlns:p14="http://schemas.microsoft.com/office/powerpoint/2010/main" val="28233881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6512" y="1"/>
            <a:ext cx="381028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8"/>
          <p:cNvSpPr>
            <a:spLocks noChangeArrowheads="1"/>
          </p:cNvSpPr>
          <p:nvPr/>
        </p:nvSpPr>
        <p:spPr bwMode="auto">
          <a:xfrm>
            <a:off x="4139952" y="1779662"/>
            <a:ext cx="4464496" cy="3474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000" tIns="46800" rIns="90000" bIns="72000">
            <a:spAutoFit/>
          </a:bodyPr>
          <a:lstStyle>
            <a:lvl1pPr marL="179388" indent="-179388">
              <a:defRPr sz="2800">
                <a:solidFill>
                  <a:schemeClr val="tx1"/>
                </a:solidFill>
                <a:latin typeface="Arial" charset="0"/>
                <a:cs typeface="Arial" charset="0"/>
              </a:defRPr>
            </a:lvl1pPr>
            <a:lvl2pPr marL="742950" indent="-285750">
              <a:defRPr sz="2800">
                <a:solidFill>
                  <a:schemeClr val="tx1"/>
                </a:solidFill>
                <a:latin typeface="Arial" charset="0"/>
                <a:cs typeface="Arial" charset="0"/>
              </a:defRPr>
            </a:lvl2pPr>
            <a:lvl3pPr marL="1143000" indent="-228600">
              <a:defRPr sz="2800">
                <a:solidFill>
                  <a:schemeClr val="tx1"/>
                </a:solidFill>
                <a:latin typeface="Arial" charset="0"/>
                <a:cs typeface="Arial" charset="0"/>
              </a:defRPr>
            </a:lvl3pPr>
            <a:lvl4pPr marL="1600200" indent="-228600">
              <a:defRPr sz="2800">
                <a:solidFill>
                  <a:schemeClr val="tx1"/>
                </a:solidFill>
                <a:latin typeface="Arial" charset="0"/>
                <a:cs typeface="Arial" charset="0"/>
              </a:defRPr>
            </a:lvl4pPr>
            <a:lvl5pPr marL="2057400" indent="-228600">
              <a:defRPr sz="2800">
                <a:solidFill>
                  <a:schemeClr val="tx1"/>
                </a:solidFill>
                <a:latin typeface="Arial" charset="0"/>
                <a:cs typeface="Arial" charset="0"/>
              </a:defRPr>
            </a:lvl5pPr>
            <a:lvl6pPr marL="25146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6pPr>
            <a:lvl7pPr marL="29718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7pPr>
            <a:lvl8pPr marL="34290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8pPr>
            <a:lvl9pPr marL="38862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9pPr>
          </a:lstStyle>
          <a:p>
            <a:pPr marL="0" indent="0">
              <a:lnSpc>
                <a:spcPct val="100000"/>
              </a:lnSpc>
              <a:spcBef>
                <a:spcPts val="0"/>
              </a:spcBef>
              <a:spcAft>
                <a:spcPts val="1800"/>
              </a:spcAft>
              <a:buClr>
                <a:schemeClr val="tx1">
                  <a:lumMod val="65000"/>
                  <a:lumOff val="35000"/>
                </a:schemeClr>
              </a:buClr>
            </a:pPr>
            <a:r>
              <a:rPr lang="de-DE" altLang="de-DE" sz="2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Komplette </a:t>
            </a:r>
            <a:r>
              <a:rPr lang="de-DE" altLang="de-DE" sz="20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IT-Infrastruktur</a:t>
            </a:r>
            <a:r>
              <a:rPr lang="de-DE" altLang="de-DE" sz="2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inkl. eigener </a:t>
            </a:r>
            <a:r>
              <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Unterseite </a:t>
            </a:r>
            <a:r>
              <a:rPr lang="de-DE" altLang="de-DE" sz="2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auf stadtradeln.de als zentraler </a:t>
            </a:r>
            <a:r>
              <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Punkt für </a:t>
            </a:r>
            <a:r>
              <a:rPr lang="de-DE" altLang="de-DE" sz="2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lokale Mobilisierung von Teilnehmenden</a:t>
            </a:r>
          </a:p>
          <a:p>
            <a:pPr marL="0" indent="0">
              <a:lnSpc>
                <a:spcPct val="100000"/>
              </a:lnSpc>
              <a:spcBef>
                <a:spcPts val="0"/>
              </a:spcBef>
              <a:spcAft>
                <a:spcPts val="1800"/>
              </a:spcAft>
              <a:buClr>
                <a:schemeClr val="tx1">
                  <a:lumMod val="65000"/>
                  <a:lumOff val="35000"/>
                </a:schemeClr>
              </a:buClr>
            </a:pPr>
            <a:r>
              <a:rPr lang="de-DE" altLang="de-DE" sz="20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STADTRADELN-App</a:t>
            </a:r>
            <a:r>
              <a:rPr lang="de-DE" altLang="de-DE" sz="2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samt Tracking</a:t>
            </a:r>
          </a:p>
          <a:p>
            <a:pPr marL="0" indent="0">
              <a:lnSpc>
                <a:spcPct val="100000"/>
              </a:lnSpc>
              <a:spcBef>
                <a:spcPts val="0"/>
              </a:spcBef>
              <a:buClr>
                <a:schemeClr val="tx1">
                  <a:lumMod val="65000"/>
                  <a:lumOff val="35000"/>
                </a:schemeClr>
              </a:buClr>
            </a:pPr>
            <a:r>
              <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Optional </a:t>
            </a:r>
            <a:r>
              <a:rPr lang="de-DE" altLang="de-DE"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(z. T. kostenpflichtig)</a:t>
            </a:r>
            <a:endParaRPr lang="de-DE" altLang="de-DE" sz="16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marL="287338" indent="-287338">
              <a:lnSpc>
                <a:spcPct val="100000"/>
              </a:lnSpc>
              <a:spcBef>
                <a:spcPts val="0"/>
              </a:spcBef>
              <a:buClr>
                <a:schemeClr val="tx1">
                  <a:lumMod val="65000"/>
                  <a:lumOff val="35000"/>
                </a:schemeClr>
              </a:buClr>
              <a:buFont typeface="Arial" panose="020B0604020202020204" pitchFamily="34" charset="0"/>
              <a:buChar char="•"/>
            </a:pPr>
            <a:r>
              <a:rPr lang="de-DE" altLang="de-DE" sz="2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Meldeplattform </a:t>
            </a:r>
            <a:r>
              <a:rPr lang="de-DE" altLang="de-DE" sz="2000" b="1" cap="small"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RADar!</a:t>
            </a:r>
          </a:p>
          <a:p>
            <a:pPr marL="287338" indent="-287338">
              <a:lnSpc>
                <a:spcPct val="100000"/>
              </a:lnSpc>
              <a:spcBef>
                <a:spcPts val="0"/>
              </a:spcBef>
              <a:buClr>
                <a:schemeClr val="tx1">
                  <a:lumMod val="65000"/>
                  <a:lumOff val="35000"/>
                </a:schemeClr>
              </a:buClr>
              <a:buFont typeface="Arial" panose="020B0604020202020204" pitchFamily="34" charset="0"/>
              <a:buChar char="•"/>
            </a:pPr>
            <a:r>
              <a:rPr lang="de-DE" altLang="de-DE" sz="20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RiDE-Portal</a:t>
            </a:r>
            <a:r>
              <a:rPr lang="de-DE" altLang="de-DE" sz="2000" cap="small"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t>
            </a:r>
            <a:r>
              <a:rPr lang="de-DE" altLang="de-DE" sz="2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visualisierte Radverkehrsdaten</a:t>
            </a:r>
            <a:endPar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sp>
        <p:nvSpPr>
          <p:cNvPr id="5" name="Rechteck 4"/>
          <p:cNvSpPr/>
          <p:nvPr/>
        </p:nvSpPr>
        <p:spPr>
          <a:xfrm>
            <a:off x="4139952" y="275867"/>
            <a:ext cx="4752528" cy="954107"/>
          </a:xfrm>
          <a:prstGeom prst="rect">
            <a:avLst/>
          </a:prstGeom>
        </p:spPr>
        <p:txBody>
          <a:bodyPr wrap="square">
            <a:spAutoFit/>
          </a:bodyPr>
          <a:lstStyle/>
          <a:p>
            <a:pPr fontAlgn="auto">
              <a:lnSpc>
                <a:spcPct val="100000"/>
              </a:lnSpc>
              <a:spcAft>
                <a:spcPts val="0"/>
              </a:spcAft>
              <a:buClrTx/>
              <a:buSzTx/>
              <a:buFontTx/>
            </a:pPr>
            <a:r>
              <a:rPr lang="de-DE" altLang="de-DE" sz="3600" b="1"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Leistungen</a:t>
            </a:r>
            <a:endParaRPr lang="de-DE" altLang="de-DE" sz="4800" b="1" cap="all" dirty="0">
              <a:solidFill>
                <a:schemeClr val="tx1">
                  <a:lumMod val="75000"/>
                  <a:lumOff val="25000"/>
                </a:schemeClr>
              </a:solidFill>
              <a:latin typeface="Roboto Black" panose="02000000000000000000" pitchFamily="2" charset="0"/>
              <a:ea typeface="Roboto Black" panose="02000000000000000000" pitchFamily="2" charset="0"/>
              <a:cs typeface="Roboto Black" panose="02000000000000000000" pitchFamily="2" charset="0"/>
            </a:endParaRPr>
          </a:p>
          <a:p>
            <a:pPr fontAlgn="auto">
              <a:lnSpc>
                <a:spcPct val="100000"/>
              </a:lnSpc>
              <a:spcAft>
                <a:spcPts val="0"/>
              </a:spcAft>
              <a:buClrTx/>
              <a:buSzTx/>
              <a:buFontTx/>
            </a:pPr>
            <a:r>
              <a:rPr lang="de-DE" altLang="de-DE" cap="all"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für Kommunen</a:t>
            </a:r>
          </a:p>
        </p:txBody>
      </p:sp>
    </p:spTree>
    <p:extLst>
      <p:ext uri="{BB962C8B-B14F-4D97-AF65-F5344CB8AC3E}">
        <p14:creationId xmlns:p14="http://schemas.microsoft.com/office/powerpoint/2010/main" val="650111004"/>
      </p:ext>
    </p:extLst>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8"/>
          <p:cNvSpPr>
            <a:spLocks noChangeArrowheads="1"/>
          </p:cNvSpPr>
          <p:nvPr/>
        </p:nvSpPr>
        <p:spPr bwMode="auto">
          <a:xfrm>
            <a:off x="4139952" y="1779662"/>
            <a:ext cx="4464496" cy="29414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Aft>
                <a:spcPts val="1800"/>
              </a:spcAft>
              <a:buClr>
                <a:schemeClr val="tx1">
                  <a:lumMod val="65000"/>
                  <a:lumOff val="35000"/>
                </a:schemeClr>
              </a:buClr>
            </a:pPr>
            <a:r>
              <a:rPr lang="de-DE" altLang="de-DE"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Materialien</a:t>
            </a:r>
            <a:r>
              <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zur Kampagnen-Vorbereitung und -Organisation</a:t>
            </a:r>
          </a:p>
          <a:p>
            <a:pPr>
              <a:spcAft>
                <a:spcPts val="1800"/>
              </a:spcAft>
              <a:buClr>
                <a:schemeClr val="tx1">
                  <a:lumMod val="65000"/>
                  <a:lumOff val="35000"/>
                </a:schemeClr>
              </a:buClr>
            </a:pPr>
            <a:r>
              <a:rPr lang="de-DE" altLang="de-DE"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Druckvorlagen</a:t>
            </a:r>
            <a:r>
              <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und </a:t>
            </a:r>
            <a:r>
              <a:rPr lang="de-DE" altLang="de-DE" sz="20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PR-Materialien</a:t>
            </a:r>
            <a:r>
              <a:rPr lang="de-DE" altLang="de-DE" sz="2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zur </a:t>
            </a:r>
            <a:r>
              <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Kampagnendurchführung</a:t>
            </a:r>
          </a:p>
          <a:p>
            <a:pPr>
              <a:spcAft>
                <a:spcPts val="1800"/>
              </a:spcAft>
              <a:buClr>
                <a:schemeClr val="tx1">
                  <a:lumMod val="65000"/>
                  <a:lumOff val="35000"/>
                </a:schemeClr>
              </a:buClr>
            </a:pPr>
            <a:r>
              <a:rPr lang="de-DE" altLang="de-DE"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Giveaways</a:t>
            </a:r>
            <a:r>
              <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zur lokalen </a:t>
            </a:r>
            <a:r>
              <a:rPr lang="de-DE" altLang="de-DE" sz="2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Bewerbung</a:t>
            </a:r>
          </a:p>
          <a:p>
            <a:pPr>
              <a:spcAft>
                <a:spcPts val="1800"/>
              </a:spcAft>
              <a:buClr>
                <a:schemeClr val="tx1">
                  <a:lumMod val="65000"/>
                  <a:lumOff val="35000"/>
                </a:schemeClr>
              </a:buClr>
            </a:pPr>
            <a:r>
              <a:rPr lang="de-DE" altLang="de-DE" sz="20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Webinare</a:t>
            </a:r>
            <a:r>
              <a:rPr lang="de-DE" altLang="de-DE" sz="2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und </a:t>
            </a:r>
            <a:r>
              <a:rPr lang="de-DE" altLang="de-DE" sz="20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Support</a:t>
            </a:r>
            <a:r>
              <a:rPr lang="de-DE" altLang="de-DE" sz="2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durch das das Klima-Bündnis</a:t>
            </a:r>
            <a:endPar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sp>
        <p:nvSpPr>
          <p:cNvPr id="19" name="Rechteck 18"/>
          <p:cNvSpPr/>
          <p:nvPr/>
        </p:nvSpPr>
        <p:spPr>
          <a:xfrm>
            <a:off x="4139952" y="275867"/>
            <a:ext cx="4752528" cy="954107"/>
          </a:xfrm>
          <a:prstGeom prst="rect">
            <a:avLst/>
          </a:prstGeom>
        </p:spPr>
        <p:txBody>
          <a:bodyPr wrap="square">
            <a:spAutoFit/>
          </a:bodyPr>
          <a:lstStyle/>
          <a:p>
            <a:pPr fontAlgn="auto">
              <a:lnSpc>
                <a:spcPct val="100000"/>
              </a:lnSpc>
              <a:spcAft>
                <a:spcPts val="0"/>
              </a:spcAft>
              <a:buClrTx/>
              <a:buSzTx/>
              <a:buFontTx/>
            </a:pPr>
            <a:r>
              <a:rPr lang="de-DE" altLang="de-DE" sz="3600" b="1"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Leistungen</a:t>
            </a:r>
            <a:endParaRPr lang="de-DE" altLang="de-DE" sz="4800" b="1" cap="all" dirty="0">
              <a:solidFill>
                <a:schemeClr val="tx1">
                  <a:lumMod val="75000"/>
                  <a:lumOff val="25000"/>
                </a:schemeClr>
              </a:solidFill>
              <a:latin typeface="Roboto Black" panose="02000000000000000000" pitchFamily="2" charset="0"/>
              <a:ea typeface="Roboto Black" panose="02000000000000000000" pitchFamily="2" charset="0"/>
              <a:cs typeface="Roboto Black" panose="02000000000000000000" pitchFamily="2" charset="0"/>
            </a:endParaRPr>
          </a:p>
          <a:p>
            <a:pPr fontAlgn="auto">
              <a:lnSpc>
                <a:spcPct val="100000"/>
              </a:lnSpc>
              <a:spcAft>
                <a:spcPts val="0"/>
              </a:spcAft>
              <a:buClrTx/>
              <a:buSzTx/>
              <a:buFontTx/>
            </a:pPr>
            <a:r>
              <a:rPr lang="de-DE" altLang="de-DE" cap="all"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für Kommunen</a:t>
            </a:r>
          </a:p>
        </p:txBody>
      </p:sp>
      <p:pic>
        <p:nvPicPr>
          <p:cNvPr id="20" name="Picture 2" descr="https://www.stadtradeln.de/fileadmin/_processed_/5/7/csm_Fahrradtasche2018_92e6b7aa34.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82738" y="3421233"/>
            <a:ext cx="980688" cy="119840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https://www.stadtradeln.de/fileadmin/_processed_/3/8/csm_SR_-_Flyer_2019_fuer_Webseite_5146fb9a31.pn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74785" y="1830638"/>
            <a:ext cx="1568921" cy="13649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3" name="Picture 16" descr="https://www.stadtradeln.de/fileadmin/_processed_/2/0/csm_Sticker_weissundrot_3b6bc29425.jpg"/>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511215" y="3723878"/>
            <a:ext cx="664982" cy="50405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s://www.stadtradeln.de/fileadmin/_processed_/2/6/csm_SR_Materialien_Erfassungsboegen_f4d4dbf416.jpg"/>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l="30147" t="9689" r="25140"/>
          <a:stretch/>
        </p:blipFill>
        <p:spPr bwMode="auto">
          <a:xfrm>
            <a:off x="316613" y="437170"/>
            <a:ext cx="850502" cy="91044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https://www.stadtradeln.de/fileadmin/_processed_/f/a/csm_SR_Materialien_Pressemitteilungen_d833a1ae91.jpg"/>
          <p:cNvPicPr>
            <a:picLocks noChangeAspect="1" noChangeArrowheads="1"/>
          </p:cNvPicPr>
          <p:nvPr/>
        </p:nvPicPr>
        <p:blipFill rotWithShape="1">
          <a:blip r:embed="rId7" cstate="screen">
            <a:extLst>
              <a:ext uri="{28A0092B-C50C-407E-A947-70E740481C1C}">
                <a14:useLocalDpi xmlns:a14="http://schemas.microsoft.com/office/drawing/2010/main" val="0"/>
              </a:ext>
            </a:extLst>
          </a:blip>
          <a:srcRect l="19491" r="22813"/>
          <a:stretch/>
        </p:blipFill>
        <p:spPr bwMode="auto">
          <a:xfrm>
            <a:off x="1477334" y="509526"/>
            <a:ext cx="833566" cy="76573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https://www.stadtradeln.de/fileadmin/_processed_/e/d/csm_SR_Materialien_Urkunden_b9d453a16d.jpg"/>
          <p:cNvPicPr>
            <a:picLocks noChangeAspect="1" noChangeArrowheads="1"/>
          </p:cNvPicPr>
          <p:nvPr/>
        </p:nvPicPr>
        <p:blipFill rotWithShape="1">
          <a:blip r:embed="rId8" cstate="screen">
            <a:extLst>
              <a:ext uri="{28A0092B-C50C-407E-A947-70E740481C1C}">
                <a14:useLocalDpi xmlns:a14="http://schemas.microsoft.com/office/drawing/2010/main" val="0"/>
              </a:ext>
            </a:extLst>
          </a:blip>
          <a:srcRect l="28519" r="26734"/>
          <a:stretch/>
        </p:blipFill>
        <p:spPr bwMode="auto">
          <a:xfrm>
            <a:off x="2621118" y="437171"/>
            <a:ext cx="768653" cy="91044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ttps://www.stadtradeln.de/fileadmin/_processed_/4/4/csm_SR_Materialien_Flickset_Tip_Top_c17d800022.jpg"/>
          <p:cNvPicPr>
            <a:picLocks noChangeAspect="1" noChangeArrowheads="1"/>
          </p:cNvPicPr>
          <p:nvPr/>
        </p:nvPicPr>
        <p:blipFill rotWithShape="1">
          <a:blip r:embed="rId9" cstate="screen">
            <a:extLst>
              <a:ext uri="{28A0092B-C50C-407E-A947-70E740481C1C}">
                <a14:useLocalDpi xmlns:a14="http://schemas.microsoft.com/office/drawing/2010/main" val="0"/>
              </a:ext>
            </a:extLst>
          </a:blip>
          <a:srcRect l="8934" t="28383" r="5222" b="21562"/>
          <a:stretch/>
        </p:blipFill>
        <p:spPr bwMode="auto">
          <a:xfrm>
            <a:off x="1154708" y="4410150"/>
            <a:ext cx="1289478" cy="70075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https://www.stadtradeln.de/fileadmin/_processed_/a/3/csm_Finn_Mockup_7fb30bdd2b.jpg"/>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2411760" y="3474237"/>
            <a:ext cx="1299584" cy="121121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uppieren 1"/>
          <p:cNvGrpSpPr/>
          <p:nvPr/>
        </p:nvGrpSpPr>
        <p:grpSpPr>
          <a:xfrm>
            <a:off x="2014463" y="1687549"/>
            <a:ext cx="1277738" cy="1558008"/>
            <a:chOff x="2014463" y="1687549"/>
            <a:chExt cx="1277738" cy="1558008"/>
          </a:xfrm>
        </p:grpSpPr>
        <p:pic>
          <p:nvPicPr>
            <p:cNvPr id="5" name="Grafik 4"/>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2133040" y="1687549"/>
              <a:ext cx="772214" cy="1091940"/>
            </a:xfrm>
            <a:prstGeom prst="rect">
              <a:avLst/>
            </a:prstGeom>
            <a:ln>
              <a:noFill/>
            </a:ln>
            <a:effectLst>
              <a:outerShdw blurRad="292100" dist="139700" dir="2700000" algn="tl" rotWithShape="0">
                <a:srgbClr val="333333">
                  <a:alpha val="65000"/>
                </a:srgbClr>
              </a:outerShdw>
            </a:effectLst>
          </p:spPr>
        </p:pic>
        <p:pic>
          <p:nvPicPr>
            <p:cNvPr id="6" name="Grafik 5"/>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2487864" y="1944394"/>
              <a:ext cx="804337" cy="1137450"/>
            </a:xfrm>
            <a:prstGeom prst="rect">
              <a:avLst/>
            </a:prstGeom>
            <a:ln>
              <a:noFill/>
            </a:ln>
            <a:effectLst>
              <a:outerShdw blurRad="292100" dist="139700" dir="2700000" algn="tl" rotWithShape="0">
                <a:srgbClr val="333333">
                  <a:alpha val="65000"/>
                </a:srgbClr>
              </a:outerShdw>
            </a:effectLst>
          </p:spPr>
        </p:pic>
        <p:pic>
          <p:nvPicPr>
            <p:cNvPr id="4" name="Grafik 3"/>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2014463" y="2128964"/>
              <a:ext cx="789649" cy="1116593"/>
            </a:xfrm>
            <a:prstGeom prst="rect">
              <a:avLst/>
            </a:prstGeom>
            <a:ln>
              <a:noFill/>
            </a:ln>
            <a:effectLst>
              <a:outerShdw blurRad="292100" dist="139700" dir="2700000" algn="tl" rotWithShape="0">
                <a:srgbClr val="333333">
                  <a:alpha val="65000"/>
                </a:srgbClr>
              </a:outerShdw>
            </a:effectLst>
          </p:spPr>
        </p:pic>
      </p:grpSp>
      <p:sp>
        <p:nvSpPr>
          <p:cNvPr id="21" name="Rectangle 8"/>
          <p:cNvSpPr>
            <a:spLocks noChangeArrowheads="1"/>
          </p:cNvSpPr>
          <p:nvPr/>
        </p:nvSpPr>
        <p:spPr bwMode="auto">
          <a:xfrm>
            <a:off x="4139952" y="1347614"/>
            <a:ext cx="5004047" cy="3795887"/>
          </a:xfrm>
          <a:prstGeom prst="rect">
            <a:avLst/>
          </a:prstGeom>
          <a:solidFill>
            <a:srgbClr val="92C71F"/>
          </a:solidFill>
          <a:ln>
            <a:noFill/>
          </a:ln>
          <a:effectLst/>
          <a:extLst/>
        </p:spPr>
        <p:txBody>
          <a:bodyPr lIns="90000" tIns="46800" rIns="90000" bIns="46800" anchor="ctr"/>
          <a:lstStyle>
            <a:lvl1pPr>
              <a:defRPr sz="2800">
                <a:solidFill>
                  <a:schemeClr val="tx1"/>
                </a:solidFill>
                <a:latin typeface="Arial" charset="0"/>
                <a:cs typeface="Arial" charset="0"/>
              </a:defRPr>
            </a:lvl1pPr>
            <a:lvl2pPr marL="742950" indent="-285750">
              <a:defRPr sz="2800">
                <a:solidFill>
                  <a:schemeClr val="tx1"/>
                </a:solidFill>
                <a:latin typeface="Arial" charset="0"/>
                <a:cs typeface="Arial" charset="0"/>
              </a:defRPr>
            </a:lvl2pPr>
            <a:lvl3pPr marL="1143000" indent="-228600">
              <a:defRPr sz="2800">
                <a:solidFill>
                  <a:schemeClr val="tx1"/>
                </a:solidFill>
                <a:latin typeface="Arial" charset="0"/>
                <a:cs typeface="Arial" charset="0"/>
              </a:defRPr>
            </a:lvl3pPr>
            <a:lvl4pPr marL="1600200" indent="-228600">
              <a:defRPr sz="2800">
                <a:solidFill>
                  <a:schemeClr val="tx1"/>
                </a:solidFill>
                <a:latin typeface="Arial" charset="0"/>
                <a:cs typeface="Arial" charset="0"/>
              </a:defRPr>
            </a:lvl4pPr>
            <a:lvl5pPr marL="2057400" indent="-228600">
              <a:defRPr sz="2800">
                <a:solidFill>
                  <a:schemeClr val="tx1"/>
                </a:solidFill>
                <a:latin typeface="Arial" charset="0"/>
                <a:cs typeface="Arial" charset="0"/>
              </a:defRPr>
            </a:lvl5pPr>
            <a:lvl6pPr marL="25146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6pPr>
            <a:lvl7pPr marL="29718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7pPr>
            <a:lvl8pPr marL="34290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8pPr>
            <a:lvl9pPr marL="38862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9pPr>
          </a:lstStyle>
          <a:p>
            <a:pPr algn="ctr">
              <a:lnSpc>
                <a:spcPct val="99000"/>
              </a:lnSpc>
              <a:buClr>
                <a:srgbClr val="31639C"/>
              </a:buClr>
              <a:buFont typeface="Arial Narrow" pitchFamily="34" charset="0"/>
              <a:buNone/>
            </a:pPr>
            <a:r>
              <a:rPr lang="de-DE" altLang="de-DE" sz="3200" b="1" dirty="0" smtClean="0">
                <a:solidFill>
                  <a:schemeClr val="bg1"/>
                </a:solidFill>
                <a:latin typeface="Arial" panose="020B0604020202020204" pitchFamily="34" charset="0"/>
                <a:ea typeface="Roboto" panose="02000000000000000000" pitchFamily="2" charset="0"/>
                <a:cs typeface="Arial" panose="020B0604020202020204" pitchFamily="34" charset="0"/>
              </a:rPr>
              <a:t>Teilnahme für Kommunen</a:t>
            </a:r>
            <a:br>
              <a:rPr lang="de-DE" altLang="de-DE" sz="3200" b="1" dirty="0" smtClean="0">
                <a:solidFill>
                  <a:schemeClr val="bg1"/>
                </a:solidFill>
                <a:latin typeface="Arial" panose="020B0604020202020204" pitchFamily="34" charset="0"/>
                <a:ea typeface="Roboto" panose="02000000000000000000" pitchFamily="2" charset="0"/>
                <a:cs typeface="Arial" panose="020B0604020202020204" pitchFamily="34" charset="0"/>
              </a:rPr>
            </a:br>
            <a:r>
              <a:rPr lang="de-DE" altLang="de-DE" sz="3200" b="1" dirty="0" smtClean="0">
                <a:solidFill>
                  <a:schemeClr val="bg1"/>
                </a:solidFill>
                <a:latin typeface="Arial" panose="020B0604020202020204" pitchFamily="34" charset="0"/>
                <a:ea typeface="Roboto" panose="02000000000000000000" pitchFamily="2" charset="0"/>
                <a:cs typeface="Arial" panose="020B0604020202020204" pitchFamily="34" charset="0"/>
              </a:rPr>
              <a:t>so einfach und effizient wie möglich!</a:t>
            </a:r>
            <a:endParaRPr lang="de-DE" altLang="de-DE" sz="3200" b="1"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7751265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323529" y="258139"/>
            <a:ext cx="8496944" cy="954107"/>
          </a:xfrm>
          <a:prstGeom prst="rect">
            <a:avLst/>
          </a:prstGeom>
        </p:spPr>
        <p:txBody>
          <a:bodyPr wrap="square">
            <a:spAutoFit/>
          </a:bodyPr>
          <a:lstStyle/>
          <a:p>
            <a:pPr fontAlgn="auto">
              <a:lnSpc>
                <a:spcPct val="100000"/>
              </a:lnSpc>
              <a:spcAft>
                <a:spcPts val="0"/>
              </a:spcAft>
              <a:buClrTx/>
              <a:buSzTx/>
              <a:buFontTx/>
            </a:pPr>
            <a:r>
              <a:rPr lang="de-DE" altLang="de-DE" sz="3600" b="1"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Aufgaben</a:t>
            </a:r>
          </a:p>
          <a:p>
            <a:pPr fontAlgn="auto">
              <a:lnSpc>
                <a:spcPct val="100000"/>
              </a:lnSpc>
              <a:spcAft>
                <a:spcPts val="0"/>
              </a:spcAft>
              <a:buClrTx/>
              <a:buSzTx/>
              <a:buFontTx/>
            </a:pPr>
            <a:r>
              <a:rPr lang="de-DE" altLang="de-DE" cap="all" dirty="0" smtClean="0">
                <a:solidFill>
                  <a:schemeClr val="tx1">
                    <a:lumMod val="75000"/>
                    <a:lumOff val="25000"/>
                  </a:schemeClr>
                </a:solidFill>
                <a:latin typeface="Arial" panose="020B0604020202020204" pitchFamily="34" charset="0"/>
                <a:ea typeface="Roboto Black" panose="02000000000000000000" pitchFamily="2" charset="0"/>
                <a:cs typeface="Arial" panose="020B0604020202020204" pitchFamily="34" charset="0"/>
              </a:rPr>
              <a:t>für </a:t>
            </a:r>
            <a:r>
              <a:rPr lang="de-DE" altLang="de-DE" cap="all" dirty="0">
                <a:solidFill>
                  <a:schemeClr val="tx1">
                    <a:lumMod val="75000"/>
                    <a:lumOff val="25000"/>
                  </a:schemeClr>
                </a:solidFill>
                <a:latin typeface="Arial" panose="020B0604020202020204" pitchFamily="34" charset="0"/>
                <a:ea typeface="Roboto Black" panose="02000000000000000000" pitchFamily="2" charset="0"/>
                <a:cs typeface="Arial" panose="020B0604020202020204" pitchFamily="34" charset="0"/>
              </a:rPr>
              <a:t>lokale </a:t>
            </a:r>
            <a:r>
              <a:rPr lang="de-DE" altLang="de-DE" cap="all" dirty="0" smtClean="0">
                <a:solidFill>
                  <a:schemeClr val="tx1">
                    <a:lumMod val="75000"/>
                    <a:lumOff val="25000"/>
                  </a:schemeClr>
                </a:solidFill>
                <a:latin typeface="Arial" panose="020B0604020202020204" pitchFamily="34" charset="0"/>
                <a:ea typeface="Roboto Black" panose="02000000000000000000" pitchFamily="2" charset="0"/>
                <a:cs typeface="Arial" panose="020B0604020202020204" pitchFamily="34" charset="0"/>
              </a:rPr>
              <a:t>Koordinator*innen</a:t>
            </a:r>
            <a:endParaRPr lang="de-DE" altLang="de-DE" cap="all" dirty="0">
              <a:solidFill>
                <a:schemeClr val="tx1">
                  <a:lumMod val="75000"/>
                  <a:lumOff val="25000"/>
                </a:schemeClr>
              </a:solidFill>
              <a:latin typeface="Arial" panose="020B0604020202020204" pitchFamily="34" charset="0"/>
              <a:ea typeface="Roboto Black" panose="02000000000000000000" pitchFamily="2" charset="0"/>
              <a:cs typeface="Arial" panose="020B0604020202020204" pitchFamily="34" charset="0"/>
            </a:endParaRPr>
          </a:p>
        </p:txBody>
      </p:sp>
      <p:pic>
        <p:nvPicPr>
          <p:cNvPr id="6" name="Picture 2" descr="D:\Daten\Documents\Fotos\noun_Megaphone_486316.png"/>
          <p:cNvPicPr>
            <a:picLocks noChangeAspect="1" noChangeArrowheads="1"/>
          </p:cNvPicPr>
          <p:nvPr/>
        </p:nvPicPr>
        <p:blipFill rotWithShape="1">
          <a:blip r:embed="rId3" cstate="screen">
            <a:duotone>
              <a:schemeClr val="accent1">
                <a:shade val="45000"/>
                <a:satMod val="135000"/>
              </a:schemeClr>
              <a:prstClr val="white"/>
            </a:duotone>
            <a:extLst>
              <a:ext uri="{28A0092B-C50C-407E-A947-70E740481C1C}">
                <a14:useLocalDpi xmlns:a14="http://schemas.microsoft.com/office/drawing/2010/main" val="0"/>
              </a:ext>
            </a:extLst>
          </a:blip>
          <a:srcRect b="17570"/>
          <a:stretch/>
        </p:blipFill>
        <p:spPr bwMode="auto">
          <a:xfrm>
            <a:off x="5004048" y="1275606"/>
            <a:ext cx="3715677" cy="3062832"/>
          </a:xfrm>
          <a:prstGeom prst="rect">
            <a:avLst/>
          </a:prstGeom>
          <a:noFill/>
          <a:extLst>
            <a:ext uri="{909E8E84-426E-40DD-AFC4-6F175D3DCCD1}">
              <a14:hiddenFill xmlns:a14="http://schemas.microsoft.com/office/drawing/2010/main">
                <a:solidFill>
                  <a:srgbClr val="FFFFFF"/>
                </a:solidFill>
              </a14:hiddenFill>
            </a:ext>
          </a:extLst>
        </p:spPr>
      </p:pic>
      <p:sp>
        <p:nvSpPr>
          <p:cNvPr id="7" name="Rechteck 6"/>
          <p:cNvSpPr/>
          <p:nvPr/>
        </p:nvSpPr>
        <p:spPr>
          <a:xfrm>
            <a:off x="324694" y="1851670"/>
            <a:ext cx="4391322" cy="2785378"/>
          </a:xfrm>
          <a:prstGeom prst="rect">
            <a:avLst/>
          </a:prstGeom>
        </p:spPr>
        <p:txBody>
          <a:bodyPr wrap="square">
            <a:spAutoFit/>
          </a:bodyPr>
          <a:lstStyle/>
          <a:p>
            <a:pPr>
              <a:spcAft>
                <a:spcPts val="1800"/>
              </a:spcAft>
              <a:buClr>
                <a:schemeClr val="tx1">
                  <a:lumMod val="65000"/>
                  <a:lumOff val="35000"/>
                </a:schemeClr>
              </a:buClr>
              <a:tabLst>
                <a:tab pos="179388" algn="l"/>
              </a:tabLst>
            </a:pPr>
            <a:r>
              <a:rPr lang="de-DE" altLang="de-DE" sz="20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Werbung, </a:t>
            </a:r>
            <a:r>
              <a:rPr lang="de-DE" altLang="de-DE"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Werbung, </a:t>
            </a:r>
            <a:r>
              <a:rPr lang="de-DE" altLang="de-DE" sz="20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Werbung!</a:t>
            </a:r>
          </a:p>
          <a:p>
            <a:pPr>
              <a:spcAft>
                <a:spcPts val="1800"/>
              </a:spcAft>
              <a:buClr>
                <a:schemeClr val="tx1">
                  <a:lumMod val="65000"/>
                  <a:lumOff val="35000"/>
                </a:schemeClr>
              </a:buClr>
              <a:tabLst>
                <a:tab pos="179388" algn="l"/>
              </a:tabLst>
            </a:pPr>
            <a:r>
              <a:rPr lang="de-DE" altLang="de-DE" sz="20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Anlaufstelle</a:t>
            </a:r>
            <a:r>
              <a:rPr lang="de-DE" altLang="de-DE" sz="2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für die Bevölkerung, Radelnde bzw. Teams und fürs Klima-Bündnis</a:t>
            </a:r>
          </a:p>
          <a:p>
            <a:pPr>
              <a:spcAft>
                <a:spcPts val="1800"/>
              </a:spcAft>
              <a:buClr>
                <a:schemeClr val="tx1">
                  <a:lumMod val="65000"/>
                  <a:lumOff val="35000"/>
                </a:schemeClr>
              </a:buClr>
              <a:tabLst>
                <a:tab pos="179388" algn="l"/>
              </a:tabLst>
            </a:pPr>
            <a:r>
              <a:rPr lang="de-DE" altLang="de-DE" sz="20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Organisation</a:t>
            </a:r>
            <a:r>
              <a:rPr lang="de-DE" altLang="de-DE" sz="2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des Aktionszeitraumes</a:t>
            </a:r>
          </a:p>
          <a:p>
            <a:pPr>
              <a:spcBef>
                <a:spcPts val="1200"/>
              </a:spcBef>
              <a:spcAft>
                <a:spcPts val="1800"/>
              </a:spcAft>
              <a:buClr>
                <a:schemeClr val="tx1">
                  <a:lumMod val="65000"/>
                  <a:lumOff val="35000"/>
                </a:schemeClr>
              </a:buClr>
              <a:tabLst>
                <a:tab pos="179388" algn="l"/>
              </a:tabLst>
            </a:pPr>
            <a:r>
              <a:rPr lang="de-DE" altLang="de-DE" sz="2000" b="1" u="sng"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Tipp:</a:t>
            </a:r>
            <a:r>
              <a:rPr lang="de-DE" altLang="de-DE" sz="2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Gründung eines </a:t>
            </a:r>
            <a:r>
              <a:rPr lang="de-DE" altLang="de-DE" sz="2000" dirty="0" err="1"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Orga</a:t>
            </a:r>
            <a:r>
              <a:rPr lang="de-DE" altLang="de-DE" sz="2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-Teams</a:t>
            </a:r>
          </a:p>
        </p:txBody>
      </p:sp>
    </p:spTree>
    <p:extLst>
      <p:ext uri="{BB962C8B-B14F-4D97-AF65-F5344CB8AC3E}">
        <p14:creationId xmlns:p14="http://schemas.microsoft.com/office/powerpoint/2010/main" val="2892540215"/>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feld 4"/>
          <p:cNvSpPr txBox="1"/>
          <p:nvPr/>
        </p:nvSpPr>
        <p:spPr>
          <a:xfrm>
            <a:off x="324694" y="1304637"/>
            <a:ext cx="8423770" cy="3046988"/>
          </a:xfrm>
          <a:prstGeom prst="rect">
            <a:avLst/>
          </a:prstGeom>
          <a:noFill/>
        </p:spPr>
        <p:txBody>
          <a:bodyPr wrap="square" rtlCol="0">
            <a:spAutoFit/>
          </a:bodyPr>
          <a:lstStyle/>
          <a:p>
            <a:pPr marL="273050" indent="-273050">
              <a:spcAft>
                <a:spcPts val="1200"/>
              </a:spcAft>
              <a:buClr>
                <a:schemeClr val="tx1">
                  <a:lumMod val="75000"/>
                  <a:lumOff val="25000"/>
                </a:schemeClr>
              </a:buClr>
              <a:buFont typeface="Arial" panose="020B0604020202020204" pitchFamily="34" charset="0"/>
              <a:buChar char="•"/>
            </a:pPr>
            <a:r>
              <a:rPr lang="de-DE" dirty="0" smtClean="0">
                <a:solidFill>
                  <a:schemeClr val="tx1">
                    <a:lumMod val="75000"/>
                    <a:lumOff val="25000"/>
                  </a:schemeClr>
                </a:solidFill>
                <a:latin typeface="Arial" panose="020B0604020202020204" pitchFamily="34" charset="0"/>
                <a:cs typeface="Arial" panose="020B0604020202020204" pitchFamily="34" charset="0"/>
              </a:rPr>
              <a:t>Diese Präsentation stellt sehr </a:t>
            </a:r>
            <a:r>
              <a:rPr lang="de-DE" b="1" dirty="0" smtClean="0">
                <a:solidFill>
                  <a:schemeClr val="tx1">
                    <a:lumMod val="75000"/>
                    <a:lumOff val="25000"/>
                  </a:schemeClr>
                </a:solidFill>
                <a:latin typeface="Arial" panose="020B0604020202020204" pitchFamily="34" charset="0"/>
                <a:cs typeface="Arial" panose="020B0604020202020204" pitchFamily="34" charset="0"/>
              </a:rPr>
              <a:t>viele Facetten</a:t>
            </a:r>
            <a:r>
              <a:rPr lang="de-DE" dirty="0" smtClean="0">
                <a:solidFill>
                  <a:schemeClr val="tx1">
                    <a:lumMod val="75000"/>
                    <a:lumOff val="25000"/>
                  </a:schemeClr>
                </a:solidFill>
                <a:latin typeface="Arial" panose="020B0604020202020204" pitchFamily="34" charset="0"/>
                <a:cs typeface="Arial" panose="020B0604020202020204" pitchFamily="34" charset="0"/>
              </a:rPr>
              <a:t> der STADTRADELN-Kampagne dar – sie ist entsprechend </a:t>
            </a:r>
            <a:r>
              <a:rPr lang="de-DE" b="1" dirty="0" smtClean="0">
                <a:solidFill>
                  <a:schemeClr val="tx1">
                    <a:lumMod val="75000"/>
                    <a:lumOff val="25000"/>
                  </a:schemeClr>
                </a:solidFill>
                <a:latin typeface="Arial" panose="020B0604020202020204" pitchFamily="34" charset="0"/>
                <a:cs typeface="Arial" panose="020B0604020202020204" pitchFamily="34" charset="0"/>
              </a:rPr>
              <a:t>umfangreich</a:t>
            </a:r>
            <a:r>
              <a:rPr lang="de-DE" dirty="0" smtClean="0">
                <a:solidFill>
                  <a:schemeClr val="tx1">
                    <a:lumMod val="75000"/>
                    <a:lumOff val="25000"/>
                  </a:schemeClr>
                </a:solidFill>
                <a:latin typeface="Arial" panose="020B0604020202020204" pitchFamily="34" charset="0"/>
                <a:cs typeface="Arial" panose="020B0604020202020204" pitchFamily="34" charset="0"/>
              </a:rPr>
              <a:t>.</a:t>
            </a:r>
          </a:p>
          <a:p>
            <a:pPr marL="273050" indent="-273050">
              <a:spcAft>
                <a:spcPts val="1200"/>
              </a:spcAft>
              <a:buClr>
                <a:schemeClr val="tx1">
                  <a:lumMod val="75000"/>
                  <a:lumOff val="25000"/>
                </a:schemeClr>
              </a:buClr>
              <a:buFont typeface="Arial" panose="020B0604020202020204" pitchFamily="34" charset="0"/>
              <a:buChar char="•"/>
            </a:pPr>
            <a:r>
              <a:rPr lang="de-DE" dirty="0" smtClean="0">
                <a:solidFill>
                  <a:schemeClr val="tx1">
                    <a:lumMod val="75000"/>
                    <a:lumOff val="25000"/>
                  </a:schemeClr>
                </a:solidFill>
                <a:latin typeface="Arial" panose="020B0604020202020204" pitchFamily="34" charset="0"/>
                <a:cs typeface="Arial" panose="020B0604020202020204" pitchFamily="34" charset="0"/>
              </a:rPr>
              <a:t>Denken Sie an die </a:t>
            </a:r>
            <a:r>
              <a:rPr lang="de-DE" b="1" dirty="0" smtClean="0">
                <a:solidFill>
                  <a:schemeClr val="tx1">
                    <a:lumMod val="75000"/>
                    <a:lumOff val="25000"/>
                  </a:schemeClr>
                </a:solidFill>
                <a:latin typeface="Arial" panose="020B0604020202020204" pitchFamily="34" charset="0"/>
                <a:cs typeface="Arial" panose="020B0604020202020204" pitchFamily="34" charset="0"/>
              </a:rPr>
              <a:t>Aufmerksamkeitsspanne Ihres Publikums</a:t>
            </a:r>
            <a:r>
              <a:rPr lang="de-DE" dirty="0" smtClean="0">
                <a:solidFill>
                  <a:schemeClr val="tx1">
                    <a:lumMod val="75000"/>
                    <a:lumOff val="25000"/>
                  </a:schemeClr>
                </a:solidFill>
                <a:latin typeface="Arial" panose="020B0604020202020204" pitchFamily="34" charset="0"/>
                <a:cs typeface="Arial" panose="020B0604020202020204" pitchFamily="34" charset="0"/>
              </a:rPr>
              <a:t> und blenden Sie nur die Folien ein, die Sie für Ihre Präsentation benötigen und die für Ihr Publikum interessant bzw. relevant sind.</a:t>
            </a:r>
          </a:p>
          <a:p>
            <a:pPr marL="273050" indent="-273050">
              <a:spcAft>
                <a:spcPts val="1200"/>
              </a:spcAft>
              <a:buClr>
                <a:schemeClr val="tx1">
                  <a:lumMod val="75000"/>
                  <a:lumOff val="25000"/>
                </a:schemeClr>
              </a:buClr>
              <a:buFont typeface="Arial" panose="020B0604020202020204" pitchFamily="34" charset="0"/>
              <a:buChar char="•"/>
            </a:pPr>
            <a:r>
              <a:rPr lang="de-DE" b="1" dirty="0" smtClean="0">
                <a:solidFill>
                  <a:schemeClr val="tx1">
                    <a:lumMod val="75000"/>
                    <a:lumOff val="25000"/>
                  </a:schemeClr>
                </a:solidFill>
                <a:latin typeface="Arial" panose="020B0604020202020204" pitchFamily="34" charset="0"/>
                <a:cs typeface="Arial" panose="020B0604020202020204" pitchFamily="34" charset="0"/>
              </a:rPr>
              <a:t>Fragen aus dem Publikum</a:t>
            </a:r>
            <a:r>
              <a:rPr lang="de-DE" dirty="0" smtClean="0">
                <a:solidFill>
                  <a:schemeClr val="tx1">
                    <a:lumMod val="75000"/>
                    <a:lumOff val="25000"/>
                  </a:schemeClr>
                </a:solidFill>
                <a:latin typeface="Arial" panose="020B0604020202020204" pitchFamily="34" charset="0"/>
                <a:cs typeface="Arial" panose="020B0604020202020204" pitchFamily="34" charset="0"/>
              </a:rPr>
              <a:t> können bei Bedarf immer noch im Nachhinein beantworten werden.</a:t>
            </a:r>
          </a:p>
          <a:p>
            <a:pPr marL="273050" indent="-273050">
              <a:spcAft>
                <a:spcPts val="1200"/>
              </a:spcAft>
              <a:buClr>
                <a:schemeClr val="tx1">
                  <a:lumMod val="75000"/>
                  <a:lumOff val="25000"/>
                </a:schemeClr>
              </a:buClr>
              <a:buFont typeface="Arial" panose="020B0604020202020204" pitchFamily="34" charset="0"/>
              <a:buChar char="•"/>
            </a:pPr>
            <a:r>
              <a:rPr lang="de-DE" b="1" dirty="0" smtClean="0">
                <a:solidFill>
                  <a:schemeClr val="tx1">
                    <a:lumMod val="75000"/>
                    <a:lumOff val="25000"/>
                  </a:schemeClr>
                </a:solidFill>
                <a:latin typeface="Arial" panose="020B0604020202020204" pitchFamily="34" charset="0"/>
                <a:cs typeface="Arial" panose="020B0604020202020204" pitchFamily="34" charset="0"/>
              </a:rPr>
              <a:t>BITTE BEACHTEN:</a:t>
            </a:r>
            <a:r>
              <a:rPr lang="de-DE" dirty="0" smtClean="0">
                <a:solidFill>
                  <a:schemeClr val="tx1">
                    <a:lumMod val="75000"/>
                    <a:lumOff val="25000"/>
                  </a:schemeClr>
                </a:solidFill>
                <a:latin typeface="Arial" panose="020B0604020202020204" pitchFamily="34" charset="0"/>
                <a:cs typeface="Arial" panose="020B0604020202020204" pitchFamily="34" charset="0"/>
              </a:rPr>
              <a:t/>
            </a:r>
            <a:br>
              <a:rPr lang="de-DE" dirty="0" smtClean="0">
                <a:solidFill>
                  <a:schemeClr val="tx1">
                    <a:lumMod val="75000"/>
                    <a:lumOff val="25000"/>
                  </a:schemeClr>
                </a:solidFill>
                <a:latin typeface="Arial" panose="020B0604020202020204" pitchFamily="34" charset="0"/>
                <a:cs typeface="Arial" panose="020B0604020202020204" pitchFamily="34" charset="0"/>
              </a:rPr>
            </a:br>
            <a:r>
              <a:rPr lang="de-DE" dirty="0" smtClean="0">
                <a:solidFill>
                  <a:schemeClr val="tx1">
                    <a:lumMod val="75000"/>
                    <a:lumOff val="25000"/>
                  </a:schemeClr>
                </a:solidFill>
                <a:latin typeface="Arial" panose="020B0604020202020204" pitchFamily="34" charset="0"/>
                <a:cs typeface="Arial" panose="020B0604020202020204" pitchFamily="34" charset="0"/>
              </a:rPr>
              <a:t>Im </a:t>
            </a:r>
            <a:r>
              <a:rPr lang="de-DE" b="1" dirty="0" smtClean="0">
                <a:solidFill>
                  <a:schemeClr val="tx1">
                    <a:lumMod val="75000"/>
                    <a:lumOff val="25000"/>
                  </a:schemeClr>
                </a:solidFill>
                <a:latin typeface="Arial" panose="020B0604020202020204" pitchFamily="34" charset="0"/>
                <a:cs typeface="Arial" panose="020B0604020202020204" pitchFamily="34" charset="0"/>
              </a:rPr>
              <a:t>Notizenbereich</a:t>
            </a:r>
            <a:r>
              <a:rPr lang="de-DE" dirty="0" smtClean="0">
                <a:solidFill>
                  <a:schemeClr val="tx1">
                    <a:lumMod val="75000"/>
                    <a:lumOff val="25000"/>
                  </a:schemeClr>
                </a:solidFill>
                <a:latin typeface="Arial" panose="020B0604020202020204" pitchFamily="34" charset="0"/>
                <a:cs typeface="Arial" panose="020B0604020202020204" pitchFamily="34" charset="0"/>
              </a:rPr>
              <a:t> der </a:t>
            </a:r>
            <a:r>
              <a:rPr lang="de-DE" dirty="0">
                <a:solidFill>
                  <a:schemeClr val="tx1">
                    <a:lumMod val="75000"/>
                    <a:lumOff val="25000"/>
                  </a:schemeClr>
                </a:solidFill>
                <a:latin typeface="Arial" panose="020B0604020202020204" pitchFamily="34" charset="0"/>
                <a:cs typeface="Arial" panose="020B0604020202020204" pitchFamily="34" charset="0"/>
              </a:rPr>
              <a:t>Folien </a:t>
            </a:r>
            <a:r>
              <a:rPr lang="de-DE" dirty="0" smtClean="0">
                <a:solidFill>
                  <a:schemeClr val="tx1">
                    <a:lumMod val="75000"/>
                    <a:lumOff val="25000"/>
                  </a:schemeClr>
                </a:solidFill>
                <a:latin typeface="Arial" panose="020B0604020202020204" pitchFamily="34" charset="0"/>
                <a:cs typeface="Arial" panose="020B0604020202020204" pitchFamily="34" charset="0"/>
              </a:rPr>
              <a:t>sind </a:t>
            </a:r>
            <a:r>
              <a:rPr lang="de-DE" b="1" dirty="0" smtClean="0">
                <a:solidFill>
                  <a:schemeClr val="tx1">
                    <a:lumMod val="75000"/>
                    <a:lumOff val="25000"/>
                  </a:schemeClr>
                </a:solidFill>
                <a:latin typeface="Arial" panose="020B0604020202020204" pitchFamily="34" charset="0"/>
                <a:cs typeface="Arial" panose="020B0604020202020204" pitchFamily="34" charset="0"/>
              </a:rPr>
              <a:t>weiterführende </a:t>
            </a:r>
            <a:r>
              <a:rPr lang="de-DE" b="1" dirty="0">
                <a:solidFill>
                  <a:schemeClr val="tx1">
                    <a:lumMod val="75000"/>
                    <a:lumOff val="25000"/>
                  </a:schemeClr>
                </a:solidFill>
                <a:latin typeface="Arial" panose="020B0604020202020204" pitchFamily="34" charset="0"/>
                <a:cs typeface="Arial" panose="020B0604020202020204" pitchFamily="34" charset="0"/>
              </a:rPr>
              <a:t>Informationen</a:t>
            </a:r>
            <a:r>
              <a:rPr lang="de-DE" dirty="0">
                <a:solidFill>
                  <a:schemeClr val="tx1">
                    <a:lumMod val="75000"/>
                    <a:lumOff val="25000"/>
                  </a:schemeClr>
                </a:solidFill>
                <a:latin typeface="Arial" panose="020B0604020202020204" pitchFamily="34" charset="0"/>
                <a:cs typeface="Arial" panose="020B0604020202020204" pitchFamily="34" charset="0"/>
              </a:rPr>
              <a:t> </a:t>
            </a:r>
            <a:r>
              <a:rPr lang="de-DE" dirty="0" smtClean="0">
                <a:solidFill>
                  <a:schemeClr val="tx1">
                    <a:lumMod val="75000"/>
                    <a:lumOff val="25000"/>
                  </a:schemeClr>
                </a:solidFill>
                <a:latin typeface="Arial" panose="020B0604020202020204" pitchFamily="34" charset="0"/>
                <a:cs typeface="Arial" panose="020B0604020202020204" pitchFamily="34" charset="0"/>
              </a:rPr>
              <a:t>enthalten!</a:t>
            </a:r>
          </a:p>
        </p:txBody>
      </p:sp>
      <p:sp>
        <p:nvSpPr>
          <p:cNvPr id="6" name="Rechteck 5"/>
          <p:cNvSpPr/>
          <p:nvPr/>
        </p:nvSpPr>
        <p:spPr>
          <a:xfrm>
            <a:off x="324694" y="261104"/>
            <a:ext cx="7200800" cy="707886"/>
          </a:xfrm>
          <a:prstGeom prst="rect">
            <a:avLst/>
          </a:prstGeom>
        </p:spPr>
        <p:txBody>
          <a:bodyPr wrap="square">
            <a:spAutoFit/>
          </a:bodyPr>
          <a:lstStyle/>
          <a:p>
            <a:pPr fontAlgn="auto">
              <a:lnSpc>
                <a:spcPct val="100000"/>
              </a:lnSpc>
              <a:spcAft>
                <a:spcPts val="0"/>
              </a:spcAft>
              <a:buClrTx/>
              <a:buSzTx/>
              <a:buFontTx/>
            </a:pPr>
            <a:r>
              <a:rPr lang="de-DE" altLang="de-DE" sz="4000" b="1"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Mut zur Lücke!</a:t>
            </a:r>
            <a:endParaRPr lang="de-DE" altLang="de-DE" sz="2800" cap="all"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384733589"/>
      </p:ext>
    </p:extLst>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m 6"/>
          <p:cNvGraphicFramePr>
            <a:graphicFrameLocks noChangeAspect="1"/>
          </p:cNvGraphicFramePr>
          <p:nvPr>
            <p:extLst>
              <p:ext uri="{D42A27DB-BD31-4B8C-83A1-F6EECF244321}">
                <p14:modId xmlns:p14="http://schemas.microsoft.com/office/powerpoint/2010/main" val="1057553345"/>
              </p:ext>
            </p:extLst>
          </p:nvPr>
        </p:nvGraphicFramePr>
        <p:xfrm>
          <a:off x="-1" y="-1"/>
          <a:ext cx="9144001" cy="5143501"/>
        </p:xfrm>
        <a:graphic>
          <a:graphicData uri="http://schemas.openxmlformats.org/drawingml/2006/chart">
            <c:chart xmlns:c="http://schemas.openxmlformats.org/drawingml/2006/chart" xmlns:r="http://schemas.openxmlformats.org/officeDocument/2006/relationships" r:id="rId3"/>
          </a:graphicData>
        </a:graphic>
      </p:graphicFrame>
      <p:sp>
        <p:nvSpPr>
          <p:cNvPr id="4" name="Rechteck 3"/>
          <p:cNvSpPr/>
          <p:nvPr/>
        </p:nvSpPr>
        <p:spPr>
          <a:xfrm>
            <a:off x="324694" y="261104"/>
            <a:ext cx="7200800" cy="923330"/>
          </a:xfrm>
          <a:prstGeom prst="rect">
            <a:avLst/>
          </a:prstGeom>
        </p:spPr>
        <p:txBody>
          <a:bodyPr wrap="square">
            <a:spAutoFit/>
          </a:bodyPr>
          <a:lstStyle/>
          <a:p>
            <a:pPr fontAlgn="auto">
              <a:lnSpc>
                <a:spcPct val="100000"/>
              </a:lnSpc>
              <a:spcAft>
                <a:spcPts val="0"/>
              </a:spcAft>
              <a:buClrTx/>
              <a:buSzTx/>
              <a:buFontTx/>
            </a:pPr>
            <a:r>
              <a:rPr lang="de-DE" altLang="de-DE" sz="3600" b="1" cap="all" dirty="0" smtClean="0">
                <a:solidFill>
                  <a:schemeClr val="tx1">
                    <a:lumMod val="75000"/>
                    <a:lumOff val="25000"/>
                  </a:schemeClr>
                </a:solidFill>
                <a:latin typeface="Arial Black" panose="020B0A04020102020204" pitchFamily="34" charset="0"/>
                <a:ea typeface="Roboto Black" panose="02000000000000000000" pitchFamily="2" charset="0"/>
                <a:cs typeface="Arial" panose="020B0604020202020204" pitchFamily="34" charset="0"/>
              </a:rPr>
              <a:t>STADTRADELN</a:t>
            </a:r>
          </a:p>
          <a:p>
            <a:r>
              <a:rPr lang="de-DE" altLang="de-DE" cap="all"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Erfolgsgeschichte</a:t>
            </a:r>
            <a:endParaRPr lang="de-DE" altLang="de-DE"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sp>
        <p:nvSpPr>
          <p:cNvPr id="5" name="Rechteck 4"/>
          <p:cNvSpPr/>
          <p:nvPr/>
        </p:nvSpPr>
        <p:spPr>
          <a:xfrm>
            <a:off x="324694" y="2058402"/>
            <a:ext cx="3671242" cy="369332"/>
          </a:xfrm>
          <a:prstGeom prst="rect">
            <a:avLst/>
          </a:prstGeom>
        </p:spPr>
        <p:txBody>
          <a:bodyPr wrap="square">
            <a:spAutoFit/>
          </a:bodyPr>
          <a:lstStyle/>
          <a:p>
            <a:pPr fontAlgn="auto">
              <a:lnSpc>
                <a:spcPct val="100000"/>
              </a:lnSpc>
              <a:spcAft>
                <a:spcPts val="0"/>
              </a:spcAft>
              <a:buClrTx/>
              <a:buSzTx/>
              <a:buFontTx/>
            </a:pPr>
            <a:r>
              <a:rPr lang="de-DE" alt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Teilnehmende Kommunen</a:t>
            </a:r>
            <a:endParaRPr lang="de-DE" alt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4039993583"/>
      </p:ext>
    </p:extLst>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m 4"/>
          <p:cNvGraphicFramePr>
            <a:graphicFrameLocks noChangeAspect="1"/>
          </p:cNvGraphicFramePr>
          <p:nvPr>
            <p:extLst>
              <p:ext uri="{D42A27DB-BD31-4B8C-83A1-F6EECF244321}">
                <p14:modId xmlns:p14="http://schemas.microsoft.com/office/powerpoint/2010/main" val="732649542"/>
              </p:ext>
            </p:extLst>
          </p:nvPr>
        </p:nvGraphicFramePr>
        <p:xfrm>
          <a:off x="-36512" y="0"/>
          <a:ext cx="9289032" cy="51435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hteck 5"/>
          <p:cNvSpPr/>
          <p:nvPr/>
        </p:nvSpPr>
        <p:spPr>
          <a:xfrm>
            <a:off x="324694" y="2058402"/>
            <a:ext cx="3671242" cy="369332"/>
          </a:xfrm>
          <a:prstGeom prst="rect">
            <a:avLst/>
          </a:prstGeom>
        </p:spPr>
        <p:txBody>
          <a:bodyPr wrap="square">
            <a:spAutoFit/>
          </a:bodyPr>
          <a:lstStyle/>
          <a:p>
            <a:pPr fontAlgn="auto">
              <a:lnSpc>
                <a:spcPct val="100000"/>
              </a:lnSpc>
              <a:spcAft>
                <a:spcPts val="0"/>
              </a:spcAft>
              <a:buClrTx/>
              <a:buSzTx/>
              <a:buFontTx/>
            </a:pPr>
            <a:r>
              <a:rPr lang="de-DE" alt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Teilnehmende Radelnde</a:t>
            </a:r>
            <a:endParaRPr lang="de-DE" alt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sp>
        <p:nvSpPr>
          <p:cNvPr id="12" name="Rechteck 11"/>
          <p:cNvSpPr/>
          <p:nvPr/>
        </p:nvSpPr>
        <p:spPr>
          <a:xfrm>
            <a:off x="324694" y="261104"/>
            <a:ext cx="7200800" cy="923330"/>
          </a:xfrm>
          <a:prstGeom prst="rect">
            <a:avLst/>
          </a:prstGeom>
        </p:spPr>
        <p:txBody>
          <a:bodyPr wrap="square">
            <a:spAutoFit/>
          </a:bodyPr>
          <a:lstStyle/>
          <a:p>
            <a:pPr fontAlgn="auto">
              <a:lnSpc>
                <a:spcPct val="100000"/>
              </a:lnSpc>
              <a:spcAft>
                <a:spcPts val="0"/>
              </a:spcAft>
              <a:buClrTx/>
              <a:buSzTx/>
              <a:buFontTx/>
            </a:pPr>
            <a:r>
              <a:rPr lang="de-DE" altLang="de-DE" sz="3600" b="1" cap="all" dirty="0" smtClean="0">
                <a:solidFill>
                  <a:schemeClr val="tx1">
                    <a:lumMod val="75000"/>
                    <a:lumOff val="25000"/>
                  </a:schemeClr>
                </a:solidFill>
                <a:latin typeface="Arial Black" panose="020B0A04020102020204" pitchFamily="34" charset="0"/>
                <a:ea typeface="Roboto Black" panose="02000000000000000000" pitchFamily="2" charset="0"/>
                <a:cs typeface="Arial" panose="020B0604020202020204" pitchFamily="34" charset="0"/>
              </a:rPr>
              <a:t>STADTRADELN</a:t>
            </a:r>
          </a:p>
          <a:p>
            <a:pPr fontAlgn="auto">
              <a:lnSpc>
                <a:spcPct val="100000"/>
              </a:lnSpc>
              <a:spcAft>
                <a:spcPts val="0"/>
              </a:spcAft>
              <a:buClrTx/>
              <a:buSzTx/>
              <a:buFontTx/>
            </a:pPr>
            <a:r>
              <a:rPr lang="de-DE" altLang="de-DE"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Erfolgsgeschichte</a:t>
            </a:r>
          </a:p>
        </p:txBody>
      </p:sp>
    </p:spTree>
    <p:extLst>
      <p:ext uri="{BB962C8B-B14F-4D97-AF65-F5344CB8AC3E}">
        <p14:creationId xmlns:p14="http://schemas.microsoft.com/office/powerpoint/2010/main" val="3398418354"/>
      </p:ext>
    </p:extLst>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324694" y="2058402"/>
            <a:ext cx="3671242" cy="369332"/>
          </a:xfrm>
          <a:prstGeom prst="rect">
            <a:avLst/>
          </a:prstGeom>
        </p:spPr>
        <p:txBody>
          <a:bodyPr wrap="square">
            <a:spAutoFit/>
          </a:bodyPr>
          <a:lstStyle/>
          <a:p>
            <a:pPr fontAlgn="auto">
              <a:lnSpc>
                <a:spcPct val="100000"/>
              </a:lnSpc>
              <a:spcAft>
                <a:spcPts val="0"/>
              </a:spcAft>
              <a:buClrTx/>
              <a:buSzTx/>
              <a:buFontTx/>
            </a:pPr>
            <a:r>
              <a:rPr lang="de-DE" alt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Geradelte Kilometer</a:t>
            </a:r>
            <a:endParaRPr lang="de-DE" alt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sp>
        <p:nvSpPr>
          <p:cNvPr id="9" name="Rechteck 8"/>
          <p:cNvSpPr/>
          <p:nvPr/>
        </p:nvSpPr>
        <p:spPr>
          <a:xfrm>
            <a:off x="324694" y="261104"/>
            <a:ext cx="7200800" cy="923330"/>
          </a:xfrm>
          <a:prstGeom prst="rect">
            <a:avLst/>
          </a:prstGeom>
        </p:spPr>
        <p:txBody>
          <a:bodyPr wrap="square">
            <a:spAutoFit/>
          </a:bodyPr>
          <a:lstStyle/>
          <a:p>
            <a:pPr fontAlgn="auto">
              <a:lnSpc>
                <a:spcPct val="100000"/>
              </a:lnSpc>
              <a:spcAft>
                <a:spcPts val="0"/>
              </a:spcAft>
              <a:buClrTx/>
              <a:buSzTx/>
              <a:buFontTx/>
            </a:pPr>
            <a:r>
              <a:rPr lang="de-DE" altLang="de-DE" sz="3600" b="1" cap="all" dirty="0" smtClean="0">
                <a:solidFill>
                  <a:schemeClr val="tx1">
                    <a:lumMod val="75000"/>
                    <a:lumOff val="25000"/>
                  </a:schemeClr>
                </a:solidFill>
                <a:latin typeface="Arial Black" panose="020B0A04020102020204" pitchFamily="34" charset="0"/>
                <a:ea typeface="Roboto Black" panose="02000000000000000000" pitchFamily="2" charset="0"/>
                <a:cs typeface="Arial" panose="020B0604020202020204" pitchFamily="34" charset="0"/>
              </a:rPr>
              <a:t>STADTRADELN</a:t>
            </a:r>
          </a:p>
          <a:p>
            <a:pPr fontAlgn="auto">
              <a:lnSpc>
                <a:spcPct val="100000"/>
              </a:lnSpc>
              <a:spcAft>
                <a:spcPts val="0"/>
              </a:spcAft>
              <a:buClrTx/>
              <a:buSzTx/>
              <a:buFontTx/>
            </a:pPr>
            <a:r>
              <a:rPr lang="de-DE" altLang="de-DE"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Erfolgsgeschichte</a:t>
            </a:r>
          </a:p>
        </p:txBody>
      </p:sp>
      <p:graphicFrame>
        <p:nvGraphicFramePr>
          <p:cNvPr id="7" name="Diagramm 6"/>
          <p:cNvGraphicFramePr>
            <a:graphicFrameLocks noChangeAspect="1"/>
          </p:cNvGraphicFramePr>
          <p:nvPr>
            <p:extLst>
              <p:ext uri="{D42A27DB-BD31-4B8C-83A1-F6EECF244321}">
                <p14:modId xmlns:p14="http://schemas.microsoft.com/office/powerpoint/2010/main" val="962159741"/>
              </p:ext>
            </p:extLst>
          </p:nvPr>
        </p:nvGraphicFramePr>
        <p:xfrm>
          <a:off x="0" y="0"/>
          <a:ext cx="9144000" cy="51435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51123358"/>
      </p:ext>
    </p:extLst>
  </p:cSld>
  <p:clrMapOvr>
    <a:masterClrMapping/>
  </p:clrMapOvr>
  <p:transition spd="slow">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0"/>
            <a:ext cx="9144000" cy="5143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p:cNvSpPr txBox="1"/>
          <p:nvPr/>
        </p:nvSpPr>
        <p:spPr>
          <a:xfrm>
            <a:off x="0" y="1995686"/>
            <a:ext cx="9144000" cy="923330"/>
          </a:xfrm>
          <a:prstGeom prst="rect">
            <a:avLst/>
          </a:prstGeom>
          <a:noFill/>
        </p:spPr>
        <p:txBody>
          <a:bodyPr wrap="square" rtlCol="0">
            <a:spAutoFit/>
          </a:bodyPr>
          <a:lstStyle/>
          <a:p>
            <a:pPr algn="ctr"/>
            <a:r>
              <a:rPr lang="de-DE" sz="5400" dirty="0" smtClean="0">
                <a:solidFill>
                  <a:schemeClr val="bg1"/>
                </a:solidFill>
                <a:latin typeface="Arial Black" panose="020B0A04020102020204" pitchFamily="34" charset="0"/>
                <a:ea typeface="Roboto Black" panose="02000000000000000000" pitchFamily="2" charset="0"/>
                <a:cs typeface="Roboto Black" panose="02000000000000000000" pitchFamily="2" charset="0"/>
              </a:rPr>
              <a:t>stadtradeln.de</a:t>
            </a:r>
            <a:endParaRPr lang="de-DE" sz="5400" dirty="0">
              <a:solidFill>
                <a:schemeClr val="bg1"/>
              </a:solidFill>
              <a:latin typeface="Arial Black" panose="020B0A04020102020204" pitchFamily="34" charset="0"/>
              <a:ea typeface="Roboto Black" panose="02000000000000000000" pitchFamily="2" charset="0"/>
              <a:cs typeface="Roboto Black" panose="02000000000000000000" pitchFamily="2" charset="0"/>
            </a:endParaRPr>
          </a:p>
        </p:txBody>
      </p:sp>
    </p:spTree>
    <p:extLst>
      <p:ext uri="{BB962C8B-B14F-4D97-AF65-F5344CB8AC3E}">
        <p14:creationId xmlns:p14="http://schemas.microsoft.com/office/powerpoint/2010/main" val="177993640"/>
      </p:ext>
    </p:extLst>
  </p:cSld>
  <p:clrMapOvr>
    <a:masterClrMapping/>
  </p:clrMapOvr>
  <p:transition spd="slow">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0" y="0"/>
            <a:ext cx="9144000" cy="51435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266" name="Picture 2" descr="P:\KB-Projekte\STADTRADELN\RADar!\Grafik\Logo\RADar Logo\R! - Logo - weiß\R!_Logo_weiss.pn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403648" y="483518"/>
            <a:ext cx="6336704" cy="3802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9300328"/>
      </p:ext>
    </p:extLst>
  </p:cSld>
  <p:clrMapOvr>
    <a:masterClrMapping/>
  </p:clrMapOvr>
  <p:transition spd="slow">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P:\KB-Projekte\STADTRADELN\STADTRADELN\Fotos\Stadt Frankfurt am Main\Burgstr_Ecke_Hoehenstr.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846" t="32222" r="10313" b="42646"/>
          <a:stretch/>
        </p:blipFill>
        <p:spPr bwMode="auto">
          <a:xfrm>
            <a:off x="0" y="0"/>
            <a:ext cx="9144000" cy="1735667"/>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p:cNvSpPr txBox="1"/>
          <p:nvPr/>
        </p:nvSpPr>
        <p:spPr>
          <a:xfrm>
            <a:off x="683568" y="2639690"/>
            <a:ext cx="8352928" cy="1985159"/>
          </a:xfrm>
          <a:prstGeom prst="rect">
            <a:avLst/>
          </a:prstGeom>
          <a:noFill/>
        </p:spPr>
        <p:txBody>
          <a:bodyPr wrap="square" rtlCol="0">
            <a:spAutoFit/>
          </a:bodyPr>
          <a:lstStyle/>
          <a:p>
            <a:r>
              <a:rPr lang="de-DE"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Aktive Beteiligung von Bürger*innen im Austausch mit Kommunen</a:t>
            </a:r>
          </a:p>
          <a:p>
            <a:pPr marL="270000" indent="-270000">
              <a:buClr>
                <a:schemeClr val="tx1">
                  <a:lumMod val="75000"/>
                  <a:lumOff val="25000"/>
                </a:schemeClr>
              </a:buClr>
              <a:buFont typeface="Arial" panose="020B0604020202020204" pitchFamily="34" charset="0"/>
              <a:buChar char="•"/>
            </a:pPr>
            <a: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Radfahrende werden in ihren Anliegen ernstgenommen</a:t>
            </a:r>
          </a:p>
          <a:p>
            <a:pPr marL="270000" indent="-270000">
              <a:buClr>
                <a:schemeClr val="tx1">
                  <a:lumMod val="75000"/>
                  <a:lumOff val="25000"/>
                </a:schemeClr>
              </a:buClr>
              <a:buFont typeface="Arial" panose="020B0604020202020204" pitchFamily="34" charset="0"/>
              <a:buChar char="•"/>
            </a:pPr>
            <a: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Kommunen zeigen transparent ihr Engagement in puncto Radverkehr</a:t>
            </a:r>
          </a:p>
          <a:p>
            <a:pPr marL="270000" indent="-270000">
              <a:buClr>
                <a:schemeClr val="tx1">
                  <a:lumMod val="75000"/>
                  <a:lumOff val="25000"/>
                </a:schemeClr>
              </a:buClr>
              <a:buFont typeface="Arial" panose="020B0604020202020204" pitchFamily="34" charset="0"/>
              <a:buChar char="•"/>
            </a:pPr>
            <a: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Durch verbesserte Radinfrastruktur fahren mehr Menschen mit dem Rad</a:t>
            </a:r>
          </a:p>
          <a:p>
            <a:pPr marL="270000" indent="-270000">
              <a:spcBef>
                <a:spcPts val="1800"/>
              </a:spcBef>
              <a:buClr>
                <a:schemeClr val="tx1">
                  <a:lumMod val="75000"/>
                  <a:lumOff val="25000"/>
                </a:schemeClr>
              </a:buClr>
              <a:buFont typeface="Wingdings" panose="05000000000000000000" pitchFamily="2" charset="2"/>
              <a:buChar char="è"/>
            </a:pPr>
            <a: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Effektives, selbsterklärendes und leicht handhabbares Tool</a:t>
            </a:r>
            <a:b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für Radelnde </a:t>
            </a:r>
            <a:r>
              <a:rPr lang="de-DE" u="sng"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und</a:t>
            </a:r>
            <a: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Kommunen/Verwaltung</a:t>
            </a:r>
            <a:endParaRPr 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sp>
        <p:nvSpPr>
          <p:cNvPr id="8" name="Rechteck 7"/>
          <p:cNvSpPr/>
          <p:nvPr/>
        </p:nvSpPr>
        <p:spPr>
          <a:xfrm>
            <a:off x="683568" y="1995686"/>
            <a:ext cx="7200801" cy="523220"/>
          </a:xfrm>
          <a:prstGeom prst="rect">
            <a:avLst/>
          </a:prstGeom>
        </p:spPr>
        <p:txBody>
          <a:bodyPr wrap="square">
            <a:spAutoFit/>
          </a:bodyPr>
          <a:lstStyle/>
          <a:p>
            <a:pPr fontAlgn="auto">
              <a:lnSpc>
                <a:spcPct val="100000"/>
              </a:lnSpc>
              <a:spcAft>
                <a:spcPts val="0"/>
              </a:spcAft>
              <a:buClrTx/>
              <a:buSzTx/>
              <a:buFontTx/>
            </a:pPr>
            <a:r>
              <a:rPr lang="de-DE" altLang="de-DE" sz="2800" b="1"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Warum eine Meldeplattform?</a:t>
            </a:r>
            <a:endParaRPr lang="de-DE" altLang="de-DE" sz="4800" b="1"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endParaRPr>
          </a:p>
        </p:txBody>
      </p:sp>
    </p:spTree>
    <p:extLst>
      <p:ext uri="{BB962C8B-B14F-4D97-AF65-F5344CB8AC3E}">
        <p14:creationId xmlns:p14="http://schemas.microsoft.com/office/powerpoint/2010/main" val="39418404"/>
      </p:ext>
    </p:extLst>
  </p:cSld>
  <p:clrMapOvr>
    <a:masterClrMapping/>
  </p:clrMapOvr>
  <p:transition spd="slow">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4139952" y="260922"/>
            <a:ext cx="4824536" cy="646331"/>
          </a:xfrm>
          <a:prstGeom prst="rect">
            <a:avLst/>
          </a:prstGeom>
        </p:spPr>
        <p:txBody>
          <a:bodyPr wrap="square">
            <a:spAutoFit/>
          </a:bodyPr>
          <a:lstStyle/>
          <a:p>
            <a:pPr fontAlgn="auto">
              <a:lnSpc>
                <a:spcPct val="100000"/>
              </a:lnSpc>
              <a:spcAft>
                <a:spcPts val="0"/>
              </a:spcAft>
              <a:buClrTx/>
              <a:buSzTx/>
              <a:buFontTx/>
            </a:pPr>
            <a:r>
              <a:rPr lang="de-DE" altLang="de-DE" sz="3600" b="1"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Darum </a:t>
            </a:r>
            <a:r>
              <a:rPr lang="de-DE" altLang="de-DE" sz="3600" b="1" cap="sm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RADar!</a:t>
            </a:r>
            <a:endParaRPr lang="de-DE" altLang="de-DE" sz="4400" b="1"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endParaRPr>
          </a:p>
        </p:txBody>
      </p:sp>
      <p:sp>
        <p:nvSpPr>
          <p:cNvPr id="8" name="Textfeld 7"/>
          <p:cNvSpPr txBox="1"/>
          <p:nvPr/>
        </p:nvSpPr>
        <p:spPr>
          <a:xfrm>
            <a:off x="4139952" y="1509628"/>
            <a:ext cx="4824536" cy="3046988"/>
          </a:xfrm>
          <a:prstGeom prst="rect">
            <a:avLst/>
          </a:prstGeom>
          <a:noFill/>
        </p:spPr>
        <p:txBody>
          <a:bodyPr wrap="square" rtlCol="0">
            <a:spAutoFit/>
          </a:bodyPr>
          <a:lstStyle/>
          <a:p>
            <a:pPr>
              <a:spcAft>
                <a:spcPts val="1800"/>
              </a:spcAft>
            </a:pPr>
            <a:r>
              <a:rPr lang="de-DE"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Kommunales Planungsinstrument </a:t>
            </a:r>
            <a:br>
              <a:rPr lang="de-DE"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für Infrastrukturmaßnahmen</a:t>
            </a:r>
          </a:p>
          <a:p>
            <a:r>
              <a:rPr lang="de-DE"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Bürgerbeteiligungsinstrument</a:t>
            </a:r>
          </a:p>
          <a:p>
            <a:pPr marL="270000" indent="-270000">
              <a:buClr>
                <a:schemeClr val="tx1">
                  <a:lumMod val="75000"/>
                  <a:lumOff val="25000"/>
                </a:schemeClr>
              </a:buClr>
              <a:buFont typeface="Arial" panose="020B0604020202020204" pitchFamily="34" charset="0"/>
              <a:buChar char="•"/>
            </a:pPr>
            <a: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Abgabe der Meldung via </a:t>
            </a:r>
            <a:r>
              <a:rPr 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Webbrowser oder </a:t>
            </a:r>
            <a:r>
              <a:rPr lang="de-DE" cap="small" dirty="0">
                <a:solidFill>
                  <a:schemeClr val="tx1">
                    <a:lumMod val="75000"/>
                    <a:lumOff val="25000"/>
                  </a:schemeClr>
                </a:solidFill>
                <a:latin typeface="Arial" panose="020B0604020202020204" pitchFamily="34" charset="0"/>
                <a:cs typeface="Arial" panose="020B0604020202020204" pitchFamily="34" charset="0"/>
              </a:rPr>
              <a:t>RADar</a:t>
            </a:r>
            <a: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sowie STADTRADELN-App</a:t>
            </a:r>
          </a:p>
          <a:p>
            <a:pPr marL="270000" indent="-270000">
              <a:spcAft>
                <a:spcPts val="1800"/>
              </a:spcAft>
              <a:buFont typeface="Arial" panose="020B0604020202020204" pitchFamily="34" charset="0"/>
              <a:buChar char="•"/>
            </a:pPr>
            <a: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Kommunen können in direkten Kontakt zu Radelnden treten und umgekehrt</a:t>
            </a:r>
          </a:p>
          <a:p>
            <a:r>
              <a:rPr lang="de-DE"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Optional </a:t>
            </a:r>
            <a: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von STADTRADELN-Kommunen nutzbar – </a:t>
            </a:r>
            <a:r>
              <a:rPr lang="de-DE"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ohne Zusatzkosten!</a:t>
            </a:r>
            <a:endParaRPr lang="de-DE"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pic>
        <p:nvPicPr>
          <p:cNvPr id="6" name="Grafik 5"/>
          <p:cNvPicPr>
            <a:picLocks noChangeAspect="1"/>
          </p:cNvPicPr>
          <p:nvPr/>
        </p:nvPicPr>
        <p:blipFill rotWithShape="1">
          <a:blip r:embed="rId3" cstate="screen">
            <a:extLst>
              <a:ext uri="{28A0092B-C50C-407E-A947-70E740481C1C}">
                <a14:useLocalDpi xmlns:a14="http://schemas.microsoft.com/office/drawing/2010/main" val="0"/>
              </a:ext>
            </a:extLst>
          </a:blip>
          <a:srcRect r="2191"/>
          <a:stretch/>
        </p:blipFill>
        <p:spPr>
          <a:xfrm>
            <a:off x="0" y="0"/>
            <a:ext cx="3856384" cy="5143500"/>
          </a:xfrm>
          <a:prstGeom prst="rect">
            <a:avLst/>
          </a:prstGeom>
        </p:spPr>
      </p:pic>
    </p:spTree>
    <p:extLst>
      <p:ext uri="{BB962C8B-B14F-4D97-AF65-F5344CB8AC3E}">
        <p14:creationId xmlns:p14="http://schemas.microsoft.com/office/powerpoint/2010/main" val="3329281467"/>
      </p:ext>
    </p:extLst>
  </p:cSld>
  <p:clrMapOvr>
    <a:masterClrMapping/>
  </p:clrMapOvr>
  <p:transition spd="slow">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323528" y="1273339"/>
            <a:ext cx="5328593" cy="3739485"/>
          </a:xfrm>
          <a:prstGeom prst="rect">
            <a:avLst/>
          </a:prstGeom>
          <a:noFill/>
        </p:spPr>
        <p:txBody>
          <a:bodyPr wrap="square" rtlCol="0">
            <a:spAutoFit/>
          </a:bodyPr>
          <a:lstStyle/>
          <a:p>
            <a:pPr marL="180000" lvl="1" indent="-180000">
              <a:lnSpc>
                <a:spcPct val="100000"/>
              </a:lnSpc>
              <a:spcBef>
                <a:spcPts val="0"/>
              </a:spcBef>
              <a:spcAft>
                <a:spcPts val="1200"/>
              </a:spcAft>
              <a:buClr>
                <a:schemeClr val="tx1">
                  <a:lumMod val="75000"/>
                  <a:lumOff val="25000"/>
                </a:schemeClr>
              </a:buClr>
              <a:buFont typeface="Arial" panose="020B0604020202020204" pitchFamily="34" charset="0"/>
              <a:buChar char="•"/>
            </a:pPr>
            <a:r>
              <a:rPr lang="de-DE" altLang="de-DE"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Meldungen </a:t>
            </a:r>
            <a:r>
              <a:rPr lang="de-DE" altLang="de-DE" sz="16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ausschließlich möglich in entsprechenden</a:t>
            </a:r>
            <a:r>
              <a:rPr lang="de-DE" altLang="de-DE" sz="16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 Zuständigkeitsbereichen</a:t>
            </a:r>
            <a:r>
              <a:rPr lang="de-DE" altLang="de-DE" sz="16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 der Kommunen</a:t>
            </a:r>
            <a:endParaRPr lang="de-DE" altLang="de-DE"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endParaRPr>
          </a:p>
          <a:p>
            <a:pPr marL="180000" lvl="1" indent="-180000">
              <a:lnSpc>
                <a:spcPct val="100000"/>
              </a:lnSpc>
              <a:spcBef>
                <a:spcPts val="0"/>
              </a:spcBef>
              <a:spcAft>
                <a:spcPts val="1200"/>
              </a:spcAft>
              <a:buClr>
                <a:schemeClr val="tx1">
                  <a:lumMod val="75000"/>
                  <a:lumOff val="25000"/>
                </a:schemeClr>
              </a:buClr>
              <a:buFont typeface="Arial" panose="020B0604020202020204" pitchFamily="34" charset="0"/>
              <a:buChar char="•"/>
            </a:pPr>
            <a:r>
              <a:rPr lang="de-DE" altLang="de-DE"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Nur (beim STADTRADELN) </a:t>
            </a:r>
            <a:r>
              <a:rPr lang="de-DE" altLang="de-DE" sz="16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Registrierte können </a:t>
            </a:r>
            <a:r>
              <a:rPr lang="de-DE" altLang="de-DE" sz="16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exklusiv</a:t>
            </a:r>
            <a:r>
              <a:rPr lang="de-DE" altLang="de-DE"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 Meldungen abgeben</a:t>
            </a:r>
          </a:p>
          <a:p>
            <a:pPr marL="450850" lvl="2" indent="-274638">
              <a:spcAft>
                <a:spcPts val="600"/>
              </a:spcAft>
              <a:buClr>
                <a:schemeClr val="tx1">
                  <a:lumMod val="75000"/>
                  <a:lumOff val="25000"/>
                </a:schemeClr>
              </a:buClr>
              <a:buFont typeface="Wingdings" panose="05000000000000000000" pitchFamily="2" charset="2"/>
              <a:buChar char="è"/>
            </a:pPr>
            <a:r>
              <a:rPr lang="de-DE" altLang="de-DE"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Minimierung von „Scherz-Meldungen</a:t>
            </a:r>
            <a:r>
              <a:rPr lang="de-DE" altLang="de-DE" sz="16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 überschaubarer Personenkreis</a:t>
            </a:r>
            <a:endParaRPr lang="de-DE" altLang="de-DE"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endParaRPr>
          </a:p>
          <a:p>
            <a:pPr marL="450850" lvl="2" indent="-274638">
              <a:lnSpc>
                <a:spcPct val="100000"/>
              </a:lnSpc>
              <a:spcBef>
                <a:spcPts val="0"/>
              </a:spcBef>
              <a:spcAft>
                <a:spcPts val="1200"/>
              </a:spcAft>
              <a:buClr>
                <a:schemeClr val="tx1">
                  <a:lumMod val="75000"/>
                  <a:lumOff val="25000"/>
                </a:schemeClr>
              </a:buClr>
              <a:buFont typeface="Wingdings" panose="05000000000000000000" pitchFamily="2" charset="2"/>
              <a:buChar char="è"/>
            </a:pPr>
            <a:r>
              <a:rPr lang="de-DE" altLang="de-DE" sz="16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Zusatzgrund für STADTRADELN-Teilnahme</a:t>
            </a:r>
            <a:endParaRPr lang="de-DE" altLang="de-DE"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endParaRPr>
          </a:p>
          <a:p>
            <a:pPr marL="180000" lvl="1" indent="-180000">
              <a:lnSpc>
                <a:spcPct val="100000"/>
              </a:lnSpc>
              <a:spcBef>
                <a:spcPts val="0"/>
              </a:spcBef>
              <a:buClr>
                <a:schemeClr val="tx1">
                  <a:lumMod val="75000"/>
                  <a:lumOff val="25000"/>
                </a:schemeClr>
              </a:buClr>
              <a:buFont typeface="Arial" panose="020B0604020202020204" pitchFamily="34" charset="0"/>
              <a:buChar char="•"/>
            </a:pPr>
            <a:r>
              <a:rPr lang="de-DE" altLang="de-DE" sz="16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Meldezeitraum</a:t>
            </a:r>
            <a:r>
              <a:rPr lang="de-DE" altLang="de-DE"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 durch Kommune </a:t>
            </a:r>
            <a:r>
              <a:rPr lang="de-DE" altLang="de-DE" sz="16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frei </a:t>
            </a:r>
            <a:r>
              <a:rPr lang="de-DE" altLang="de-DE" sz="16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wählbar</a:t>
            </a:r>
            <a:r>
              <a:rPr lang="de-DE" altLang="de-DE" sz="16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a:t>
            </a:r>
          </a:p>
          <a:p>
            <a:pPr marL="360363" lvl="2" indent="-185738">
              <a:buClr>
                <a:schemeClr val="tx1">
                  <a:lumMod val="75000"/>
                  <a:lumOff val="25000"/>
                </a:schemeClr>
              </a:buClr>
              <a:buFont typeface="Symbol" panose="05050102010706020507" pitchFamily="18" charset="2"/>
              <a:buChar char="-"/>
            </a:pPr>
            <a:r>
              <a:rPr lang="de-DE" altLang="de-DE"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während der 21 STADTRADELN-Tage</a:t>
            </a:r>
          </a:p>
          <a:p>
            <a:pPr marL="360363" lvl="2" indent="-185738">
              <a:buClr>
                <a:schemeClr val="tx1">
                  <a:lumMod val="75000"/>
                  <a:lumOff val="25000"/>
                </a:schemeClr>
              </a:buClr>
              <a:buFont typeface="Symbol" panose="05050102010706020507" pitchFamily="18" charset="2"/>
              <a:buChar char="-"/>
            </a:pPr>
            <a:r>
              <a:rPr lang="de-DE" altLang="de-DE"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in den Sommermonaten</a:t>
            </a:r>
          </a:p>
          <a:p>
            <a:pPr marL="360363" lvl="2" indent="-185738">
              <a:spcAft>
                <a:spcPts val="1200"/>
              </a:spcAft>
              <a:buClr>
                <a:schemeClr val="tx1">
                  <a:lumMod val="75000"/>
                  <a:lumOff val="25000"/>
                </a:schemeClr>
              </a:buClr>
              <a:buFont typeface="Symbol" panose="05050102010706020507" pitchFamily="18" charset="2"/>
              <a:buChar char="-"/>
            </a:pPr>
            <a:r>
              <a:rPr lang="de-DE" altLang="de-DE" sz="16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Ganzjährig, mehrjährig </a:t>
            </a:r>
            <a:endParaRPr lang="de-DE" altLang="de-DE"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endParaRPr>
          </a:p>
          <a:p>
            <a:pPr marL="450850" lvl="2" indent="-274638">
              <a:spcAft>
                <a:spcPts val="1200"/>
              </a:spcAft>
              <a:buClr>
                <a:schemeClr val="tx1">
                  <a:lumMod val="75000"/>
                  <a:lumOff val="25000"/>
                </a:schemeClr>
              </a:buClr>
              <a:buFont typeface="Wingdings" panose="05000000000000000000" pitchFamily="2" charset="2"/>
              <a:buChar char="è"/>
            </a:pPr>
            <a:r>
              <a:rPr lang="de-DE" altLang="de-DE"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Testphase/überschaubarer Zeitraum für Kommunen</a:t>
            </a:r>
          </a:p>
        </p:txBody>
      </p:sp>
      <p:sp>
        <p:nvSpPr>
          <p:cNvPr id="9" name="Rechteck 8"/>
          <p:cNvSpPr/>
          <p:nvPr/>
        </p:nvSpPr>
        <p:spPr>
          <a:xfrm>
            <a:off x="323528" y="267494"/>
            <a:ext cx="5544616" cy="646331"/>
          </a:xfrm>
          <a:prstGeom prst="rect">
            <a:avLst/>
          </a:prstGeom>
        </p:spPr>
        <p:txBody>
          <a:bodyPr wrap="square">
            <a:spAutoFit/>
          </a:bodyPr>
          <a:lstStyle/>
          <a:p>
            <a:pPr fontAlgn="auto">
              <a:lnSpc>
                <a:spcPct val="100000"/>
              </a:lnSpc>
              <a:spcAft>
                <a:spcPts val="0"/>
              </a:spcAft>
              <a:buClrTx/>
              <a:buSzTx/>
              <a:buFontTx/>
            </a:pPr>
            <a:r>
              <a:rPr lang="de-DE" altLang="de-DE" sz="3600" b="1"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So funktioniert‘s</a:t>
            </a:r>
            <a:endParaRPr lang="de-DE" altLang="de-DE" sz="3600" cap="all" dirty="0" smtClean="0">
              <a:solidFill>
                <a:schemeClr val="tx1">
                  <a:lumMod val="75000"/>
                  <a:lumOff val="25000"/>
                </a:schemeClr>
              </a:solidFill>
              <a:latin typeface="Arial Black" panose="020B0A04020102020204" pitchFamily="34" charset="0"/>
              <a:ea typeface="Roboto" panose="02000000000000000000" pitchFamily="2" charset="0"/>
              <a:cs typeface="Roboto" panose="02000000000000000000" pitchFamily="2" charset="0"/>
            </a:endParaRPr>
          </a:p>
        </p:txBody>
      </p:sp>
      <p:pic>
        <p:nvPicPr>
          <p:cNvPr id="7" name="Grafik 6"/>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580111" y="1735501"/>
            <a:ext cx="3406582" cy="2817305"/>
          </a:xfrm>
          <a:prstGeom prst="rect">
            <a:avLst/>
          </a:prstGeom>
        </p:spPr>
      </p:pic>
    </p:spTree>
    <p:extLst>
      <p:ext uri="{BB962C8B-B14F-4D97-AF65-F5344CB8AC3E}">
        <p14:creationId xmlns:p14="http://schemas.microsoft.com/office/powerpoint/2010/main" val="678894315"/>
      </p:ext>
    </p:extLst>
  </p:cSld>
  <p:clrMapOvr>
    <a:masterClrMapping/>
  </p:clrMapOvr>
  <p:transition spd="slow">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le 4"/>
          <p:cNvGraphicFramePr>
            <a:graphicFrameLocks noGrp="1"/>
          </p:cNvGraphicFramePr>
          <p:nvPr>
            <p:extLst>
              <p:ext uri="{D42A27DB-BD31-4B8C-83A1-F6EECF244321}">
                <p14:modId xmlns:p14="http://schemas.microsoft.com/office/powerpoint/2010/main" val="3236093895"/>
              </p:ext>
            </p:extLst>
          </p:nvPr>
        </p:nvGraphicFramePr>
        <p:xfrm>
          <a:off x="324694" y="1586150"/>
          <a:ext cx="8495777" cy="2275005"/>
        </p:xfrm>
        <a:graphic>
          <a:graphicData uri="http://schemas.openxmlformats.org/drawingml/2006/table">
            <a:tbl>
              <a:tblPr firstRow="1" firstCol="1" lastRow="1" lastCol="1" bandRow="1" bandCol="1">
                <a:tableStyleId>{69012ECD-51FC-41F1-AA8D-1B2483CD663E}</a:tableStyleId>
              </a:tblPr>
              <a:tblGrid>
                <a:gridCol w="1799034">
                  <a:extLst>
                    <a:ext uri="{9D8B030D-6E8A-4147-A177-3AD203B41FA5}">
                      <a16:colId xmlns="" xmlns:a16="http://schemas.microsoft.com/office/drawing/2014/main" val="20000"/>
                    </a:ext>
                  </a:extLst>
                </a:gridCol>
                <a:gridCol w="1728192">
                  <a:extLst>
                    <a:ext uri="{9D8B030D-6E8A-4147-A177-3AD203B41FA5}">
                      <a16:colId xmlns="" xmlns:a16="http://schemas.microsoft.com/office/drawing/2014/main" val="20001"/>
                    </a:ext>
                  </a:extLst>
                </a:gridCol>
                <a:gridCol w="1750453">
                  <a:extLst>
                    <a:ext uri="{9D8B030D-6E8A-4147-A177-3AD203B41FA5}">
                      <a16:colId xmlns="" xmlns:a16="http://schemas.microsoft.com/office/drawing/2014/main" val="20002"/>
                    </a:ext>
                  </a:extLst>
                </a:gridCol>
                <a:gridCol w="1609049">
                  <a:extLst>
                    <a:ext uri="{9D8B030D-6E8A-4147-A177-3AD203B41FA5}">
                      <a16:colId xmlns="" xmlns:a16="http://schemas.microsoft.com/office/drawing/2014/main" val="20003"/>
                    </a:ext>
                  </a:extLst>
                </a:gridCol>
                <a:gridCol w="1609049">
                  <a:extLst>
                    <a:ext uri="{9D8B030D-6E8A-4147-A177-3AD203B41FA5}">
                      <a16:colId xmlns="" xmlns:a16="http://schemas.microsoft.com/office/drawing/2014/main" val="20004"/>
                    </a:ext>
                  </a:extLst>
                </a:gridCol>
              </a:tblGrid>
              <a:tr h="349485">
                <a:tc rowSpan="2">
                  <a:txBody>
                    <a:bodyPr/>
                    <a:lstStyle/>
                    <a:p>
                      <a:pPr>
                        <a:lnSpc>
                          <a:spcPct val="100000"/>
                        </a:lnSpc>
                        <a:spcAft>
                          <a:spcPts val="0"/>
                        </a:spcAft>
                      </a:pPr>
                      <a:r>
                        <a:rPr lang="de-DE" sz="1400" spc="0" dirty="0" smtClean="0">
                          <a:effectLst/>
                          <a:latin typeface="Arial" panose="020B0604020202020204" pitchFamily="34" charset="0"/>
                          <a:cs typeface="Arial" panose="020B0604020202020204" pitchFamily="34" charset="0"/>
                        </a:rPr>
                        <a:t>Einwohner*innen-zahl</a:t>
                      </a:r>
                      <a:endParaRPr lang="de-DE" sz="1400" b="1" spc="20" dirty="0">
                        <a:solidFill>
                          <a:schemeClr val="bg1"/>
                        </a:solidFill>
                        <a:effectLst/>
                        <a:latin typeface="Arial" panose="020B0604020202020204" pitchFamily="34" charset="0"/>
                        <a:ea typeface="Times New Roman"/>
                        <a:cs typeface="Arial" panose="020B0604020202020204" pitchFamily="34" charset="0"/>
                      </a:endParaRPr>
                    </a:p>
                  </a:txBody>
                  <a:tcPr marL="72000" marR="72000" marT="36000" marB="36000" anchor="ctr">
                    <a:solidFill>
                      <a:srgbClr val="54A4DF"/>
                    </a:solidFill>
                  </a:tcPr>
                </a:tc>
                <a:tc gridSpan="2">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de-DE" sz="1400" b="1" u="none" strike="noStrike" dirty="0" smtClean="0">
                          <a:effectLst/>
                          <a:latin typeface="Arial" panose="020B0604020202020204" pitchFamily="34" charset="0"/>
                          <a:cs typeface="Arial" panose="020B0604020202020204" pitchFamily="34" charset="0"/>
                        </a:rPr>
                        <a:t>über STADTRADELN-Zeitraum hinaus</a:t>
                      </a:r>
                      <a:endParaRPr lang="de-DE" sz="900" b="1" i="0" u="none" strike="noStrike" dirty="0">
                        <a:solidFill>
                          <a:srgbClr val="000000"/>
                        </a:solidFill>
                        <a:effectLst/>
                        <a:latin typeface="Arial" panose="020B0604020202020204" pitchFamily="34" charset="0"/>
                        <a:cs typeface="Arial" panose="020B0604020202020204" pitchFamily="34" charset="0"/>
                      </a:endParaRPr>
                    </a:p>
                  </a:txBody>
                  <a:tcPr marL="72000" marR="72000" marT="36000" marB="36000" anchor="ctr" anchorCtr="1">
                    <a:solidFill>
                      <a:srgbClr val="54A4DF"/>
                    </a:solidFill>
                  </a:tcPr>
                </a:tc>
                <a:tc hMerge="1">
                  <a:txBody>
                    <a:bodyPr/>
                    <a:lstStyle/>
                    <a:p>
                      <a:pPr marL="0" marR="0" indent="0" algn="l" defTabSz="914400" rtl="0" eaLnBrk="1" fontAlgn="ctr" latinLnBrk="0" hangingPunct="1">
                        <a:lnSpc>
                          <a:spcPct val="100000"/>
                        </a:lnSpc>
                        <a:spcBef>
                          <a:spcPts val="0"/>
                        </a:spcBef>
                        <a:spcAft>
                          <a:spcPts val="0"/>
                        </a:spcAft>
                        <a:buClrTx/>
                        <a:buSzTx/>
                        <a:buFontTx/>
                        <a:buNone/>
                        <a:tabLst/>
                        <a:defRPr/>
                      </a:pPr>
                      <a:endParaRPr lang="de-DE" sz="1000" b="1" i="0" u="none" strike="noStrike" dirty="0">
                        <a:solidFill>
                          <a:srgbClr val="000000"/>
                        </a:solidFill>
                        <a:effectLst/>
                        <a:latin typeface="+mn-lt"/>
                      </a:endParaRPr>
                    </a:p>
                  </a:txBody>
                  <a:tcPr marL="72000" marR="72000" marT="108000" marB="108000">
                    <a:solidFill>
                      <a:srgbClr val="54A4DF"/>
                    </a:solidFill>
                  </a:tcPr>
                </a:tc>
                <a:tc gridSpan="2">
                  <a:txBody>
                    <a:bodyPr/>
                    <a:lstStyle/>
                    <a:p>
                      <a:pPr algn="ctr" fontAlgn="ctr"/>
                      <a:r>
                        <a:rPr lang="de-DE" sz="1400" b="1" u="sng" strike="noStrike" dirty="0" smtClean="0">
                          <a:effectLst/>
                          <a:latin typeface="Arial" panose="020B0604020202020204" pitchFamily="34" charset="0"/>
                          <a:cs typeface="Arial" panose="020B0604020202020204" pitchFamily="34" charset="0"/>
                        </a:rPr>
                        <a:t>ohne</a:t>
                      </a:r>
                      <a:r>
                        <a:rPr lang="de-DE" sz="1400" b="1" u="none" strike="noStrike" dirty="0" smtClean="0">
                          <a:effectLst/>
                          <a:latin typeface="Arial" panose="020B0604020202020204" pitchFamily="34" charset="0"/>
                          <a:cs typeface="Arial" panose="020B0604020202020204" pitchFamily="34" charset="0"/>
                        </a:rPr>
                        <a:t> STADTRADELN-Teilnahme</a:t>
                      </a:r>
                    </a:p>
                  </a:txBody>
                  <a:tcPr marL="72000" marR="72000" marT="36000" marB="36000" anchor="ctr" anchorCtr="1">
                    <a:solidFill>
                      <a:srgbClr val="54A4DF"/>
                    </a:solidFill>
                  </a:tcPr>
                </a:tc>
                <a:tc hMerge="1">
                  <a:txBody>
                    <a:bodyPr/>
                    <a:lstStyle/>
                    <a:p>
                      <a:pPr marL="0" marR="0" indent="0" algn="l" defTabSz="914400" rtl="0" eaLnBrk="1" fontAlgn="ctr" latinLnBrk="0" hangingPunct="1">
                        <a:lnSpc>
                          <a:spcPct val="100000"/>
                        </a:lnSpc>
                        <a:spcBef>
                          <a:spcPts val="0"/>
                        </a:spcBef>
                        <a:spcAft>
                          <a:spcPts val="0"/>
                        </a:spcAft>
                        <a:buClrTx/>
                        <a:buSzTx/>
                        <a:buFontTx/>
                        <a:buNone/>
                        <a:tabLst/>
                        <a:defRPr/>
                      </a:pPr>
                      <a:endParaRPr lang="de-DE" sz="1000" b="1" i="0" u="none" strike="noStrike" dirty="0">
                        <a:solidFill>
                          <a:srgbClr val="000000"/>
                        </a:solidFill>
                        <a:effectLst/>
                        <a:latin typeface="+mn-lt"/>
                      </a:endParaRPr>
                    </a:p>
                  </a:txBody>
                  <a:tcPr marL="72000" marR="72000" marT="108000" marB="108000">
                    <a:solidFill>
                      <a:srgbClr val="54A4DF"/>
                    </a:solidFill>
                  </a:tcPr>
                </a:tc>
                <a:extLst>
                  <a:ext uri="{0D108BD9-81ED-4DB2-BD59-A6C34878D82A}">
                    <a16:rowId xmlns="" xmlns:a16="http://schemas.microsoft.com/office/drawing/2014/main" val="10000"/>
                  </a:ext>
                </a:extLst>
              </a:tr>
              <a:tr h="412513">
                <a:tc vMerge="1">
                  <a:txBody>
                    <a:bodyPr/>
                    <a:lstStyle/>
                    <a:p>
                      <a:pPr marL="0" algn="l" defTabSz="914400" rtl="0" eaLnBrk="1" latinLnBrk="0" hangingPunct="1">
                        <a:lnSpc>
                          <a:spcPct val="100000"/>
                        </a:lnSpc>
                        <a:spcAft>
                          <a:spcPts val="0"/>
                        </a:spcAft>
                      </a:pPr>
                      <a:endParaRPr lang="de-DE" sz="1600" b="1" kern="1200" spc="0" dirty="0">
                        <a:solidFill>
                          <a:schemeClr val="bg1"/>
                        </a:solidFill>
                        <a:effectLst/>
                        <a:latin typeface="+mn-lt"/>
                        <a:ea typeface="+mn-ea"/>
                        <a:cs typeface="+mn-cs"/>
                      </a:endParaRPr>
                    </a:p>
                  </a:txBody>
                  <a:tcPr marL="72000" marR="72000" marT="108000" marB="108000">
                    <a:solidFill>
                      <a:srgbClr val="54A4DF"/>
                    </a:solidFill>
                  </a:tcPr>
                </a:tc>
                <a:tc>
                  <a:txBody>
                    <a:bodyPr/>
                    <a:lstStyle/>
                    <a:p>
                      <a:pPr marL="0" algn="l" defTabSz="914400" rtl="0" eaLnBrk="1" latinLnBrk="0" hangingPunct="1">
                        <a:lnSpc>
                          <a:spcPct val="100000"/>
                        </a:lnSpc>
                        <a:spcAft>
                          <a:spcPts val="0"/>
                        </a:spcAft>
                      </a:pPr>
                      <a:r>
                        <a:rPr lang="de-DE" sz="1400" b="1" kern="1200" spc="0" dirty="0" smtClean="0">
                          <a:solidFill>
                            <a:schemeClr val="bg1"/>
                          </a:solidFill>
                          <a:effectLst/>
                          <a:latin typeface="Arial" panose="020B0604020202020204" pitchFamily="34" charset="0"/>
                          <a:ea typeface="+mn-ea"/>
                          <a:cs typeface="Arial" panose="020B0604020202020204" pitchFamily="34" charset="0"/>
                        </a:rPr>
                        <a:t>Klima-Bündnis-Mitglieder</a:t>
                      </a:r>
                      <a:endParaRPr lang="de-DE" sz="1400" b="1" kern="1200" spc="0" dirty="0">
                        <a:solidFill>
                          <a:schemeClr val="bg1"/>
                        </a:solidFill>
                        <a:effectLst/>
                        <a:latin typeface="Arial" panose="020B0604020202020204" pitchFamily="34" charset="0"/>
                        <a:ea typeface="+mn-ea"/>
                        <a:cs typeface="Arial" panose="020B0604020202020204" pitchFamily="34" charset="0"/>
                      </a:endParaRPr>
                    </a:p>
                  </a:txBody>
                  <a:tcPr marL="72000" marR="72000" marT="36000" marB="36000">
                    <a:lnB w="9525" cap="flat" cmpd="sng" algn="ctr">
                      <a:noFill/>
                      <a:prstDash val="solid"/>
                    </a:lnB>
                    <a:solidFill>
                      <a:srgbClr val="54A4DF"/>
                    </a:solidFill>
                  </a:tcPr>
                </a:tc>
                <a:tc>
                  <a:txBody>
                    <a:bodyPr/>
                    <a:lstStyle/>
                    <a:p>
                      <a:pPr marL="0" algn="l" defTabSz="914400" rtl="0" eaLnBrk="1" latinLnBrk="0" hangingPunct="1">
                        <a:lnSpc>
                          <a:spcPct val="100000"/>
                        </a:lnSpc>
                        <a:spcAft>
                          <a:spcPts val="0"/>
                        </a:spcAft>
                      </a:pPr>
                      <a:r>
                        <a:rPr lang="de-DE" sz="1400" b="1" kern="1200" spc="0" dirty="0" smtClean="0">
                          <a:solidFill>
                            <a:schemeClr val="bg1"/>
                          </a:solidFill>
                          <a:effectLst/>
                          <a:latin typeface="Arial" panose="020B0604020202020204" pitchFamily="34" charset="0"/>
                          <a:ea typeface="+mn-ea"/>
                          <a:cs typeface="Arial" panose="020B0604020202020204" pitchFamily="34" charset="0"/>
                        </a:rPr>
                        <a:t>Nichtmitglieder</a:t>
                      </a:r>
                      <a:endParaRPr lang="de-DE" sz="1400" b="1" kern="1200" spc="0" dirty="0">
                        <a:solidFill>
                          <a:schemeClr val="bg1"/>
                        </a:solidFill>
                        <a:effectLst/>
                        <a:latin typeface="Arial" panose="020B0604020202020204" pitchFamily="34" charset="0"/>
                        <a:ea typeface="+mn-ea"/>
                        <a:cs typeface="Arial" panose="020B0604020202020204" pitchFamily="34" charset="0"/>
                      </a:endParaRPr>
                    </a:p>
                  </a:txBody>
                  <a:tcPr marL="72000" marR="72000" marT="36000" marB="36000">
                    <a:lnB w="9525" cap="flat" cmpd="sng" algn="ctr">
                      <a:noFill/>
                      <a:prstDash val="solid"/>
                    </a:lnB>
                    <a:solidFill>
                      <a:srgbClr val="54A4DF"/>
                    </a:solidFill>
                  </a:tcPr>
                </a:tc>
                <a:tc>
                  <a:txBody>
                    <a:bodyPr/>
                    <a:lstStyle/>
                    <a:p>
                      <a:pPr marL="0" algn="l" defTabSz="914400" rtl="0" eaLnBrk="1" latinLnBrk="0" hangingPunct="1">
                        <a:lnSpc>
                          <a:spcPct val="100000"/>
                        </a:lnSpc>
                        <a:spcAft>
                          <a:spcPts val="0"/>
                        </a:spcAft>
                      </a:pPr>
                      <a:r>
                        <a:rPr lang="de-DE" sz="1400" b="1" kern="1200" spc="0" dirty="0" smtClean="0">
                          <a:solidFill>
                            <a:schemeClr val="bg1"/>
                          </a:solidFill>
                          <a:effectLst/>
                          <a:latin typeface="Arial" panose="020B0604020202020204" pitchFamily="34" charset="0"/>
                          <a:ea typeface="+mn-ea"/>
                          <a:cs typeface="Arial" panose="020B0604020202020204" pitchFamily="34" charset="0"/>
                        </a:rPr>
                        <a:t>Klima-Bündnis-Mitglieder</a:t>
                      </a:r>
                      <a:endParaRPr lang="de-DE" sz="1400" b="1" kern="1200" spc="0" dirty="0">
                        <a:solidFill>
                          <a:schemeClr val="bg1"/>
                        </a:solidFill>
                        <a:effectLst/>
                        <a:latin typeface="Arial" panose="020B0604020202020204" pitchFamily="34" charset="0"/>
                        <a:ea typeface="+mn-ea"/>
                        <a:cs typeface="Arial" panose="020B0604020202020204" pitchFamily="34" charset="0"/>
                      </a:endParaRPr>
                    </a:p>
                  </a:txBody>
                  <a:tcPr marL="72000" marR="72000" marT="36000" marB="36000">
                    <a:lnB w="9525" cap="flat" cmpd="sng" algn="ctr">
                      <a:noFill/>
                      <a:prstDash val="solid"/>
                    </a:lnB>
                    <a:solidFill>
                      <a:srgbClr val="54A4D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400" b="1" kern="1200" spc="0" dirty="0" smtClean="0">
                          <a:solidFill>
                            <a:schemeClr val="bg1"/>
                          </a:solidFill>
                          <a:effectLst/>
                          <a:latin typeface="Arial" panose="020B0604020202020204" pitchFamily="34" charset="0"/>
                          <a:ea typeface="+mn-ea"/>
                          <a:cs typeface="Arial" panose="020B0604020202020204" pitchFamily="34" charset="0"/>
                        </a:rPr>
                        <a:t>Nichtmitglieder</a:t>
                      </a:r>
                      <a:endParaRPr lang="de-DE" sz="1400" b="1" kern="1200" spc="0" dirty="0">
                        <a:solidFill>
                          <a:schemeClr val="bg1"/>
                        </a:solidFill>
                        <a:effectLst/>
                        <a:latin typeface="Arial" panose="020B0604020202020204" pitchFamily="34" charset="0"/>
                        <a:ea typeface="+mn-ea"/>
                        <a:cs typeface="Arial" panose="020B0604020202020204" pitchFamily="34" charset="0"/>
                      </a:endParaRPr>
                    </a:p>
                  </a:txBody>
                  <a:tcPr marL="72000" marR="72000" marT="36000" marB="36000">
                    <a:lnB w="9525" cap="flat" cmpd="sng" algn="ctr">
                      <a:noFill/>
                      <a:prstDash val="solid"/>
                    </a:lnB>
                    <a:solidFill>
                      <a:srgbClr val="54A4DF"/>
                    </a:solidFill>
                  </a:tcPr>
                </a:tc>
                <a:extLst>
                  <a:ext uri="{0D108BD9-81ED-4DB2-BD59-A6C34878D82A}">
                    <a16:rowId xmlns="" xmlns:a16="http://schemas.microsoft.com/office/drawing/2014/main" val="10001"/>
                  </a:ext>
                </a:extLst>
              </a:tr>
              <a:tr h="236034">
                <a:tc>
                  <a:txBody>
                    <a:bodyPr/>
                    <a:lstStyle/>
                    <a:p>
                      <a:pPr>
                        <a:lnSpc>
                          <a:spcPct val="100000"/>
                        </a:lnSpc>
                        <a:spcAft>
                          <a:spcPts val="0"/>
                        </a:spcAft>
                      </a:pPr>
                      <a:r>
                        <a:rPr lang="de-DE" sz="1400" b="1" spc="0" dirty="0">
                          <a:solidFill>
                            <a:schemeClr val="tx1">
                              <a:lumMod val="75000"/>
                              <a:lumOff val="25000"/>
                            </a:schemeClr>
                          </a:solidFill>
                          <a:effectLst/>
                          <a:latin typeface="Arial" panose="020B0604020202020204" pitchFamily="34" charset="0"/>
                          <a:cs typeface="Arial" panose="020B0604020202020204" pitchFamily="34" charset="0"/>
                        </a:rPr>
                        <a:t>unter 10.000</a:t>
                      </a:r>
                      <a:endParaRPr lang="de-DE" sz="1400" b="1" spc="20" dirty="0">
                        <a:solidFill>
                          <a:schemeClr val="tx1">
                            <a:lumMod val="75000"/>
                            <a:lumOff val="25000"/>
                          </a:schemeClr>
                        </a:solidFill>
                        <a:effectLst/>
                        <a:latin typeface="Arial" panose="020B0604020202020204" pitchFamily="34" charset="0"/>
                        <a:ea typeface="Times New Roman"/>
                        <a:cs typeface="Arial" panose="020B0604020202020204" pitchFamily="34" charset="0"/>
                      </a:endParaRPr>
                    </a:p>
                  </a:txBody>
                  <a:tcPr marL="72000" marR="72000" marT="36000" marB="36000" anchor="ctr"/>
                </a:tc>
                <a:tc>
                  <a:txBody>
                    <a:bodyPr/>
                    <a:lstStyle/>
                    <a:p>
                      <a:pPr marL="0" algn="ctr" defTabSz="914400" rtl="0" eaLnBrk="1" fontAlgn="ctr" latinLnBrk="0" hangingPunct="1">
                        <a:lnSpc>
                          <a:spcPct val="100000"/>
                        </a:lnSpc>
                        <a:spcAft>
                          <a:spcPts val="0"/>
                        </a:spcAft>
                        <a:tabLst/>
                      </a:pPr>
                      <a:r>
                        <a:rPr lang="de-DE" sz="1400" b="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100 </a:t>
                      </a:r>
                      <a:r>
                        <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rPr>
                        <a:t>€ </a:t>
                      </a:r>
                    </a:p>
                  </a:txBody>
                  <a:tcPr marL="72000" marR="72000" marT="36000" marB="36000" anchor="ctr">
                    <a:lnT w="9525" cap="flat" cmpd="sng" algn="ctr">
                      <a:noFill/>
                      <a:prstDash val="solid"/>
                    </a:lnT>
                  </a:tcPr>
                </a:tc>
                <a:tc>
                  <a:txBody>
                    <a:bodyPr/>
                    <a:lstStyle/>
                    <a:p>
                      <a:pPr marL="0" algn="ctr" defTabSz="914400" rtl="0" eaLnBrk="1" fontAlgn="ctr" latinLnBrk="0" hangingPunct="1">
                        <a:lnSpc>
                          <a:spcPct val="100000"/>
                        </a:lnSpc>
                        <a:spcAft>
                          <a:spcPts val="0"/>
                        </a:spcAft>
                        <a:tabLst/>
                      </a:pPr>
                      <a:r>
                        <a:rPr lang="de-DE" sz="1400" b="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150 </a:t>
                      </a:r>
                      <a:r>
                        <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rPr>
                        <a:t>€ </a:t>
                      </a:r>
                    </a:p>
                  </a:txBody>
                  <a:tcPr marL="72000" marR="72000" marT="36000" marB="36000" anchor="ctr">
                    <a:lnT w="9525" cap="flat" cmpd="sng" algn="ctr">
                      <a:noFill/>
                      <a:prstDash val="solid"/>
                    </a:lnT>
                  </a:tcPr>
                </a:tc>
                <a:tc>
                  <a:txBody>
                    <a:bodyPr/>
                    <a:lstStyle/>
                    <a:p>
                      <a:pPr marL="0" algn="ctr" defTabSz="914400" rtl="0" eaLnBrk="1" fontAlgn="ctr" latinLnBrk="0" hangingPunct="1">
                        <a:lnSpc>
                          <a:spcPct val="100000"/>
                        </a:lnSpc>
                        <a:spcAft>
                          <a:spcPts val="0"/>
                        </a:spcAft>
                        <a:tabLst/>
                      </a:pPr>
                      <a:r>
                        <a:rPr lang="de-DE" sz="1400" b="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220 </a:t>
                      </a:r>
                      <a:r>
                        <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rPr>
                        <a:t>€ </a:t>
                      </a:r>
                    </a:p>
                  </a:txBody>
                  <a:tcPr marL="72000" marR="72000" marT="36000" marB="36000" anchor="ctr">
                    <a:lnT w="9525" cap="flat" cmpd="sng" algn="ctr">
                      <a:noFill/>
                      <a:prstDash val="solid"/>
                    </a:lnT>
                  </a:tcPr>
                </a:tc>
                <a:tc>
                  <a:txBody>
                    <a:bodyPr/>
                    <a:lstStyle/>
                    <a:p>
                      <a:pPr marL="0" algn="ctr" defTabSz="914400" rtl="0" eaLnBrk="1" fontAlgn="ctr" latinLnBrk="0" hangingPunct="1">
                        <a:lnSpc>
                          <a:spcPct val="100000"/>
                        </a:lnSpc>
                        <a:spcAft>
                          <a:spcPts val="0"/>
                        </a:spcAft>
                        <a:tabLst/>
                      </a:pPr>
                      <a:r>
                        <a:rPr lang="de-DE" sz="1400" b="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   325 </a:t>
                      </a:r>
                      <a:r>
                        <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rPr>
                        <a:t>€ </a:t>
                      </a:r>
                    </a:p>
                  </a:txBody>
                  <a:tcPr marL="72000" marR="72000" marT="36000" marB="36000" anchor="ctr">
                    <a:lnT w="9525" cap="flat" cmpd="sng" algn="ctr">
                      <a:noFill/>
                      <a:prstDash val="solid"/>
                    </a:lnT>
                  </a:tcPr>
                </a:tc>
                <a:extLst>
                  <a:ext uri="{0D108BD9-81ED-4DB2-BD59-A6C34878D82A}">
                    <a16:rowId xmlns="" xmlns:a16="http://schemas.microsoft.com/office/drawing/2014/main" val="10002"/>
                  </a:ext>
                </a:extLst>
              </a:tr>
              <a:tr h="236034">
                <a:tc>
                  <a:txBody>
                    <a:bodyPr/>
                    <a:lstStyle/>
                    <a:p>
                      <a:pPr>
                        <a:lnSpc>
                          <a:spcPct val="100000"/>
                        </a:lnSpc>
                        <a:spcAft>
                          <a:spcPts val="0"/>
                        </a:spcAft>
                      </a:pPr>
                      <a:r>
                        <a:rPr lang="de-DE" sz="1400" b="1" spc="0" dirty="0">
                          <a:solidFill>
                            <a:schemeClr val="tx1">
                              <a:lumMod val="75000"/>
                              <a:lumOff val="25000"/>
                            </a:schemeClr>
                          </a:solidFill>
                          <a:effectLst/>
                          <a:latin typeface="Arial" panose="020B0604020202020204" pitchFamily="34" charset="0"/>
                          <a:cs typeface="Arial" panose="020B0604020202020204" pitchFamily="34" charset="0"/>
                        </a:rPr>
                        <a:t>10.000 bis 49.999</a:t>
                      </a:r>
                      <a:endParaRPr lang="de-DE" sz="1400" b="1" spc="20" dirty="0">
                        <a:solidFill>
                          <a:schemeClr val="tx1">
                            <a:lumMod val="75000"/>
                            <a:lumOff val="25000"/>
                          </a:schemeClr>
                        </a:solidFill>
                        <a:effectLst/>
                        <a:latin typeface="Arial" panose="020B0604020202020204" pitchFamily="34" charset="0"/>
                        <a:ea typeface="Times New Roman"/>
                        <a:cs typeface="Arial" panose="020B0604020202020204" pitchFamily="34" charset="0"/>
                      </a:endParaRPr>
                    </a:p>
                  </a:txBody>
                  <a:tcPr marL="72000" marR="72000" marT="36000" marB="36000" anchor="ctr"/>
                </a:tc>
                <a:tc>
                  <a:txBody>
                    <a:bodyPr/>
                    <a:lstStyle/>
                    <a:p>
                      <a:pPr marL="0" algn="ctr" defTabSz="914400" rtl="0" eaLnBrk="1" fontAlgn="ctr" latinLnBrk="0" hangingPunct="1">
                        <a:lnSpc>
                          <a:spcPct val="100000"/>
                        </a:lnSpc>
                        <a:spcAft>
                          <a:spcPts val="0"/>
                        </a:spcAft>
                      </a:pPr>
                      <a:r>
                        <a:rPr lang="de-DE" sz="1400" b="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165 </a:t>
                      </a:r>
                      <a:r>
                        <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rPr>
                        <a:t>€ </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de-DE" sz="1400" b="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250 </a:t>
                      </a:r>
                      <a:r>
                        <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rPr>
                        <a:t>€ </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de-DE" sz="1400" b="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360 </a:t>
                      </a:r>
                      <a:r>
                        <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rPr>
                        <a:t>€ </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de-DE" sz="1400" b="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   530 </a:t>
                      </a:r>
                      <a:r>
                        <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rPr>
                        <a:t>€ </a:t>
                      </a:r>
                    </a:p>
                  </a:txBody>
                  <a:tcPr marL="72000" marR="72000" marT="36000" marB="36000" anchor="ctr"/>
                </a:tc>
                <a:extLst>
                  <a:ext uri="{0D108BD9-81ED-4DB2-BD59-A6C34878D82A}">
                    <a16:rowId xmlns="" xmlns:a16="http://schemas.microsoft.com/office/drawing/2014/main" val="10003"/>
                  </a:ext>
                </a:extLst>
              </a:tr>
              <a:tr h="236034">
                <a:tc>
                  <a:txBody>
                    <a:bodyPr/>
                    <a:lstStyle/>
                    <a:p>
                      <a:pPr>
                        <a:lnSpc>
                          <a:spcPct val="100000"/>
                        </a:lnSpc>
                        <a:spcAft>
                          <a:spcPts val="0"/>
                        </a:spcAft>
                      </a:pPr>
                      <a:r>
                        <a:rPr lang="de-DE" sz="1400" b="1" spc="0" dirty="0">
                          <a:solidFill>
                            <a:schemeClr val="tx1">
                              <a:lumMod val="75000"/>
                              <a:lumOff val="25000"/>
                            </a:schemeClr>
                          </a:solidFill>
                          <a:effectLst/>
                          <a:latin typeface="Arial" panose="020B0604020202020204" pitchFamily="34" charset="0"/>
                          <a:cs typeface="Arial" panose="020B0604020202020204" pitchFamily="34" charset="0"/>
                        </a:rPr>
                        <a:t>50.000 bis 99.999</a:t>
                      </a:r>
                      <a:endParaRPr lang="de-DE" sz="1400" b="1" spc="20" dirty="0">
                        <a:solidFill>
                          <a:schemeClr val="tx1">
                            <a:lumMod val="75000"/>
                            <a:lumOff val="25000"/>
                          </a:schemeClr>
                        </a:solidFill>
                        <a:effectLst/>
                        <a:latin typeface="Arial" panose="020B0604020202020204" pitchFamily="34" charset="0"/>
                        <a:ea typeface="Times New Roman"/>
                        <a:cs typeface="Arial" panose="020B0604020202020204" pitchFamily="34" charset="0"/>
                      </a:endParaRPr>
                    </a:p>
                  </a:txBody>
                  <a:tcPr marL="72000" marR="72000" marT="36000" marB="36000" anchor="ctr"/>
                </a:tc>
                <a:tc>
                  <a:txBody>
                    <a:bodyPr/>
                    <a:lstStyle/>
                    <a:p>
                      <a:pPr marL="0" algn="ctr" defTabSz="914400" rtl="0" eaLnBrk="1" fontAlgn="ctr" latinLnBrk="0" hangingPunct="1">
                        <a:lnSpc>
                          <a:spcPct val="100000"/>
                        </a:lnSpc>
                        <a:spcAft>
                          <a:spcPts val="0"/>
                        </a:spcAft>
                      </a:pPr>
                      <a:r>
                        <a:rPr lang="de-DE" sz="1400" b="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220 </a:t>
                      </a:r>
                      <a:r>
                        <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rPr>
                        <a:t>€ </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de-DE" sz="1400" b="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325 </a:t>
                      </a:r>
                      <a:r>
                        <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rPr>
                        <a:t>€ </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de-DE" sz="1400" b="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470 </a:t>
                      </a:r>
                      <a:r>
                        <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rPr>
                        <a:t>€ </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de-DE" sz="1400" b="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   705 </a:t>
                      </a:r>
                      <a:r>
                        <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rPr>
                        <a:t>€ </a:t>
                      </a:r>
                    </a:p>
                  </a:txBody>
                  <a:tcPr marL="72000" marR="72000" marT="36000" marB="36000" anchor="ctr"/>
                </a:tc>
                <a:extLst>
                  <a:ext uri="{0D108BD9-81ED-4DB2-BD59-A6C34878D82A}">
                    <a16:rowId xmlns="" xmlns:a16="http://schemas.microsoft.com/office/drawing/2014/main" val="10004"/>
                  </a:ext>
                </a:extLst>
              </a:tr>
              <a:tr h="236034">
                <a:tc>
                  <a:txBody>
                    <a:bodyPr/>
                    <a:lstStyle/>
                    <a:p>
                      <a:pPr>
                        <a:lnSpc>
                          <a:spcPct val="100000"/>
                        </a:lnSpc>
                        <a:spcAft>
                          <a:spcPts val="0"/>
                        </a:spcAft>
                      </a:pPr>
                      <a:r>
                        <a:rPr lang="de-DE" sz="1400" b="1" spc="0" dirty="0">
                          <a:solidFill>
                            <a:schemeClr val="tx1">
                              <a:lumMod val="75000"/>
                              <a:lumOff val="25000"/>
                            </a:schemeClr>
                          </a:solidFill>
                          <a:effectLst/>
                          <a:latin typeface="Arial" panose="020B0604020202020204" pitchFamily="34" charset="0"/>
                          <a:cs typeface="Arial" panose="020B0604020202020204" pitchFamily="34" charset="0"/>
                        </a:rPr>
                        <a:t>100.000 bis 499.999</a:t>
                      </a:r>
                      <a:endParaRPr lang="de-DE" sz="1400" b="1" spc="20" dirty="0">
                        <a:solidFill>
                          <a:schemeClr val="tx1">
                            <a:lumMod val="75000"/>
                            <a:lumOff val="25000"/>
                          </a:schemeClr>
                        </a:solidFill>
                        <a:effectLst/>
                        <a:latin typeface="Arial" panose="020B0604020202020204" pitchFamily="34" charset="0"/>
                        <a:ea typeface="Times New Roman"/>
                        <a:cs typeface="Arial" panose="020B0604020202020204" pitchFamily="34" charset="0"/>
                      </a:endParaRPr>
                    </a:p>
                  </a:txBody>
                  <a:tcPr marL="72000" marR="72000" marT="36000" marB="36000" anchor="ctr">
                    <a:lnB w="9525" cap="flat" cmpd="sng" algn="ctr">
                      <a:solidFill>
                        <a:schemeClr val="accent1"/>
                      </a:solidFill>
                      <a:prstDash val="solid"/>
                      <a:round/>
                      <a:headEnd type="none" w="med" len="med"/>
                      <a:tailEnd type="none" w="med" len="med"/>
                    </a:lnB>
                  </a:tcPr>
                </a:tc>
                <a:tc>
                  <a:txBody>
                    <a:bodyPr/>
                    <a:lstStyle/>
                    <a:p>
                      <a:pPr marL="0" algn="ctr" defTabSz="914400" rtl="0" eaLnBrk="1" fontAlgn="ctr" latinLnBrk="0" hangingPunct="1">
                        <a:lnSpc>
                          <a:spcPct val="100000"/>
                        </a:lnSpc>
                        <a:spcAft>
                          <a:spcPts val="0"/>
                        </a:spcAft>
                      </a:pPr>
                      <a:r>
                        <a:rPr lang="de-DE" sz="1400" b="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265 </a:t>
                      </a:r>
                      <a:r>
                        <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rPr>
                        <a:t>€ </a:t>
                      </a:r>
                    </a:p>
                  </a:txBody>
                  <a:tcPr marL="72000" marR="72000" marT="36000" marB="36000" anchor="ctr">
                    <a:lnB w="9525" cap="flat" cmpd="sng" algn="ctr">
                      <a:solidFill>
                        <a:schemeClr val="accent1"/>
                      </a:solidFill>
                      <a:prstDash val="solid"/>
                      <a:round/>
                      <a:headEnd type="none" w="med" len="med"/>
                      <a:tailEnd type="none" w="med" len="med"/>
                    </a:lnB>
                  </a:tcPr>
                </a:tc>
                <a:tc>
                  <a:txBody>
                    <a:bodyPr/>
                    <a:lstStyle/>
                    <a:p>
                      <a:pPr marL="0" algn="ctr" defTabSz="914400" rtl="0" eaLnBrk="1" fontAlgn="ctr" latinLnBrk="0" hangingPunct="1">
                        <a:lnSpc>
                          <a:spcPct val="100000"/>
                        </a:lnSpc>
                        <a:spcAft>
                          <a:spcPts val="0"/>
                        </a:spcAft>
                        <a:tabLst/>
                      </a:pPr>
                      <a:r>
                        <a:rPr lang="de-DE" sz="1400" b="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400 </a:t>
                      </a:r>
                      <a:r>
                        <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rPr>
                        <a:t>€ </a:t>
                      </a:r>
                    </a:p>
                  </a:txBody>
                  <a:tcPr marL="72000" marR="72000" marT="36000" marB="36000" anchor="ctr">
                    <a:lnB w="9525" cap="flat" cmpd="sng" algn="ctr">
                      <a:solidFill>
                        <a:schemeClr val="accent1"/>
                      </a:solidFill>
                      <a:prstDash val="solid"/>
                      <a:round/>
                      <a:headEnd type="none" w="med" len="med"/>
                      <a:tailEnd type="none" w="med" len="med"/>
                    </a:lnB>
                  </a:tcPr>
                </a:tc>
                <a:tc>
                  <a:txBody>
                    <a:bodyPr/>
                    <a:lstStyle/>
                    <a:p>
                      <a:pPr marL="0" algn="ctr" defTabSz="914400" rtl="0" eaLnBrk="1" fontAlgn="ctr" latinLnBrk="0" hangingPunct="1">
                        <a:lnSpc>
                          <a:spcPct val="100000"/>
                        </a:lnSpc>
                        <a:spcAft>
                          <a:spcPts val="0"/>
                        </a:spcAft>
                        <a:tabLst/>
                      </a:pPr>
                      <a:r>
                        <a:rPr lang="de-DE" sz="1400" b="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585 </a:t>
                      </a:r>
                      <a:r>
                        <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rPr>
                        <a:t>€ </a:t>
                      </a:r>
                    </a:p>
                  </a:txBody>
                  <a:tcPr marL="72000" marR="72000" marT="36000" marB="36000" anchor="ctr">
                    <a:lnB w="9525" cap="flat" cmpd="sng" algn="ctr">
                      <a:solidFill>
                        <a:schemeClr val="accent1"/>
                      </a:solidFill>
                      <a:prstDash val="solid"/>
                      <a:round/>
                      <a:headEnd type="none" w="med" len="med"/>
                      <a:tailEnd type="none" w="med" len="med"/>
                    </a:lnB>
                  </a:tcPr>
                </a:tc>
                <a:tc>
                  <a:txBody>
                    <a:bodyPr/>
                    <a:lstStyle/>
                    <a:p>
                      <a:pPr marL="0" algn="ctr" defTabSz="914400" rtl="0" eaLnBrk="1" fontAlgn="ctr" latinLnBrk="0" hangingPunct="1">
                        <a:lnSpc>
                          <a:spcPct val="100000"/>
                        </a:lnSpc>
                        <a:spcAft>
                          <a:spcPts val="0"/>
                        </a:spcAft>
                        <a:tabLst/>
                      </a:pPr>
                      <a:r>
                        <a:rPr lang="de-DE" sz="1400" b="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   870 </a:t>
                      </a:r>
                      <a:r>
                        <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rPr>
                        <a:t>€ </a:t>
                      </a:r>
                    </a:p>
                  </a:txBody>
                  <a:tcPr marL="72000" marR="72000" marT="36000" marB="36000" anchor="ctr">
                    <a:lnB w="9525" cap="flat" cmpd="sng" algn="ctr">
                      <a:solidFill>
                        <a:schemeClr val="accent1"/>
                      </a:solidFill>
                      <a:prstDash val="solid"/>
                      <a:round/>
                      <a:headEnd type="none" w="med" len="med"/>
                      <a:tailEnd type="none" w="med" len="med"/>
                    </a:lnB>
                  </a:tcPr>
                </a:tc>
                <a:extLst>
                  <a:ext uri="{0D108BD9-81ED-4DB2-BD59-A6C34878D82A}">
                    <a16:rowId xmlns="" xmlns:a16="http://schemas.microsoft.com/office/drawing/2014/main" val="10005"/>
                  </a:ext>
                </a:extLst>
              </a:tr>
              <a:tr h="23603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400" b="1" kern="1200" spc="0" dirty="0" smtClean="0">
                          <a:solidFill>
                            <a:schemeClr val="tx1">
                              <a:lumMod val="75000"/>
                              <a:lumOff val="25000"/>
                            </a:schemeClr>
                          </a:solidFill>
                          <a:effectLst/>
                          <a:latin typeface="Arial" panose="020B0604020202020204" pitchFamily="34" charset="0"/>
                          <a:cs typeface="Arial" panose="020B0604020202020204" pitchFamily="34" charset="0"/>
                        </a:rPr>
                        <a:t>500.000 und mehr</a:t>
                      </a:r>
                      <a:endParaRPr lang="de-DE" sz="1400" b="1" kern="1200" spc="20" dirty="0" smtClean="0">
                        <a:solidFill>
                          <a:schemeClr val="tx1">
                            <a:lumMod val="75000"/>
                            <a:lumOff val="25000"/>
                          </a:schemeClr>
                        </a:solidFill>
                        <a:effectLst/>
                        <a:latin typeface="Arial" panose="020B0604020202020204" pitchFamily="34" charset="0"/>
                        <a:ea typeface="Times New Roman"/>
                        <a:cs typeface="Arial" panose="020B0604020202020204" pitchFamily="34" charset="0"/>
                      </a:endParaRPr>
                    </a:p>
                  </a:txBody>
                  <a:tcPr marL="72000" marR="72000" marT="36000" marB="36000" anchor="ctr">
                    <a:lnT w="9525" cap="flat" cmpd="sng" algn="ctr">
                      <a:solidFill>
                        <a:schemeClr val="accent1"/>
                      </a:solidFill>
                      <a:prstDash val="solid"/>
                      <a:round/>
                      <a:headEnd type="none" w="med" len="med"/>
                      <a:tailEnd type="none" w="med" len="med"/>
                    </a:lnT>
                  </a:tcPr>
                </a:tc>
                <a:tc>
                  <a:txBody>
                    <a:bodyPr/>
                    <a:lstStyle/>
                    <a:p>
                      <a:pPr marL="0" algn="ctr" defTabSz="914400" rtl="0" eaLnBrk="1" fontAlgn="ctr" latinLnBrk="0" hangingPunct="1">
                        <a:lnSpc>
                          <a:spcPct val="100000"/>
                        </a:lnSpc>
                        <a:spcAft>
                          <a:spcPts val="0"/>
                        </a:spcAft>
                      </a:pPr>
                      <a:r>
                        <a:rPr lang="de-DE" sz="1400" b="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330 </a:t>
                      </a:r>
                      <a:r>
                        <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rPr>
                        <a:t>€ </a:t>
                      </a:r>
                    </a:p>
                  </a:txBody>
                  <a:tcPr marL="72000" marR="72000" marT="36000" marB="36000" anchor="ctr">
                    <a:lnT w="9525" cap="flat" cmpd="sng" algn="ctr">
                      <a:solidFill>
                        <a:schemeClr val="accent1"/>
                      </a:solidFill>
                      <a:prstDash val="solid"/>
                      <a:round/>
                      <a:headEnd type="none" w="med" len="med"/>
                      <a:tailEnd type="none" w="med" len="med"/>
                    </a:lnT>
                  </a:tcPr>
                </a:tc>
                <a:tc>
                  <a:txBody>
                    <a:bodyPr/>
                    <a:lstStyle/>
                    <a:p>
                      <a:pPr marL="0" algn="ctr" defTabSz="914400" rtl="0" eaLnBrk="1" fontAlgn="ctr" latinLnBrk="0" hangingPunct="1">
                        <a:lnSpc>
                          <a:spcPct val="100000"/>
                        </a:lnSpc>
                        <a:spcAft>
                          <a:spcPts val="0"/>
                        </a:spcAft>
                        <a:tabLst/>
                      </a:pPr>
                      <a:r>
                        <a:rPr lang="de-DE" sz="1400" b="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495 </a:t>
                      </a:r>
                      <a:r>
                        <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rPr>
                        <a:t>€ </a:t>
                      </a:r>
                    </a:p>
                  </a:txBody>
                  <a:tcPr marL="72000" marR="72000" marT="36000" marB="36000" anchor="ctr">
                    <a:lnT w="9525" cap="flat" cmpd="sng" algn="ctr">
                      <a:solidFill>
                        <a:schemeClr val="accent1"/>
                      </a:solidFill>
                      <a:prstDash val="solid"/>
                      <a:round/>
                      <a:headEnd type="none" w="med" len="med"/>
                      <a:tailEnd type="none" w="med" len="med"/>
                    </a:lnT>
                  </a:tcPr>
                </a:tc>
                <a:tc>
                  <a:txBody>
                    <a:bodyPr/>
                    <a:lstStyle/>
                    <a:p>
                      <a:pPr marL="0" algn="ctr" defTabSz="914400" rtl="0" eaLnBrk="1" fontAlgn="ctr" latinLnBrk="0" hangingPunct="1">
                        <a:lnSpc>
                          <a:spcPct val="100000"/>
                        </a:lnSpc>
                        <a:spcAft>
                          <a:spcPts val="0"/>
                        </a:spcAft>
                        <a:tabLst/>
                      </a:pPr>
                      <a:r>
                        <a:rPr lang="de-DE" sz="1400" b="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725 </a:t>
                      </a:r>
                      <a:r>
                        <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rPr>
                        <a:t>€ </a:t>
                      </a:r>
                    </a:p>
                  </a:txBody>
                  <a:tcPr marL="72000" marR="72000" marT="36000" marB="36000" anchor="ctr">
                    <a:lnT w="9525" cap="flat" cmpd="sng" algn="ctr">
                      <a:solidFill>
                        <a:schemeClr val="accent1"/>
                      </a:solidFill>
                      <a:prstDash val="solid"/>
                      <a:round/>
                      <a:headEnd type="none" w="med" len="med"/>
                      <a:tailEnd type="none" w="med" len="med"/>
                    </a:lnT>
                  </a:tcPr>
                </a:tc>
                <a:tc>
                  <a:txBody>
                    <a:bodyPr/>
                    <a:lstStyle/>
                    <a:p>
                      <a:pPr marL="0" algn="ctr" defTabSz="914400" rtl="0" eaLnBrk="1" fontAlgn="ctr" latinLnBrk="0" hangingPunct="1">
                        <a:lnSpc>
                          <a:spcPct val="100000"/>
                        </a:lnSpc>
                        <a:spcAft>
                          <a:spcPts val="0"/>
                        </a:spcAft>
                        <a:tabLst/>
                      </a:pPr>
                      <a:r>
                        <a:rPr lang="de-DE" sz="1400" b="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1.090 </a:t>
                      </a:r>
                      <a:r>
                        <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rPr>
                        <a:t>€ </a:t>
                      </a:r>
                    </a:p>
                  </a:txBody>
                  <a:tcPr marL="72000" marR="72000" marT="36000" marB="36000" anchor="ctr">
                    <a:lnT w="9525" cap="flat" cmpd="sng" algn="ctr">
                      <a:solidFill>
                        <a:schemeClr val="accent1"/>
                      </a:solidFill>
                      <a:prstDash val="solid"/>
                      <a:round/>
                      <a:headEnd type="none" w="med" len="med"/>
                      <a:tailEnd type="none" w="med" len="med"/>
                    </a:lnT>
                  </a:tcPr>
                </a:tc>
                <a:extLst>
                  <a:ext uri="{0D108BD9-81ED-4DB2-BD59-A6C34878D82A}">
                    <a16:rowId xmlns="" xmlns:a16="http://schemas.microsoft.com/office/drawing/2014/main" val="10006"/>
                  </a:ext>
                </a:extLst>
              </a:tr>
            </a:tbl>
          </a:graphicData>
        </a:graphic>
      </p:graphicFrame>
      <p:sp>
        <p:nvSpPr>
          <p:cNvPr id="3" name="Rechteck 2"/>
          <p:cNvSpPr/>
          <p:nvPr/>
        </p:nvSpPr>
        <p:spPr>
          <a:xfrm>
            <a:off x="324694" y="261104"/>
            <a:ext cx="8567786" cy="646331"/>
          </a:xfrm>
          <a:prstGeom prst="rect">
            <a:avLst/>
          </a:prstGeom>
        </p:spPr>
        <p:txBody>
          <a:bodyPr wrap="square">
            <a:spAutoFit/>
          </a:bodyPr>
          <a:lstStyle/>
          <a:p>
            <a:pPr fontAlgn="auto">
              <a:lnSpc>
                <a:spcPct val="100000"/>
              </a:lnSpc>
              <a:spcAft>
                <a:spcPts val="0"/>
              </a:spcAft>
              <a:buClrTx/>
              <a:buSzTx/>
              <a:buFontTx/>
            </a:pPr>
            <a:r>
              <a:rPr lang="de-DE" altLang="de-DE" sz="3600" b="1" cap="all" dirty="0" smtClean="0">
                <a:solidFill>
                  <a:schemeClr val="tx1">
                    <a:lumMod val="75000"/>
                    <a:lumOff val="25000"/>
                  </a:schemeClr>
                </a:solidFill>
                <a:latin typeface="Arial Black" panose="020B0A04020102020204" pitchFamily="34" charset="0"/>
                <a:ea typeface="Roboto Black" panose="02000000000000000000" pitchFamily="2" charset="0"/>
                <a:cs typeface="Arial" panose="020B0604020202020204" pitchFamily="34" charset="0"/>
              </a:rPr>
              <a:t>Jahreslizenzen </a:t>
            </a:r>
            <a:r>
              <a:rPr lang="de-DE" altLang="de-DE" sz="3600" b="1" cap="small" dirty="0" smtClean="0">
                <a:solidFill>
                  <a:schemeClr val="tx1">
                    <a:lumMod val="75000"/>
                    <a:lumOff val="25000"/>
                  </a:schemeClr>
                </a:solidFill>
                <a:latin typeface="Arial Black" panose="020B0A04020102020204" pitchFamily="34" charset="0"/>
                <a:ea typeface="Roboto Black" panose="02000000000000000000" pitchFamily="2" charset="0"/>
                <a:cs typeface="Arial" panose="020B0604020202020204" pitchFamily="34" charset="0"/>
              </a:rPr>
              <a:t>RADar!</a:t>
            </a:r>
            <a:endParaRPr lang="de-DE" altLang="de-DE" sz="3600" cap="sm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sp>
        <p:nvSpPr>
          <p:cNvPr id="4" name="Textfeld 3"/>
          <p:cNvSpPr txBox="1"/>
          <p:nvPr/>
        </p:nvSpPr>
        <p:spPr>
          <a:xfrm>
            <a:off x="323529" y="3867894"/>
            <a:ext cx="2480674" cy="246221"/>
          </a:xfrm>
          <a:prstGeom prst="rect">
            <a:avLst/>
          </a:prstGeom>
          <a:noFill/>
        </p:spPr>
        <p:txBody>
          <a:bodyPr wrap="square" rtlCol="0">
            <a:spAutoFit/>
          </a:bodyPr>
          <a:lstStyle/>
          <a:p>
            <a:r>
              <a:rPr lang="de-DE" sz="1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inkl. USt.</a:t>
            </a:r>
          </a:p>
        </p:txBody>
      </p:sp>
    </p:spTree>
    <p:extLst>
      <p:ext uri="{BB962C8B-B14F-4D97-AF65-F5344CB8AC3E}">
        <p14:creationId xmlns:p14="http://schemas.microsoft.com/office/powerpoint/2010/main" val="2955300805"/>
      </p:ext>
    </p:extLst>
  </p:cSld>
  <p:clrMapOvr>
    <a:masterClrMapping/>
  </p:clrMapOvr>
  <p:transition spd="slow">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e 3"/>
          <p:cNvGraphicFramePr>
            <a:graphicFrameLocks noGrp="1"/>
          </p:cNvGraphicFramePr>
          <p:nvPr>
            <p:extLst>
              <p:ext uri="{D42A27DB-BD31-4B8C-83A1-F6EECF244321}">
                <p14:modId xmlns:p14="http://schemas.microsoft.com/office/powerpoint/2010/main" val="459201972"/>
              </p:ext>
            </p:extLst>
          </p:nvPr>
        </p:nvGraphicFramePr>
        <p:xfrm>
          <a:off x="324694" y="1588814"/>
          <a:ext cx="8495778" cy="2567112"/>
        </p:xfrm>
        <a:graphic>
          <a:graphicData uri="http://schemas.openxmlformats.org/drawingml/2006/table">
            <a:tbl>
              <a:tblPr firstRow="1" firstCol="1" lastRow="1" lastCol="1" bandRow="1" bandCol="1">
                <a:tableStyleId>{69012ECD-51FC-41F1-AA8D-1B2483CD663E}</a:tableStyleId>
              </a:tblPr>
              <a:tblGrid>
                <a:gridCol w="1799034">
                  <a:extLst>
                    <a:ext uri="{9D8B030D-6E8A-4147-A177-3AD203B41FA5}">
                      <a16:colId xmlns="" xmlns:a16="http://schemas.microsoft.com/office/drawing/2014/main" val="20000"/>
                    </a:ext>
                  </a:extLst>
                </a:gridCol>
                <a:gridCol w="1728192">
                  <a:extLst>
                    <a:ext uri="{9D8B030D-6E8A-4147-A177-3AD203B41FA5}">
                      <a16:colId xmlns="" xmlns:a16="http://schemas.microsoft.com/office/drawing/2014/main" val="20001"/>
                    </a:ext>
                  </a:extLst>
                </a:gridCol>
                <a:gridCol w="1750454">
                  <a:extLst>
                    <a:ext uri="{9D8B030D-6E8A-4147-A177-3AD203B41FA5}">
                      <a16:colId xmlns="" xmlns:a16="http://schemas.microsoft.com/office/drawing/2014/main" val="20002"/>
                    </a:ext>
                  </a:extLst>
                </a:gridCol>
                <a:gridCol w="1609049">
                  <a:extLst>
                    <a:ext uri="{9D8B030D-6E8A-4147-A177-3AD203B41FA5}">
                      <a16:colId xmlns="" xmlns:a16="http://schemas.microsoft.com/office/drawing/2014/main" val="20003"/>
                    </a:ext>
                  </a:extLst>
                </a:gridCol>
                <a:gridCol w="1609049">
                  <a:extLst>
                    <a:ext uri="{9D8B030D-6E8A-4147-A177-3AD203B41FA5}">
                      <a16:colId xmlns="" xmlns:a16="http://schemas.microsoft.com/office/drawing/2014/main" val="20004"/>
                    </a:ext>
                  </a:extLst>
                </a:gridCol>
              </a:tblGrid>
              <a:tr h="355056">
                <a:tc rowSpan="2">
                  <a:txBody>
                    <a:bodyPr/>
                    <a:lstStyle/>
                    <a:p>
                      <a:pPr>
                        <a:lnSpc>
                          <a:spcPct val="100000"/>
                        </a:lnSpc>
                        <a:spcAft>
                          <a:spcPts val="0"/>
                        </a:spcAft>
                      </a:pPr>
                      <a:r>
                        <a:rPr lang="de-DE" sz="1400" spc="0" dirty="0" smtClean="0">
                          <a:effectLst/>
                          <a:latin typeface="Arial" panose="020B0604020202020204" pitchFamily="34" charset="0"/>
                          <a:cs typeface="Arial" panose="020B0604020202020204" pitchFamily="34" charset="0"/>
                        </a:rPr>
                        <a:t>Einwohner*innen-zahl</a:t>
                      </a:r>
                      <a:endParaRPr lang="de-DE" sz="1400" b="1" spc="20" dirty="0">
                        <a:solidFill>
                          <a:schemeClr val="bg1"/>
                        </a:solidFill>
                        <a:effectLst/>
                        <a:latin typeface="Arial" panose="020B0604020202020204" pitchFamily="34" charset="0"/>
                        <a:ea typeface="Times New Roman"/>
                        <a:cs typeface="Arial" panose="020B0604020202020204" pitchFamily="34" charset="0"/>
                      </a:endParaRPr>
                    </a:p>
                  </a:txBody>
                  <a:tcPr marL="72000" marR="72000" marT="36000" marB="36000" anchor="ctr">
                    <a:solidFill>
                      <a:srgbClr val="54A4DF"/>
                    </a:solidFill>
                  </a:tcPr>
                </a:tc>
                <a:tc gridSpan="2">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de-DE" sz="1400" b="1" u="none" strike="noStrike" dirty="0" smtClean="0">
                          <a:effectLst/>
                          <a:latin typeface="Arial" panose="020B0604020202020204" pitchFamily="34" charset="0"/>
                          <a:cs typeface="Arial" panose="020B0604020202020204" pitchFamily="34" charset="0"/>
                        </a:rPr>
                        <a:t>über STADTRADELN-Zeitraum hinaus*</a:t>
                      </a:r>
                      <a:endParaRPr lang="de-DE" sz="900" i="1" u="none" strike="noStrike" dirty="0" smtClean="0">
                        <a:effectLst/>
                        <a:latin typeface="Arial" panose="020B0604020202020204" pitchFamily="34" charset="0"/>
                        <a:cs typeface="Arial" panose="020B0604020202020204" pitchFamily="34" charset="0"/>
                      </a:endParaRPr>
                    </a:p>
                  </a:txBody>
                  <a:tcPr marL="72000" marR="72000" marT="36000" marB="36000" anchor="ctr" anchorCtr="1">
                    <a:solidFill>
                      <a:srgbClr val="54A4DF"/>
                    </a:solidFill>
                  </a:tcPr>
                </a:tc>
                <a:tc hMerge="1">
                  <a:txBody>
                    <a:bodyPr/>
                    <a:lstStyle/>
                    <a:p>
                      <a:pPr marL="0" marR="0" indent="0" algn="l" defTabSz="914400" rtl="0" eaLnBrk="1" fontAlgn="ctr" latinLnBrk="0" hangingPunct="1">
                        <a:lnSpc>
                          <a:spcPct val="100000"/>
                        </a:lnSpc>
                        <a:spcBef>
                          <a:spcPts val="0"/>
                        </a:spcBef>
                        <a:spcAft>
                          <a:spcPts val="0"/>
                        </a:spcAft>
                        <a:buClrTx/>
                        <a:buSzTx/>
                        <a:buFontTx/>
                        <a:buNone/>
                        <a:tabLst/>
                        <a:defRPr/>
                      </a:pPr>
                      <a:endParaRPr lang="de-DE" sz="1000" b="1" i="0" u="none" strike="noStrike" dirty="0">
                        <a:solidFill>
                          <a:srgbClr val="000000"/>
                        </a:solidFill>
                        <a:effectLst/>
                        <a:latin typeface="+mn-lt"/>
                      </a:endParaRPr>
                    </a:p>
                  </a:txBody>
                  <a:tcPr marL="72000" marR="72000" marT="108000" marB="108000">
                    <a:solidFill>
                      <a:srgbClr val="54A4DF"/>
                    </a:solidFill>
                  </a:tcPr>
                </a:tc>
                <a:tc gridSpan="2">
                  <a:txBody>
                    <a:bodyPr/>
                    <a:lstStyle/>
                    <a:p>
                      <a:pPr algn="l" fontAlgn="ctr"/>
                      <a:r>
                        <a:rPr lang="de-DE" sz="1400" b="1" u="sng" strike="noStrike" dirty="0" smtClean="0">
                          <a:effectLst/>
                          <a:latin typeface="Arial" panose="020B0604020202020204" pitchFamily="34" charset="0"/>
                          <a:cs typeface="Arial" panose="020B0604020202020204" pitchFamily="34" charset="0"/>
                        </a:rPr>
                        <a:t>ohne</a:t>
                      </a:r>
                      <a:r>
                        <a:rPr lang="de-DE" sz="1400" b="1" u="none" strike="noStrike" dirty="0" smtClean="0">
                          <a:effectLst/>
                          <a:latin typeface="Arial" panose="020B0604020202020204" pitchFamily="34" charset="0"/>
                          <a:cs typeface="Arial" panose="020B0604020202020204" pitchFamily="34" charset="0"/>
                        </a:rPr>
                        <a:t> STADTRADELN-Teilnahme</a:t>
                      </a:r>
                      <a:endParaRPr lang="de-DE" sz="900" b="1" i="0" u="none" strike="noStrike" dirty="0">
                        <a:solidFill>
                          <a:srgbClr val="000000"/>
                        </a:solidFill>
                        <a:effectLst/>
                        <a:latin typeface="Arial" panose="020B0604020202020204" pitchFamily="34" charset="0"/>
                        <a:cs typeface="Arial" panose="020B0604020202020204" pitchFamily="34" charset="0"/>
                      </a:endParaRPr>
                    </a:p>
                  </a:txBody>
                  <a:tcPr marL="72000" marR="72000" marT="36000" marB="36000" anchor="ctr" anchorCtr="1">
                    <a:solidFill>
                      <a:srgbClr val="54A4DF"/>
                    </a:solidFill>
                  </a:tcPr>
                </a:tc>
                <a:tc hMerge="1">
                  <a:txBody>
                    <a:bodyPr/>
                    <a:lstStyle/>
                    <a:p>
                      <a:pPr marL="0" marR="0" indent="0" algn="l" defTabSz="914400" rtl="0" eaLnBrk="1" fontAlgn="ctr" latinLnBrk="0" hangingPunct="1">
                        <a:lnSpc>
                          <a:spcPct val="100000"/>
                        </a:lnSpc>
                        <a:spcBef>
                          <a:spcPts val="0"/>
                        </a:spcBef>
                        <a:spcAft>
                          <a:spcPts val="0"/>
                        </a:spcAft>
                        <a:buClrTx/>
                        <a:buSzTx/>
                        <a:buFontTx/>
                        <a:buNone/>
                        <a:tabLst/>
                        <a:defRPr/>
                      </a:pPr>
                      <a:endParaRPr lang="de-DE" sz="1000" b="1" i="0" u="none" strike="noStrike" dirty="0">
                        <a:solidFill>
                          <a:srgbClr val="000000"/>
                        </a:solidFill>
                        <a:effectLst/>
                        <a:latin typeface="+mn-lt"/>
                      </a:endParaRPr>
                    </a:p>
                  </a:txBody>
                  <a:tcPr marL="72000" marR="72000" marT="108000" marB="108000">
                    <a:solidFill>
                      <a:srgbClr val="54A4DF"/>
                    </a:solidFill>
                  </a:tcPr>
                </a:tc>
                <a:extLst>
                  <a:ext uri="{0D108BD9-81ED-4DB2-BD59-A6C34878D82A}">
                    <a16:rowId xmlns="" xmlns:a16="http://schemas.microsoft.com/office/drawing/2014/main" val="10000"/>
                  </a:ext>
                </a:extLst>
              </a:tr>
              <a:tr h="419089">
                <a:tc vMerge="1">
                  <a:txBody>
                    <a:bodyPr/>
                    <a:lstStyle/>
                    <a:p>
                      <a:pPr marL="0" algn="l" defTabSz="914400" rtl="0" eaLnBrk="1" latinLnBrk="0" hangingPunct="1">
                        <a:lnSpc>
                          <a:spcPct val="100000"/>
                        </a:lnSpc>
                        <a:spcAft>
                          <a:spcPts val="0"/>
                        </a:spcAft>
                      </a:pPr>
                      <a:endParaRPr lang="de-DE" sz="1600" b="1" kern="1200" spc="0" dirty="0">
                        <a:solidFill>
                          <a:schemeClr val="bg1"/>
                        </a:solidFill>
                        <a:effectLst/>
                        <a:latin typeface="+mn-lt"/>
                        <a:ea typeface="+mn-ea"/>
                        <a:cs typeface="+mn-cs"/>
                      </a:endParaRPr>
                    </a:p>
                  </a:txBody>
                  <a:tcPr marL="72000" marR="72000" marT="108000" marB="108000">
                    <a:solidFill>
                      <a:srgbClr val="54A4DF"/>
                    </a:solidFill>
                  </a:tcPr>
                </a:tc>
                <a:tc>
                  <a:txBody>
                    <a:bodyPr/>
                    <a:lstStyle/>
                    <a:p>
                      <a:pPr marL="0" algn="l" defTabSz="914400" rtl="0" eaLnBrk="1" latinLnBrk="0" hangingPunct="1">
                        <a:lnSpc>
                          <a:spcPct val="100000"/>
                        </a:lnSpc>
                        <a:spcAft>
                          <a:spcPts val="0"/>
                        </a:spcAft>
                      </a:pPr>
                      <a:r>
                        <a:rPr lang="de-DE" sz="1400" b="1" kern="1200" spc="0" dirty="0" smtClean="0">
                          <a:solidFill>
                            <a:schemeClr val="bg1"/>
                          </a:solidFill>
                          <a:effectLst/>
                          <a:latin typeface="Arial" panose="020B0604020202020204" pitchFamily="34" charset="0"/>
                          <a:ea typeface="+mn-ea"/>
                          <a:cs typeface="Arial" panose="020B0604020202020204" pitchFamily="34" charset="0"/>
                        </a:rPr>
                        <a:t>Klima-Bündnis-Mitglieder</a:t>
                      </a:r>
                      <a:endParaRPr lang="de-DE" sz="1400" b="1" kern="1200" spc="0" dirty="0">
                        <a:solidFill>
                          <a:schemeClr val="bg1"/>
                        </a:solidFill>
                        <a:effectLst/>
                        <a:latin typeface="Arial" panose="020B0604020202020204" pitchFamily="34" charset="0"/>
                        <a:ea typeface="+mn-ea"/>
                        <a:cs typeface="Arial" panose="020B0604020202020204" pitchFamily="34" charset="0"/>
                      </a:endParaRPr>
                    </a:p>
                  </a:txBody>
                  <a:tcPr marL="72000" marR="72000" marT="36000" marB="36000">
                    <a:lnB w="9525" cap="flat" cmpd="sng" algn="ctr">
                      <a:noFill/>
                      <a:prstDash val="solid"/>
                    </a:lnB>
                    <a:solidFill>
                      <a:srgbClr val="54A4DF"/>
                    </a:solidFill>
                  </a:tcPr>
                </a:tc>
                <a:tc>
                  <a:txBody>
                    <a:bodyPr/>
                    <a:lstStyle/>
                    <a:p>
                      <a:pPr marL="0" algn="l" defTabSz="914400" rtl="0" eaLnBrk="1" latinLnBrk="0" hangingPunct="1">
                        <a:lnSpc>
                          <a:spcPct val="100000"/>
                        </a:lnSpc>
                        <a:spcAft>
                          <a:spcPts val="0"/>
                        </a:spcAft>
                      </a:pPr>
                      <a:r>
                        <a:rPr lang="de-DE" sz="1400" b="1" kern="1200" spc="0" dirty="0" smtClean="0">
                          <a:solidFill>
                            <a:schemeClr val="bg1"/>
                          </a:solidFill>
                          <a:effectLst/>
                          <a:latin typeface="Arial" panose="020B0604020202020204" pitchFamily="34" charset="0"/>
                          <a:ea typeface="+mn-ea"/>
                          <a:cs typeface="Arial" panose="020B0604020202020204" pitchFamily="34" charset="0"/>
                        </a:rPr>
                        <a:t>Nichtmitglieder</a:t>
                      </a:r>
                      <a:endParaRPr lang="de-DE" sz="1400" b="1" kern="1200" spc="0" dirty="0">
                        <a:solidFill>
                          <a:schemeClr val="bg1"/>
                        </a:solidFill>
                        <a:effectLst/>
                        <a:latin typeface="Arial" panose="020B0604020202020204" pitchFamily="34" charset="0"/>
                        <a:ea typeface="+mn-ea"/>
                        <a:cs typeface="Arial" panose="020B0604020202020204" pitchFamily="34" charset="0"/>
                      </a:endParaRPr>
                    </a:p>
                  </a:txBody>
                  <a:tcPr marL="72000" marR="72000" marT="36000" marB="36000">
                    <a:lnB w="9525" cap="flat" cmpd="sng" algn="ctr">
                      <a:noFill/>
                      <a:prstDash val="solid"/>
                    </a:lnB>
                    <a:solidFill>
                      <a:srgbClr val="54A4DF"/>
                    </a:solidFill>
                  </a:tcPr>
                </a:tc>
                <a:tc>
                  <a:txBody>
                    <a:bodyPr/>
                    <a:lstStyle/>
                    <a:p>
                      <a:pPr marL="0" algn="l" defTabSz="914400" rtl="0" eaLnBrk="1" latinLnBrk="0" hangingPunct="1">
                        <a:lnSpc>
                          <a:spcPct val="100000"/>
                        </a:lnSpc>
                        <a:spcAft>
                          <a:spcPts val="0"/>
                        </a:spcAft>
                      </a:pPr>
                      <a:r>
                        <a:rPr lang="de-DE" sz="1400" b="1" kern="1200" spc="0" dirty="0" smtClean="0">
                          <a:solidFill>
                            <a:schemeClr val="bg1"/>
                          </a:solidFill>
                          <a:effectLst/>
                          <a:latin typeface="Arial" panose="020B0604020202020204" pitchFamily="34" charset="0"/>
                          <a:ea typeface="+mn-ea"/>
                          <a:cs typeface="Arial" panose="020B0604020202020204" pitchFamily="34" charset="0"/>
                        </a:rPr>
                        <a:t>Klima-Bündnis-Mitglieder</a:t>
                      </a:r>
                      <a:endParaRPr lang="de-DE" sz="1400" b="1" kern="1200" spc="0" dirty="0">
                        <a:solidFill>
                          <a:schemeClr val="bg1"/>
                        </a:solidFill>
                        <a:effectLst/>
                        <a:latin typeface="Arial" panose="020B0604020202020204" pitchFamily="34" charset="0"/>
                        <a:ea typeface="+mn-ea"/>
                        <a:cs typeface="Arial" panose="020B0604020202020204" pitchFamily="34" charset="0"/>
                      </a:endParaRPr>
                    </a:p>
                  </a:txBody>
                  <a:tcPr marL="72000" marR="72000" marT="36000" marB="36000">
                    <a:lnB w="9525" cap="flat" cmpd="sng" algn="ctr">
                      <a:noFill/>
                      <a:prstDash val="solid"/>
                    </a:lnB>
                    <a:solidFill>
                      <a:srgbClr val="54A4D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400" b="1" kern="1200" spc="0" dirty="0" smtClean="0">
                          <a:solidFill>
                            <a:schemeClr val="bg1"/>
                          </a:solidFill>
                          <a:effectLst/>
                          <a:latin typeface="Arial" panose="020B0604020202020204" pitchFamily="34" charset="0"/>
                          <a:ea typeface="+mn-ea"/>
                          <a:cs typeface="Arial" panose="020B0604020202020204" pitchFamily="34" charset="0"/>
                        </a:rPr>
                        <a:t>Nichtmitglieder</a:t>
                      </a:r>
                      <a:endParaRPr lang="de-DE" sz="1400" b="1" kern="1200" spc="0" dirty="0">
                        <a:solidFill>
                          <a:schemeClr val="bg1"/>
                        </a:solidFill>
                        <a:effectLst/>
                        <a:latin typeface="Arial" panose="020B0604020202020204" pitchFamily="34" charset="0"/>
                        <a:ea typeface="+mn-ea"/>
                        <a:cs typeface="Arial" panose="020B0604020202020204" pitchFamily="34" charset="0"/>
                      </a:endParaRPr>
                    </a:p>
                  </a:txBody>
                  <a:tcPr marL="72000" marR="72000" marT="36000" marB="36000">
                    <a:lnB w="9525" cap="flat" cmpd="sng" algn="ctr">
                      <a:noFill/>
                      <a:prstDash val="solid"/>
                    </a:lnB>
                    <a:solidFill>
                      <a:srgbClr val="54A4DF"/>
                    </a:solidFill>
                  </a:tcPr>
                </a:tc>
                <a:extLst>
                  <a:ext uri="{0D108BD9-81ED-4DB2-BD59-A6C34878D82A}">
                    <a16:rowId xmlns="" xmlns:a16="http://schemas.microsoft.com/office/drawing/2014/main" val="10001"/>
                  </a:ext>
                </a:extLst>
              </a:tr>
              <a:tr h="239796">
                <a:tc>
                  <a:txBody>
                    <a:bodyPr/>
                    <a:lstStyle/>
                    <a:p>
                      <a:pPr>
                        <a:lnSpc>
                          <a:spcPct val="100000"/>
                        </a:lnSpc>
                        <a:spcAft>
                          <a:spcPts val="0"/>
                        </a:spcAft>
                      </a:pPr>
                      <a:r>
                        <a:rPr lang="de-DE" sz="1400" b="1" spc="0" dirty="0">
                          <a:solidFill>
                            <a:schemeClr val="tx1">
                              <a:lumMod val="75000"/>
                              <a:lumOff val="25000"/>
                            </a:schemeClr>
                          </a:solidFill>
                          <a:effectLst/>
                          <a:latin typeface="Arial" panose="020B0604020202020204" pitchFamily="34" charset="0"/>
                          <a:cs typeface="Arial" panose="020B0604020202020204" pitchFamily="34" charset="0"/>
                        </a:rPr>
                        <a:t>unter 10.000</a:t>
                      </a:r>
                      <a:endParaRPr lang="de-DE" sz="1400" b="1" spc="20" dirty="0">
                        <a:solidFill>
                          <a:schemeClr val="tx1">
                            <a:lumMod val="75000"/>
                            <a:lumOff val="25000"/>
                          </a:schemeClr>
                        </a:solidFill>
                        <a:effectLst/>
                        <a:latin typeface="Arial" panose="020B0604020202020204" pitchFamily="34" charset="0"/>
                        <a:ea typeface="Times New Roman"/>
                        <a:cs typeface="Arial" panose="020B0604020202020204" pitchFamily="34" charset="0"/>
                      </a:endParaRPr>
                    </a:p>
                  </a:txBody>
                  <a:tcPr marL="72000" marR="72000" marT="36000" marB="36000" anchor="ctr"/>
                </a:tc>
                <a:tc>
                  <a:txBody>
                    <a:bodyPr/>
                    <a:lstStyle/>
                    <a:p>
                      <a:pPr marL="0" algn="ctr" defTabSz="914400" rtl="0" eaLnBrk="1" fontAlgn="ctr" latinLnBrk="0" hangingPunct="1">
                        <a:lnSpc>
                          <a:spcPct val="100000"/>
                        </a:lnSpc>
                        <a:spcAft>
                          <a:spcPts val="0"/>
                        </a:spcAft>
                        <a:tabLst/>
                      </a:pPr>
                      <a:r>
                        <a:rPr lang="de-DE" sz="1400" b="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  75 €</a:t>
                      </a:r>
                      <a:endPar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marL="72000" marR="72000" marT="36000" marB="36000" anchor="ctr">
                    <a:lnT w="9525" cap="flat" cmpd="sng" algn="ctr">
                      <a:noFill/>
                      <a:prstDash val="solid"/>
                    </a:lnT>
                  </a:tcPr>
                </a:tc>
                <a:tc>
                  <a:txBody>
                    <a:bodyPr/>
                    <a:lstStyle/>
                    <a:p>
                      <a:pPr marL="0" algn="ctr" defTabSz="914400" rtl="0" eaLnBrk="1" fontAlgn="ctr" latinLnBrk="0" hangingPunct="1">
                        <a:lnSpc>
                          <a:spcPct val="100000"/>
                        </a:lnSpc>
                        <a:spcAft>
                          <a:spcPts val="0"/>
                        </a:spcAft>
                        <a:tabLst/>
                      </a:pPr>
                      <a:r>
                        <a:rPr lang="de-DE" sz="1400" b="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110 €</a:t>
                      </a:r>
                      <a:endPar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marL="72000" marR="72000" marT="36000" marB="36000" anchor="ctr">
                    <a:lnT w="9525" cap="flat" cmpd="sng" algn="ctr">
                      <a:noFill/>
                      <a:prstDash val="solid"/>
                    </a:lnT>
                  </a:tcPr>
                </a:tc>
                <a:tc>
                  <a:txBody>
                    <a:bodyPr/>
                    <a:lstStyle/>
                    <a:p>
                      <a:pPr marL="0" algn="ctr" defTabSz="914400" rtl="0" eaLnBrk="1" fontAlgn="ctr" latinLnBrk="0" hangingPunct="1">
                        <a:lnSpc>
                          <a:spcPct val="100000"/>
                        </a:lnSpc>
                        <a:spcAft>
                          <a:spcPts val="0"/>
                        </a:spcAft>
                        <a:tabLst/>
                      </a:pPr>
                      <a:r>
                        <a:rPr lang="de-DE" sz="1400" b="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155 €</a:t>
                      </a:r>
                      <a:endPar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marL="72000" marR="72000" marT="36000" marB="36000" anchor="ctr">
                    <a:lnT w="9525" cap="flat" cmpd="sng" algn="ctr">
                      <a:noFill/>
                      <a:prstDash val="solid"/>
                    </a:lnT>
                  </a:tcPr>
                </a:tc>
                <a:tc>
                  <a:txBody>
                    <a:bodyPr/>
                    <a:lstStyle/>
                    <a:p>
                      <a:pPr marL="0" algn="ctr" defTabSz="914400" rtl="0" eaLnBrk="1" fontAlgn="ctr" latinLnBrk="0" hangingPunct="1">
                        <a:lnSpc>
                          <a:spcPct val="100000"/>
                        </a:lnSpc>
                        <a:spcAft>
                          <a:spcPts val="0"/>
                        </a:spcAft>
                        <a:tabLst/>
                      </a:pPr>
                      <a:r>
                        <a:rPr lang="de-DE" sz="1400" b="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230 €</a:t>
                      </a:r>
                      <a:endPar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marL="72000" marR="72000" marT="36000" marB="36000" anchor="ctr">
                    <a:lnT w="9525" cap="flat" cmpd="sng" algn="ctr">
                      <a:noFill/>
                      <a:prstDash val="solid"/>
                    </a:lnT>
                  </a:tcPr>
                </a:tc>
                <a:extLst>
                  <a:ext uri="{0D108BD9-81ED-4DB2-BD59-A6C34878D82A}">
                    <a16:rowId xmlns="" xmlns:a16="http://schemas.microsoft.com/office/drawing/2014/main" val="10002"/>
                  </a:ext>
                </a:extLst>
              </a:tr>
              <a:tr h="239796">
                <a:tc>
                  <a:txBody>
                    <a:bodyPr/>
                    <a:lstStyle/>
                    <a:p>
                      <a:pPr>
                        <a:lnSpc>
                          <a:spcPct val="100000"/>
                        </a:lnSpc>
                        <a:spcAft>
                          <a:spcPts val="0"/>
                        </a:spcAft>
                      </a:pPr>
                      <a:r>
                        <a:rPr lang="de-DE" sz="1400" b="1" spc="0" dirty="0">
                          <a:solidFill>
                            <a:schemeClr val="tx1">
                              <a:lumMod val="75000"/>
                              <a:lumOff val="25000"/>
                            </a:schemeClr>
                          </a:solidFill>
                          <a:effectLst/>
                          <a:latin typeface="Arial" panose="020B0604020202020204" pitchFamily="34" charset="0"/>
                          <a:cs typeface="Arial" panose="020B0604020202020204" pitchFamily="34" charset="0"/>
                        </a:rPr>
                        <a:t>10.000 bis 49.999</a:t>
                      </a:r>
                      <a:endParaRPr lang="de-DE" sz="1400" b="1" spc="20" dirty="0">
                        <a:solidFill>
                          <a:schemeClr val="tx1">
                            <a:lumMod val="75000"/>
                            <a:lumOff val="25000"/>
                          </a:schemeClr>
                        </a:solidFill>
                        <a:effectLst/>
                        <a:latin typeface="Arial" panose="020B0604020202020204" pitchFamily="34" charset="0"/>
                        <a:ea typeface="Times New Roman"/>
                        <a:cs typeface="Arial" panose="020B0604020202020204" pitchFamily="34" charset="0"/>
                      </a:endParaRPr>
                    </a:p>
                  </a:txBody>
                  <a:tcPr marL="72000" marR="72000" marT="36000" marB="36000" anchor="ctr"/>
                </a:tc>
                <a:tc>
                  <a:txBody>
                    <a:bodyPr/>
                    <a:lstStyle/>
                    <a:p>
                      <a:pPr marL="0" algn="ctr" defTabSz="914400" rtl="0" eaLnBrk="1" fontAlgn="ctr" latinLnBrk="0" hangingPunct="1">
                        <a:lnSpc>
                          <a:spcPct val="100000"/>
                        </a:lnSpc>
                        <a:spcAft>
                          <a:spcPts val="0"/>
                        </a:spcAft>
                        <a:tabLst/>
                      </a:pPr>
                      <a:r>
                        <a:rPr lang="de-DE" sz="1400" b="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120 €</a:t>
                      </a:r>
                      <a:endPar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marL="72000" marR="72000" marT="36000" marB="36000" anchor="ctr"/>
                </a:tc>
                <a:tc>
                  <a:txBody>
                    <a:bodyPr/>
                    <a:lstStyle/>
                    <a:p>
                      <a:pPr marL="0" algn="ctr" defTabSz="914400" rtl="0" eaLnBrk="1" fontAlgn="ctr" latinLnBrk="0" hangingPunct="1">
                        <a:lnSpc>
                          <a:spcPct val="100000"/>
                        </a:lnSpc>
                        <a:spcAft>
                          <a:spcPts val="0"/>
                        </a:spcAft>
                        <a:tabLst/>
                      </a:pPr>
                      <a:r>
                        <a:rPr lang="de-DE" sz="1400" b="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185 €</a:t>
                      </a:r>
                      <a:endPar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marL="72000" marR="72000" marT="36000" marB="36000" anchor="ctr"/>
                </a:tc>
                <a:tc>
                  <a:txBody>
                    <a:bodyPr/>
                    <a:lstStyle/>
                    <a:p>
                      <a:pPr marL="0" algn="ctr" defTabSz="914400" rtl="0" eaLnBrk="1" fontAlgn="ctr" latinLnBrk="0" hangingPunct="1">
                        <a:lnSpc>
                          <a:spcPct val="100000"/>
                        </a:lnSpc>
                        <a:spcAft>
                          <a:spcPts val="0"/>
                        </a:spcAft>
                        <a:tabLst/>
                      </a:pPr>
                      <a:r>
                        <a:rPr lang="de-DE" sz="1400" b="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255 €</a:t>
                      </a:r>
                      <a:endPar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marL="72000" marR="72000" marT="36000" marB="36000" anchor="ctr"/>
                </a:tc>
                <a:tc>
                  <a:txBody>
                    <a:bodyPr/>
                    <a:lstStyle/>
                    <a:p>
                      <a:pPr marL="0" algn="ctr" defTabSz="914400" rtl="0" eaLnBrk="1" fontAlgn="ctr" latinLnBrk="0" hangingPunct="1">
                        <a:lnSpc>
                          <a:spcPct val="100000"/>
                        </a:lnSpc>
                        <a:spcAft>
                          <a:spcPts val="0"/>
                        </a:spcAft>
                        <a:tabLst/>
                      </a:pPr>
                      <a:r>
                        <a:rPr lang="de-DE" sz="1400" b="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380 €</a:t>
                      </a:r>
                      <a:endPar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marL="72000" marR="72000" marT="36000" marB="36000" anchor="ctr"/>
                </a:tc>
                <a:extLst>
                  <a:ext uri="{0D108BD9-81ED-4DB2-BD59-A6C34878D82A}">
                    <a16:rowId xmlns="" xmlns:a16="http://schemas.microsoft.com/office/drawing/2014/main" val="10003"/>
                  </a:ext>
                </a:extLst>
              </a:tr>
              <a:tr h="239796">
                <a:tc>
                  <a:txBody>
                    <a:bodyPr/>
                    <a:lstStyle/>
                    <a:p>
                      <a:pPr>
                        <a:lnSpc>
                          <a:spcPct val="100000"/>
                        </a:lnSpc>
                        <a:spcAft>
                          <a:spcPts val="0"/>
                        </a:spcAft>
                      </a:pPr>
                      <a:r>
                        <a:rPr lang="de-DE" sz="1400" b="1" spc="0" dirty="0">
                          <a:solidFill>
                            <a:schemeClr val="tx1">
                              <a:lumMod val="75000"/>
                              <a:lumOff val="25000"/>
                            </a:schemeClr>
                          </a:solidFill>
                          <a:effectLst/>
                          <a:latin typeface="Arial" panose="020B0604020202020204" pitchFamily="34" charset="0"/>
                          <a:cs typeface="Arial" panose="020B0604020202020204" pitchFamily="34" charset="0"/>
                        </a:rPr>
                        <a:t>50.000 bis 99.999</a:t>
                      </a:r>
                      <a:endParaRPr lang="de-DE" sz="1400" b="1" spc="20" dirty="0">
                        <a:solidFill>
                          <a:schemeClr val="tx1">
                            <a:lumMod val="75000"/>
                            <a:lumOff val="25000"/>
                          </a:schemeClr>
                        </a:solidFill>
                        <a:effectLst/>
                        <a:latin typeface="Arial" panose="020B0604020202020204" pitchFamily="34" charset="0"/>
                        <a:ea typeface="Times New Roman"/>
                        <a:cs typeface="Arial" panose="020B0604020202020204" pitchFamily="34" charset="0"/>
                      </a:endParaRPr>
                    </a:p>
                  </a:txBody>
                  <a:tcPr marL="72000" marR="72000" marT="36000" marB="36000" anchor="ctr"/>
                </a:tc>
                <a:tc>
                  <a:txBody>
                    <a:bodyPr/>
                    <a:lstStyle/>
                    <a:p>
                      <a:pPr marL="0" algn="ctr" defTabSz="914400" rtl="0" eaLnBrk="1" fontAlgn="ctr" latinLnBrk="0" hangingPunct="1">
                        <a:lnSpc>
                          <a:spcPct val="100000"/>
                        </a:lnSpc>
                        <a:spcAft>
                          <a:spcPts val="0"/>
                        </a:spcAft>
                        <a:tabLst/>
                      </a:pPr>
                      <a:r>
                        <a:rPr lang="de-DE" sz="1400" b="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155 €</a:t>
                      </a:r>
                      <a:endPar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marL="72000" marR="72000" marT="36000" marB="36000" anchor="ctr"/>
                </a:tc>
                <a:tc>
                  <a:txBody>
                    <a:bodyPr/>
                    <a:lstStyle/>
                    <a:p>
                      <a:pPr marL="0" algn="ctr" defTabSz="914400" rtl="0" eaLnBrk="1" fontAlgn="ctr" latinLnBrk="0" hangingPunct="1">
                        <a:lnSpc>
                          <a:spcPct val="100000"/>
                        </a:lnSpc>
                        <a:spcAft>
                          <a:spcPts val="0"/>
                        </a:spcAft>
                        <a:tabLst/>
                      </a:pPr>
                      <a:r>
                        <a:rPr lang="de-DE" sz="1400" b="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230 €</a:t>
                      </a:r>
                      <a:endPar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marL="72000" marR="72000" marT="36000" marB="36000" anchor="ctr"/>
                </a:tc>
                <a:tc>
                  <a:txBody>
                    <a:bodyPr/>
                    <a:lstStyle/>
                    <a:p>
                      <a:pPr marL="0" algn="ctr" defTabSz="914400" rtl="0" eaLnBrk="1" fontAlgn="ctr" latinLnBrk="0" hangingPunct="1">
                        <a:lnSpc>
                          <a:spcPct val="100000"/>
                        </a:lnSpc>
                        <a:spcAft>
                          <a:spcPts val="0"/>
                        </a:spcAft>
                        <a:tabLst/>
                      </a:pPr>
                      <a:r>
                        <a:rPr lang="de-DE" sz="1400" b="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330 €</a:t>
                      </a:r>
                      <a:endPar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marL="72000" marR="72000" marT="36000" marB="36000" anchor="ctr"/>
                </a:tc>
                <a:tc>
                  <a:txBody>
                    <a:bodyPr/>
                    <a:lstStyle/>
                    <a:p>
                      <a:pPr marL="0" algn="ctr" defTabSz="914400" rtl="0" eaLnBrk="1" fontAlgn="ctr" latinLnBrk="0" hangingPunct="1">
                        <a:lnSpc>
                          <a:spcPct val="100000"/>
                        </a:lnSpc>
                        <a:spcAft>
                          <a:spcPts val="0"/>
                        </a:spcAft>
                        <a:tabLst/>
                      </a:pPr>
                      <a:r>
                        <a:rPr lang="de-DE" sz="1400" b="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495 €</a:t>
                      </a:r>
                      <a:endPar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marL="72000" marR="72000" marT="36000" marB="36000" anchor="ctr"/>
                </a:tc>
                <a:extLst>
                  <a:ext uri="{0D108BD9-81ED-4DB2-BD59-A6C34878D82A}">
                    <a16:rowId xmlns="" xmlns:a16="http://schemas.microsoft.com/office/drawing/2014/main" val="10004"/>
                  </a:ext>
                </a:extLst>
              </a:tr>
              <a:tr h="239796">
                <a:tc>
                  <a:txBody>
                    <a:bodyPr/>
                    <a:lstStyle/>
                    <a:p>
                      <a:pPr>
                        <a:lnSpc>
                          <a:spcPct val="100000"/>
                        </a:lnSpc>
                        <a:spcAft>
                          <a:spcPts val="0"/>
                        </a:spcAft>
                      </a:pPr>
                      <a:r>
                        <a:rPr lang="de-DE" sz="1400" b="1" spc="0" dirty="0">
                          <a:solidFill>
                            <a:schemeClr val="tx1">
                              <a:lumMod val="75000"/>
                              <a:lumOff val="25000"/>
                            </a:schemeClr>
                          </a:solidFill>
                          <a:effectLst/>
                          <a:latin typeface="Arial" panose="020B0604020202020204" pitchFamily="34" charset="0"/>
                          <a:cs typeface="Arial" panose="020B0604020202020204" pitchFamily="34" charset="0"/>
                        </a:rPr>
                        <a:t>100.000 bis 499.999</a:t>
                      </a:r>
                      <a:endParaRPr lang="de-DE" sz="1400" b="1" spc="20" dirty="0">
                        <a:solidFill>
                          <a:schemeClr val="tx1">
                            <a:lumMod val="75000"/>
                            <a:lumOff val="25000"/>
                          </a:schemeClr>
                        </a:solidFill>
                        <a:effectLst/>
                        <a:latin typeface="Arial" panose="020B0604020202020204" pitchFamily="34" charset="0"/>
                        <a:ea typeface="Times New Roman"/>
                        <a:cs typeface="Arial" panose="020B0604020202020204" pitchFamily="34" charset="0"/>
                      </a:endParaRPr>
                    </a:p>
                  </a:txBody>
                  <a:tcPr marL="72000" marR="72000" marT="36000" marB="36000" anchor="ctr"/>
                </a:tc>
                <a:tc>
                  <a:txBody>
                    <a:bodyPr/>
                    <a:lstStyle/>
                    <a:p>
                      <a:pPr marL="0" algn="ctr" defTabSz="914400" rtl="0" eaLnBrk="1" fontAlgn="ctr" latinLnBrk="0" hangingPunct="1">
                        <a:lnSpc>
                          <a:spcPct val="100000"/>
                        </a:lnSpc>
                        <a:spcAft>
                          <a:spcPts val="0"/>
                        </a:spcAft>
                        <a:tabLst/>
                      </a:pPr>
                      <a:r>
                        <a:rPr lang="de-DE" sz="1400" b="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190 €</a:t>
                      </a:r>
                      <a:endPar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marL="72000" marR="72000" marT="36000" marB="36000" anchor="ctr"/>
                </a:tc>
                <a:tc>
                  <a:txBody>
                    <a:bodyPr/>
                    <a:lstStyle/>
                    <a:p>
                      <a:pPr marL="0" algn="ctr" defTabSz="914400" rtl="0" eaLnBrk="1" fontAlgn="ctr" latinLnBrk="0" hangingPunct="1">
                        <a:lnSpc>
                          <a:spcPct val="100000"/>
                        </a:lnSpc>
                        <a:spcAft>
                          <a:spcPts val="0"/>
                        </a:spcAft>
                        <a:tabLst/>
                      </a:pPr>
                      <a:r>
                        <a:rPr lang="de-DE" sz="1400" b="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275 €</a:t>
                      </a:r>
                      <a:endPar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marL="72000" marR="72000" marT="36000" marB="36000" anchor="ctr"/>
                </a:tc>
                <a:tc>
                  <a:txBody>
                    <a:bodyPr/>
                    <a:lstStyle/>
                    <a:p>
                      <a:pPr marL="0" algn="ctr" defTabSz="914400" rtl="0" eaLnBrk="1" fontAlgn="ctr" latinLnBrk="0" hangingPunct="1">
                        <a:lnSpc>
                          <a:spcPct val="100000"/>
                        </a:lnSpc>
                        <a:spcAft>
                          <a:spcPts val="0"/>
                        </a:spcAft>
                        <a:tabLst/>
                      </a:pPr>
                      <a:r>
                        <a:rPr lang="de-DE" sz="1400" b="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405 €</a:t>
                      </a:r>
                      <a:endPar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marL="72000" marR="72000" marT="36000" marB="36000" anchor="ctr"/>
                </a:tc>
                <a:tc>
                  <a:txBody>
                    <a:bodyPr/>
                    <a:lstStyle/>
                    <a:p>
                      <a:pPr marL="0" algn="ctr" defTabSz="914400" rtl="0" eaLnBrk="1" fontAlgn="ctr" latinLnBrk="0" hangingPunct="1">
                        <a:lnSpc>
                          <a:spcPct val="100000"/>
                        </a:lnSpc>
                        <a:spcAft>
                          <a:spcPts val="0"/>
                        </a:spcAft>
                        <a:tabLst/>
                      </a:pPr>
                      <a:r>
                        <a:rPr lang="de-DE" sz="1400" b="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610 €</a:t>
                      </a:r>
                      <a:endPar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marL="72000" marR="72000" marT="36000" marB="36000" anchor="ctr"/>
                </a:tc>
                <a:extLst>
                  <a:ext uri="{0D108BD9-81ED-4DB2-BD59-A6C34878D82A}">
                    <a16:rowId xmlns="" xmlns:a16="http://schemas.microsoft.com/office/drawing/2014/main" val="10005"/>
                  </a:ext>
                </a:extLst>
              </a:tr>
              <a:tr h="23979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400" b="1" kern="1200" spc="0" dirty="0" smtClean="0">
                          <a:solidFill>
                            <a:schemeClr val="tx1">
                              <a:lumMod val="75000"/>
                              <a:lumOff val="25000"/>
                            </a:schemeClr>
                          </a:solidFill>
                          <a:effectLst/>
                          <a:latin typeface="Arial" panose="020B0604020202020204" pitchFamily="34" charset="0"/>
                          <a:cs typeface="Arial" panose="020B0604020202020204" pitchFamily="34" charset="0"/>
                        </a:rPr>
                        <a:t>500.000 und mehr</a:t>
                      </a:r>
                      <a:endParaRPr lang="de-DE" sz="1400" b="1" kern="1200" spc="20" dirty="0" smtClean="0">
                        <a:solidFill>
                          <a:schemeClr val="tx1">
                            <a:lumMod val="75000"/>
                            <a:lumOff val="25000"/>
                          </a:schemeClr>
                        </a:solidFill>
                        <a:effectLst/>
                        <a:latin typeface="Arial" panose="020B0604020202020204" pitchFamily="34" charset="0"/>
                        <a:ea typeface="Times New Roman"/>
                        <a:cs typeface="Arial" panose="020B0604020202020204" pitchFamily="34" charset="0"/>
                      </a:endParaRPr>
                    </a:p>
                  </a:txBody>
                  <a:tcPr marL="72000" marR="72000" marT="36000" marB="36000" anchor="ctr">
                    <a:lnB w="9525" cap="flat" cmpd="sng" algn="ctr">
                      <a:solidFill>
                        <a:schemeClr val="accent1"/>
                      </a:solidFill>
                      <a:prstDash val="solid"/>
                      <a:round/>
                      <a:headEnd type="none" w="med" len="med"/>
                      <a:tailEnd type="none" w="med" len="med"/>
                    </a:lnB>
                  </a:tcPr>
                </a:tc>
                <a:tc>
                  <a:txBody>
                    <a:bodyPr/>
                    <a:lstStyle/>
                    <a:p>
                      <a:pPr marL="0" algn="ctr" defTabSz="914400" rtl="0" eaLnBrk="1" fontAlgn="ctr" latinLnBrk="0" hangingPunct="1">
                        <a:lnSpc>
                          <a:spcPct val="100000"/>
                        </a:lnSpc>
                        <a:spcAft>
                          <a:spcPts val="0"/>
                        </a:spcAft>
                        <a:tabLst/>
                      </a:pPr>
                      <a:r>
                        <a:rPr lang="de-DE" sz="1400" b="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235 €</a:t>
                      </a:r>
                      <a:endPar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marL="72000" marR="72000" marT="36000" marB="36000" anchor="ctr">
                    <a:lnB w="9525" cap="flat" cmpd="sng" algn="ctr">
                      <a:solidFill>
                        <a:schemeClr val="accent1"/>
                      </a:solidFill>
                      <a:prstDash val="solid"/>
                      <a:round/>
                      <a:headEnd type="none" w="med" len="med"/>
                      <a:tailEnd type="none" w="med" len="med"/>
                    </a:lnB>
                  </a:tcPr>
                </a:tc>
                <a:tc>
                  <a:txBody>
                    <a:bodyPr/>
                    <a:lstStyle/>
                    <a:p>
                      <a:pPr marL="0" algn="ctr" defTabSz="914400" rtl="0" eaLnBrk="1" fontAlgn="ctr" latinLnBrk="0" hangingPunct="1">
                        <a:lnSpc>
                          <a:spcPct val="100000"/>
                        </a:lnSpc>
                        <a:spcAft>
                          <a:spcPts val="0"/>
                        </a:spcAft>
                        <a:tabLst/>
                      </a:pPr>
                      <a:r>
                        <a:rPr lang="de-DE" sz="1400" b="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355 €</a:t>
                      </a:r>
                      <a:endPar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marL="72000" marR="72000" marT="36000" marB="36000" anchor="ctr">
                    <a:lnB w="9525" cap="flat" cmpd="sng" algn="ctr">
                      <a:solidFill>
                        <a:schemeClr val="accent1"/>
                      </a:solidFill>
                      <a:prstDash val="solid"/>
                      <a:round/>
                      <a:headEnd type="none" w="med" len="med"/>
                      <a:tailEnd type="none" w="med" len="med"/>
                    </a:lnB>
                  </a:tcPr>
                </a:tc>
                <a:tc>
                  <a:txBody>
                    <a:bodyPr/>
                    <a:lstStyle/>
                    <a:p>
                      <a:pPr marL="0" algn="ctr" defTabSz="914400" rtl="0" eaLnBrk="1" fontAlgn="ctr" latinLnBrk="0" hangingPunct="1">
                        <a:lnSpc>
                          <a:spcPct val="100000"/>
                        </a:lnSpc>
                        <a:spcAft>
                          <a:spcPts val="0"/>
                        </a:spcAft>
                        <a:tabLst/>
                      </a:pPr>
                      <a:r>
                        <a:rPr lang="de-DE" sz="1400" b="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510 €</a:t>
                      </a:r>
                      <a:endPar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marL="72000" marR="72000" marT="36000" marB="36000" anchor="ctr">
                    <a:lnB w="9525" cap="flat" cmpd="sng" algn="ctr">
                      <a:solidFill>
                        <a:schemeClr val="accent1"/>
                      </a:solidFill>
                      <a:prstDash val="solid"/>
                      <a:round/>
                      <a:headEnd type="none" w="med" len="med"/>
                      <a:tailEnd type="none" w="med" len="med"/>
                    </a:lnB>
                  </a:tcPr>
                </a:tc>
                <a:tc>
                  <a:txBody>
                    <a:bodyPr/>
                    <a:lstStyle/>
                    <a:p>
                      <a:pPr marL="0" algn="ctr" defTabSz="914400" rtl="0" eaLnBrk="1" fontAlgn="ctr" latinLnBrk="0" hangingPunct="1">
                        <a:lnSpc>
                          <a:spcPct val="100000"/>
                        </a:lnSpc>
                        <a:spcAft>
                          <a:spcPts val="0"/>
                        </a:spcAft>
                        <a:tabLst/>
                      </a:pPr>
                      <a:r>
                        <a:rPr lang="de-DE" sz="1400" b="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760 €</a:t>
                      </a:r>
                      <a:endPar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marL="72000" marR="72000" marT="36000" marB="36000" anchor="ctr">
                    <a:lnB w="9525" cap="flat" cmpd="sng" algn="ctr">
                      <a:solidFill>
                        <a:schemeClr val="accent1"/>
                      </a:solidFill>
                      <a:prstDash val="solid"/>
                      <a:round/>
                      <a:headEnd type="none" w="med" len="med"/>
                      <a:tailEnd type="none" w="med" len="med"/>
                    </a:lnB>
                  </a:tcPr>
                </a:tc>
                <a:extLst>
                  <a:ext uri="{0D108BD9-81ED-4DB2-BD59-A6C34878D82A}">
                    <a16:rowId xmlns="" xmlns:a16="http://schemas.microsoft.com/office/drawing/2014/main" val="10006"/>
                  </a:ext>
                </a:extLst>
              </a:tr>
              <a:tr h="286536">
                <a:tc gridSpan="5">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900" b="1" kern="1200" spc="20" dirty="0" smtClean="0">
                          <a:solidFill>
                            <a:schemeClr val="tx1">
                              <a:lumMod val="75000"/>
                              <a:lumOff val="25000"/>
                            </a:schemeClr>
                          </a:solidFill>
                          <a:effectLst/>
                          <a:latin typeface="Arial" panose="020B0604020202020204" pitchFamily="34" charset="0"/>
                          <a:ea typeface="Times New Roman"/>
                          <a:cs typeface="Arial" panose="020B0604020202020204" pitchFamily="34" charset="0"/>
                        </a:rPr>
                        <a:t>*am STADTRADELN muss in allen drei Jahren teilgenommen werden</a:t>
                      </a:r>
                      <a:endParaRPr lang="de-DE" sz="1200" b="1" kern="1200" spc="20" baseline="0" dirty="0" smtClean="0">
                        <a:solidFill>
                          <a:schemeClr val="tx1">
                            <a:lumMod val="75000"/>
                            <a:lumOff val="25000"/>
                          </a:schemeClr>
                        </a:solidFill>
                        <a:effectLst/>
                        <a:latin typeface="Arial" panose="020B0604020202020204" pitchFamily="34" charset="0"/>
                        <a:ea typeface="Times New Roman"/>
                        <a:cs typeface="Arial" panose="020B0604020202020204" pitchFamily="34" charset="0"/>
                      </a:endParaRPr>
                    </a:p>
                  </a:txBody>
                  <a:tcPr marL="72000" marR="72000" marT="36000" marB="36000" anchor="ctr">
                    <a:lnT w="9525" cap="flat" cmpd="sng" algn="ctr">
                      <a:solidFill>
                        <a:schemeClr val="accent1"/>
                      </a:solidFill>
                      <a:prstDash val="solid"/>
                      <a:round/>
                      <a:headEnd type="none" w="med" len="med"/>
                      <a:tailEnd type="none" w="med" len="med"/>
                    </a:lnT>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de-DE" sz="1400" b="1" kern="1200" spc="20" dirty="0" smtClean="0">
                        <a:solidFill>
                          <a:schemeClr val="bg1">
                            <a:lumMod val="50000"/>
                          </a:schemeClr>
                        </a:solidFill>
                        <a:effectLst/>
                        <a:latin typeface="+mn-lt"/>
                        <a:ea typeface="Times New Roman"/>
                        <a:cs typeface="Times New Roman"/>
                      </a:endParaRPr>
                    </a:p>
                  </a:txBody>
                  <a:tcPr marL="72000" marR="72000" marT="108000" marB="108000" anchor="ct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de-DE" sz="1400" b="1" kern="1200" spc="20" dirty="0" smtClean="0">
                        <a:solidFill>
                          <a:schemeClr val="bg1">
                            <a:lumMod val="50000"/>
                          </a:schemeClr>
                        </a:solidFill>
                        <a:effectLst/>
                        <a:latin typeface="+mn-lt"/>
                        <a:ea typeface="Times New Roman"/>
                        <a:cs typeface="Times New Roman"/>
                      </a:endParaRPr>
                    </a:p>
                  </a:txBody>
                  <a:tcPr marL="72000" marR="72000" marT="108000" marB="108000" anchor="ct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de-DE" sz="1400" b="1" spc="20" dirty="0">
                        <a:solidFill>
                          <a:schemeClr val="bg1">
                            <a:lumMod val="50000"/>
                          </a:schemeClr>
                        </a:solidFill>
                        <a:effectLst/>
                        <a:latin typeface="+mj-lt"/>
                        <a:ea typeface="Times New Roman"/>
                        <a:cs typeface="Times New Roman"/>
                      </a:endParaRPr>
                    </a:p>
                  </a:txBody>
                  <a:tcPr marL="72000" marR="72000" marT="108000" marB="108000" anchor="ct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de-DE" sz="1400" b="1" spc="20" dirty="0">
                        <a:solidFill>
                          <a:schemeClr val="bg1">
                            <a:lumMod val="50000"/>
                          </a:schemeClr>
                        </a:solidFill>
                        <a:effectLst/>
                        <a:latin typeface="+mj-lt"/>
                        <a:ea typeface="Times New Roman"/>
                        <a:cs typeface="Times New Roman"/>
                      </a:endParaRPr>
                    </a:p>
                  </a:txBody>
                  <a:tcPr marL="72000" marR="72000" marT="108000" marB="108000" anchor="ctr"/>
                </a:tc>
                <a:extLst>
                  <a:ext uri="{0D108BD9-81ED-4DB2-BD59-A6C34878D82A}">
                    <a16:rowId xmlns="" xmlns:a16="http://schemas.microsoft.com/office/drawing/2014/main" val="10007"/>
                  </a:ext>
                </a:extLst>
              </a:tr>
            </a:tbl>
          </a:graphicData>
        </a:graphic>
      </p:graphicFrame>
      <p:sp>
        <p:nvSpPr>
          <p:cNvPr id="3" name="Rechteck 2"/>
          <p:cNvSpPr/>
          <p:nvPr/>
        </p:nvSpPr>
        <p:spPr>
          <a:xfrm>
            <a:off x="324694" y="261104"/>
            <a:ext cx="8567786" cy="892552"/>
          </a:xfrm>
          <a:prstGeom prst="rect">
            <a:avLst/>
          </a:prstGeom>
        </p:spPr>
        <p:txBody>
          <a:bodyPr wrap="square">
            <a:spAutoFit/>
          </a:bodyPr>
          <a:lstStyle/>
          <a:p>
            <a:pPr fontAlgn="auto">
              <a:lnSpc>
                <a:spcPct val="100000"/>
              </a:lnSpc>
              <a:spcAft>
                <a:spcPts val="0"/>
              </a:spcAft>
              <a:buClrTx/>
              <a:buSzTx/>
              <a:buFontTx/>
            </a:pPr>
            <a:r>
              <a:rPr lang="de-DE" altLang="de-DE" sz="3600" b="1" cap="all" dirty="0" smtClean="0">
                <a:solidFill>
                  <a:schemeClr val="tx1">
                    <a:lumMod val="75000"/>
                    <a:lumOff val="25000"/>
                  </a:schemeClr>
                </a:solidFill>
                <a:latin typeface="Arial Black" panose="020B0A04020102020204" pitchFamily="34" charset="0"/>
                <a:ea typeface="Roboto Black" panose="02000000000000000000" pitchFamily="2" charset="0"/>
                <a:cs typeface="Arial" panose="020B0604020202020204" pitchFamily="34" charset="0"/>
              </a:rPr>
              <a:t>Drei-Jahreslizenzen </a:t>
            </a:r>
            <a:r>
              <a:rPr lang="de-DE" altLang="de-DE" sz="3600" b="1" cap="small" dirty="0" smtClean="0">
                <a:solidFill>
                  <a:schemeClr val="tx1">
                    <a:lumMod val="75000"/>
                    <a:lumOff val="25000"/>
                  </a:schemeClr>
                </a:solidFill>
                <a:latin typeface="Arial Black" panose="020B0A04020102020204" pitchFamily="34" charset="0"/>
                <a:ea typeface="Roboto Black" panose="02000000000000000000" pitchFamily="2" charset="0"/>
                <a:cs typeface="Arial" panose="020B0604020202020204" pitchFamily="34" charset="0"/>
              </a:rPr>
              <a:t>RADar!</a:t>
            </a:r>
          </a:p>
          <a:p>
            <a:pPr fontAlgn="auto">
              <a:lnSpc>
                <a:spcPct val="100000"/>
              </a:lnSpc>
              <a:spcAft>
                <a:spcPts val="0"/>
              </a:spcAft>
              <a:buClrTx/>
              <a:buSzTx/>
              <a:buFontTx/>
            </a:pPr>
            <a:r>
              <a:rPr lang="de-DE" sz="1600" dirty="0" smtClean="0">
                <a:solidFill>
                  <a:schemeClr val="tx1">
                    <a:lumMod val="75000"/>
                    <a:lumOff val="25000"/>
                  </a:schemeClr>
                </a:solidFill>
                <a:latin typeface="Arial" panose="020B0604020202020204" pitchFamily="34" charset="0"/>
                <a:cs typeface="Arial" panose="020B0604020202020204" pitchFamily="34" charset="0"/>
              </a:rPr>
              <a:t>Angaben </a:t>
            </a:r>
            <a:r>
              <a:rPr lang="de-DE" sz="1600" dirty="0">
                <a:solidFill>
                  <a:schemeClr val="tx1">
                    <a:lumMod val="75000"/>
                    <a:lumOff val="25000"/>
                  </a:schemeClr>
                </a:solidFill>
                <a:latin typeface="Arial" panose="020B0604020202020204" pitchFamily="34" charset="0"/>
                <a:cs typeface="Arial" panose="020B0604020202020204" pitchFamily="34" charset="0"/>
              </a:rPr>
              <a:t>pro </a:t>
            </a:r>
            <a:r>
              <a:rPr lang="de-DE" sz="1600" dirty="0" smtClean="0">
                <a:solidFill>
                  <a:schemeClr val="tx1">
                    <a:lumMod val="75000"/>
                    <a:lumOff val="25000"/>
                  </a:schemeClr>
                </a:solidFill>
                <a:latin typeface="Arial" panose="020B0604020202020204" pitchFamily="34" charset="0"/>
                <a:cs typeface="Arial" panose="020B0604020202020204" pitchFamily="34" charset="0"/>
              </a:rPr>
              <a:t>Jahr; </a:t>
            </a:r>
            <a:r>
              <a:rPr lang="de-DE" sz="1600" dirty="0">
                <a:solidFill>
                  <a:schemeClr val="tx1">
                    <a:lumMod val="75000"/>
                    <a:lumOff val="25000"/>
                  </a:schemeClr>
                </a:solidFill>
                <a:latin typeface="Arial" panose="020B0604020202020204" pitchFamily="34" charset="0"/>
                <a:cs typeface="Arial" panose="020B0604020202020204" pitchFamily="34" charset="0"/>
              </a:rPr>
              <a:t>für alle drei Jahre im Voraus zu </a:t>
            </a:r>
            <a:r>
              <a:rPr lang="de-DE" sz="1600" dirty="0" smtClean="0">
                <a:solidFill>
                  <a:schemeClr val="tx1">
                    <a:lumMod val="75000"/>
                    <a:lumOff val="25000"/>
                  </a:schemeClr>
                </a:solidFill>
                <a:latin typeface="Arial" panose="020B0604020202020204" pitchFamily="34" charset="0"/>
                <a:cs typeface="Arial" panose="020B0604020202020204" pitchFamily="34" charset="0"/>
              </a:rPr>
              <a:t>entrichten</a:t>
            </a:r>
            <a:endParaRPr lang="de-DE" altLang="de-DE" sz="1600" cap="sm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sp>
        <p:nvSpPr>
          <p:cNvPr id="5" name="Textfeld 4"/>
          <p:cNvSpPr txBox="1"/>
          <p:nvPr/>
        </p:nvSpPr>
        <p:spPr>
          <a:xfrm>
            <a:off x="313161" y="4155926"/>
            <a:ext cx="2480674" cy="246221"/>
          </a:xfrm>
          <a:prstGeom prst="rect">
            <a:avLst/>
          </a:prstGeom>
          <a:noFill/>
        </p:spPr>
        <p:txBody>
          <a:bodyPr wrap="square" rtlCol="0">
            <a:spAutoFit/>
          </a:bodyPr>
          <a:lstStyle/>
          <a:p>
            <a:r>
              <a:rPr lang="de-DE" sz="1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inkl. USt.</a:t>
            </a:r>
          </a:p>
        </p:txBody>
      </p:sp>
    </p:spTree>
    <p:extLst>
      <p:ext uri="{BB962C8B-B14F-4D97-AF65-F5344CB8AC3E}">
        <p14:creationId xmlns:p14="http://schemas.microsoft.com/office/powerpoint/2010/main" val="3076419190"/>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p:cNvGrpSpPr/>
          <p:nvPr/>
        </p:nvGrpSpPr>
        <p:grpSpPr>
          <a:xfrm>
            <a:off x="2979032" y="1203598"/>
            <a:ext cx="3168352" cy="3168352"/>
            <a:chOff x="2993904" y="1441436"/>
            <a:chExt cx="3168352" cy="3168352"/>
          </a:xfrm>
        </p:grpSpPr>
        <p:sp>
          <p:nvSpPr>
            <p:cNvPr id="8" name="Ellipse 7"/>
            <p:cNvSpPr/>
            <p:nvPr/>
          </p:nvSpPr>
          <p:spPr>
            <a:xfrm>
              <a:off x="2993904" y="1441436"/>
              <a:ext cx="3168352" cy="3168352"/>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050" name="Picture 2" descr="P:\KB-Projekte\STADTRADELN\STADTRADELN\Grafik\Logos\Logo - REDESIGN 2017\02 SR Logo - Quadratisch\SR Logo - Quadratisch - Weiß\Stadtradeln_quadratisch_weiss.pn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127052" y="2206773"/>
              <a:ext cx="2902056" cy="15568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uppieren 1"/>
          <p:cNvGrpSpPr/>
          <p:nvPr/>
        </p:nvGrpSpPr>
        <p:grpSpPr>
          <a:xfrm>
            <a:off x="387641" y="1801477"/>
            <a:ext cx="2159343" cy="2140031"/>
            <a:chOff x="723985" y="2037708"/>
            <a:chExt cx="1975807" cy="1975807"/>
          </a:xfrm>
        </p:grpSpPr>
        <p:sp>
          <p:nvSpPr>
            <p:cNvPr id="10" name="Ellipse 9"/>
            <p:cNvSpPr/>
            <p:nvPr/>
          </p:nvSpPr>
          <p:spPr>
            <a:xfrm>
              <a:off x="723985" y="2037708"/>
              <a:ext cx="1975807" cy="1975807"/>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051" name="Picture 3" descr="P:\KB-Projekte\STADTRADELN\RADar!\Grafik\Logo\RADar Logo\R! - Logo - weiß\R!_Logo_weiss.pn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821892" y="2493220"/>
              <a:ext cx="1779992" cy="1067996"/>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Rechteck 18"/>
          <p:cNvSpPr/>
          <p:nvPr/>
        </p:nvSpPr>
        <p:spPr>
          <a:xfrm>
            <a:off x="324694" y="261104"/>
            <a:ext cx="7200800" cy="984885"/>
          </a:xfrm>
          <a:prstGeom prst="rect">
            <a:avLst/>
          </a:prstGeom>
        </p:spPr>
        <p:txBody>
          <a:bodyPr wrap="square">
            <a:spAutoFit/>
          </a:bodyPr>
          <a:lstStyle/>
          <a:p>
            <a:pPr fontAlgn="auto">
              <a:lnSpc>
                <a:spcPct val="100000"/>
              </a:lnSpc>
              <a:spcAft>
                <a:spcPts val="0"/>
              </a:spcAft>
              <a:buClrTx/>
              <a:buSzTx/>
              <a:buFontTx/>
            </a:pPr>
            <a:r>
              <a:rPr lang="de-DE" altLang="de-DE" sz="4000" b="1"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STADTRADELN</a:t>
            </a:r>
          </a:p>
          <a:p>
            <a:pPr fontAlgn="auto">
              <a:lnSpc>
                <a:spcPct val="100000"/>
              </a:lnSpc>
              <a:spcAft>
                <a:spcPts val="0"/>
              </a:spcAft>
              <a:buClrTx/>
              <a:buSzTx/>
              <a:buFontTx/>
            </a:pPr>
            <a:r>
              <a:rPr lang="de-DE" altLang="de-DE" cap="all"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Übersicht</a:t>
            </a:r>
            <a:endParaRPr lang="de-DE" altLang="de-DE" sz="2800" cap="all"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endParaRPr>
          </a:p>
        </p:txBody>
      </p:sp>
      <p:grpSp>
        <p:nvGrpSpPr>
          <p:cNvPr id="5" name="Gruppieren 4"/>
          <p:cNvGrpSpPr/>
          <p:nvPr/>
        </p:nvGrpSpPr>
        <p:grpSpPr>
          <a:xfrm>
            <a:off x="6579432" y="1799871"/>
            <a:ext cx="2159343" cy="2140031"/>
            <a:chOff x="6445105" y="2037709"/>
            <a:chExt cx="1975807" cy="1975807"/>
          </a:xfrm>
        </p:grpSpPr>
        <p:sp>
          <p:nvSpPr>
            <p:cNvPr id="11" name="Ellipse 10"/>
            <p:cNvSpPr/>
            <p:nvPr/>
          </p:nvSpPr>
          <p:spPr>
            <a:xfrm>
              <a:off x="6445105" y="2037709"/>
              <a:ext cx="1975807" cy="1975807"/>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Picture 2" descr="D:\MOVEBIS Ausgründung\MOVEBIS Ausgründung\03 Kommunikation\Grafik\Logo\Ride-Logos\RiDE - Logo Markenanmeldung\Logo-ride-hell-transparent.png"/>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603115" y="2284585"/>
              <a:ext cx="1659787" cy="148205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uppieren 5"/>
          <p:cNvGrpSpPr/>
          <p:nvPr/>
        </p:nvGrpSpPr>
        <p:grpSpPr>
          <a:xfrm>
            <a:off x="4716016" y="3363838"/>
            <a:ext cx="2413606" cy="1706215"/>
            <a:chOff x="4716016" y="3363838"/>
            <a:chExt cx="2413606" cy="1706215"/>
          </a:xfrm>
        </p:grpSpPr>
        <p:sp>
          <p:nvSpPr>
            <p:cNvPr id="12" name="Ellipse 11"/>
            <p:cNvSpPr>
              <a:spLocks noChangeAspect="1"/>
            </p:cNvSpPr>
            <p:nvPr/>
          </p:nvSpPr>
          <p:spPr>
            <a:xfrm>
              <a:off x="5133291" y="3435846"/>
              <a:ext cx="1584176" cy="1584176"/>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6" name="Picture 2" descr="P:\KB-Projekte\STADTRADELN\Schulradeln\!Grafik\Logo\Schulradeln Logo Paket\Schulradeln Logo Quadratisch\Mit Claim\Weiß\schulradeln_Logo_RZ_Weiß.png"/>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4716016" y="3363838"/>
              <a:ext cx="2413606" cy="170621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216133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395536" y="261104"/>
            <a:ext cx="8352928" cy="646331"/>
          </a:xfrm>
          <a:prstGeom prst="rect">
            <a:avLst/>
          </a:prstGeom>
        </p:spPr>
        <p:txBody>
          <a:bodyPr wrap="square">
            <a:spAutoFit/>
          </a:bodyPr>
          <a:lstStyle/>
          <a:p>
            <a:pPr fontAlgn="auto">
              <a:lnSpc>
                <a:spcPct val="100000"/>
              </a:lnSpc>
              <a:spcAft>
                <a:spcPts val="0"/>
              </a:spcAft>
              <a:buClrTx/>
              <a:buSzTx/>
              <a:buFontTx/>
            </a:pPr>
            <a:r>
              <a:rPr lang="de-DE" altLang="de-DE" sz="3600" b="1"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Wichtigste Funktionen</a:t>
            </a:r>
          </a:p>
        </p:txBody>
      </p:sp>
      <p:sp>
        <p:nvSpPr>
          <p:cNvPr id="3" name="Textfeld 2"/>
          <p:cNvSpPr txBox="1"/>
          <p:nvPr/>
        </p:nvSpPr>
        <p:spPr>
          <a:xfrm>
            <a:off x="395536" y="1273338"/>
            <a:ext cx="4140000" cy="3816429"/>
          </a:xfrm>
          <a:prstGeom prst="rect">
            <a:avLst/>
          </a:prstGeom>
          <a:noFill/>
        </p:spPr>
        <p:txBody>
          <a:bodyPr wrap="square" rtlCol="0">
            <a:spAutoFit/>
          </a:bodyPr>
          <a:lstStyle/>
          <a:p>
            <a:pPr marL="180000" lvl="1" indent="-180000">
              <a:lnSpc>
                <a:spcPct val="100000"/>
              </a:lnSpc>
              <a:spcBef>
                <a:spcPts val="0"/>
              </a:spcBef>
              <a:spcAft>
                <a:spcPts val="1200"/>
              </a:spcAft>
              <a:buClr>
                <a:schemeClr val="tx1">
                  <a:lumMod val="75000"/>
                  <a:lumOff val="25000"/>
                </a:schemeClr>
              </a:buClr>
              <a:buFont typeface="Arial" panose="020B0604020202020204" pitchFamily="34" charset="0"/>
              <a:buChar char="•"/>
            </a:pPr>
            <a:r>
              <a:rPr lang="de-DE" altLang="de-DE" sz="16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Kategorien der </a:t>
            </a:r>
            <a:r>
              <a:rPr lang="de-DE" altLang="de-DE" sz="16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Meldungen</a:t>
            </a:r>
            <a:r>
              <a:rPr lang="de-DE" altLang="de-DE" sz="16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 </a:t>
            </a:r>
            <a:r>
              <a:rPr lang="de-DE" altLang="de-DE"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frei einstellbar, </a:t>
            </a:r>
            <a:r>
              <a:rPr lang="de-DE" altLang="de-DE" sz="16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die </a:t>
            </a:r>
            <a:r>
              <a:rPr lang="de-DE" altLang="de-DE"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Radelnden abgeben </a:t>
            </a:r>
            <a:r>
              <a:rPr lang="de-DE" altLang="de-DE" sz="16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können</a:t>
            </a:r>
          </a:p>
          <a:p>
            <a:pPr marL="180000" lvl="1" indent="-180000">
              <a:lnSpc>
                <a:spcPct val="100000"/>
              </a:lnSpc>
              <a:spcBef>
                <a:spcPts val="0"/>
              </a:spcBef>
              <a:spcAft>
                <a:spcPts val="1200"/>
              </a:spcAft>
              <a:buClr>
                <a:schemeClr val="tx1">
                  <a:lumMod val="75000"/>
                  <a:lumOff val="25000"/>
                </a:schemeClr>
              </a:buClr>
              <a:buFont typeface="Arial" panose="020B0604020202020204" pitchFamily="34" charset="0"/>
              <a:buChar char="•"/>
            </a:pPr>
            <a:r>
              <a:rPr lang="de-DE" altLang="de-DE" sz="16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Sichtbarkeit der Meldungen</a:t>
            </a:r>
            <a:r>
              <a:rPr lang="de-DE" altLang="de-DE" sz="16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 frei wählbar</a:t>
            </a:r>
          </a:p>
          <a:p>
            <a:pPr marL="180000" lvl="1" indent="-180000">
              <a:lnSpc>
                <a:spcPct val="100000"/>
              </a:lnSpc>
              <a:spcBef>
                <a:spcPts val="0"/>
              </a:spcBef>
              <a:spcAft>
                <a:spcPts val="1200"/>
              </a:spcAft>
              <a:buClr>
                <a:schemeClr val="tx1">
                  <a:lumMod val="75000"/>
                  <a:lumOff val="25000"/>
                </a:schemeClr>
              </a:buClr>
              <a:buFont typeface="Arial" panose="020B0604020202020204" pitchFamily="34" charset="0"/>
              <a:buChar char="•"/>
            </a:pPr>
            <a:r>
              <a:rPr lang="de-DE" altLang="de-DE" sz="16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Priorisierung </a:t>
            </a:r>
            <a:r>
              <a:rPr lang="de-DE" altLang="de-DE" sz="16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von Meldungen</a:t>
            </a:r>
            <a:r>
              <a:rPr lang="de-DE" altLang="de-DE"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 </a:t>
            </a:r>
            <a:r>
              <a:rPr lang="de-DE" altLang="de-DE" sz="16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
            </a:r>
            <a:br>
              <a:rPr lang="de-DE" altLang="de-DE" sz="16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br>
            <a:r>
              <a:rPr lang="de-DE" altLang="de-DE" sz="16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durch </a:t>
            </a:r>
            <a:r>
              <a:rPr lang="de-DE" altLang="de-DE"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Dringlichkeitszähler</a:t>
            </a:r>
          </a:p>
          <a:p>
            <a:pPr marL="180000" lvl="1" indent="-180000">
              <a:lnSpc>
                <a:spcPct val="100000"/>
              </a:lnSpc>
              <a:spcBef>
                <a:spcPts val="0"/>
              </a:spcBef>
              <a:spcAft>
                <a:spcPts val="1200"/>
              </a:spcAft>
              <a:buClr>
                <a:schemeClr val="tx1">
                  <a:lumMod val="75000"/>
                  <a:lumOff val="25000"/>
                </a:schemeClr>
              </a:buClr>
              <a:buFont typeface="Arial" panose="020B0604020202020204" pitchFamily="34" charset="0"/>
              <a:buChar char="•"/>
            </a:pPr>
            <a:r>
              <a:rPr lang="de-DE" altLang="de-DE" sz="16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Positive Meldungen</a:t>
            </a:r>
            <a:r>
              <a:rPr lang="de-DE" altLang="de-DE"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 möglich, </a:t>
            </a:r>
            <a:r>
              <a:rPr lang="de-DE" altLang="de-DE" sz="16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nicht </a:t>
            </a:r>
            <a:r>
              <a:rPr lang="de-DE" altLang="de-DE"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nur „Meckerkasten“</a:t>
            </a:r>
          </a:p>
          <a:p>
            <a:pPr marL="180000" lvl="1" indent="-180000">
              <a:lnSpc>
                <a:spcPct val="100000"/>
              </a:lnSpc>
              <a:spcBef>
                <a:spcPts val="0"/>
              </a:spcBef>
              <a:spcAft>
                <a:spcPts val="1200"/>
              </a:spcAft>
              <a:buClr>
                <a:schemeClr val="tx1">
                  <a:lumMod val="75000"/>
                  <a:lumOff val="25000"/>
                </a:schemeClr>
              </a:buClr>
              <a:buFont typeface="Arial" panose="020B0604020202020204" pitchFamily="34" charset="0"/>
              <a:buChar char="•"/>
            </a:pPr>
            <a:r>
              <a:rPr lang="de-DE" altLang="de-DE" sz="16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Zusammenlegung</a:t>
            </a:r>
            <a:r>
              <a:rPr lang="de-DE" altLang="de-DE" sz="16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 von Meldungen für ein und dasselbe Problem</a:t>
            </a:r>
          </a:p>
          <a:p>
            <a:pPr marL="180000" lvl="1" indent="-180000">
              <a:spcAft>
                <a:spcPts val="1200"/>
              </a:spcAft>
              <a:buClr>
                <a:schemeClr val="tx1">
                  <a:lumMod val="75000"/>
                  <a:lumOff val="25000"/>
                </a:schemeClr>
              </a:buClr>
              <a:buFont typeface="Arial" panose="020B0604020202020204" pitchFamily="34" charset="0"/>
              <a:buChar char="•"/>
            </a:pPr>
            <a:r>
              <a:rPr lang="de-DE" altLang="de-DE" sz="16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Punktgenaue </a:t>
            </a:r>
            <a:r>
              <a:rPr lang="de-DE" altLang="de-DE" sz="16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Zuordnung von </a:t>
            </a:r>
            <a:r>
              <a:rPr lang="de-DE" altLang="de-DE" sz="16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Zuständigkeiten</a:t>
            </a:r>
            <a:endParaRPr lang="de-DE" altLang="de-DE"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endParaRPr>
          </a:p>
        </p:txBody>
      </p:sp>
      <p:sp>
        <p:nvSpPr>
          <p:cNvPr id="4" name="Textfeld 3"/>
          <p:cNvSpPr txBox="1"/>
          <p:nvPr/>
        </p:nvSpPr>
        <p:spPr>
          <a:xfrm>
            <a:off x="4608464" y="1273339"/>
            <a:ext cx="4140000" cy="2523768"/>
          </a:xfrm>
          <a:prstGeom prst="rect">
            <a:avLst/>
          </a:prstGeom>
          <a:noFill/>
        </p:spPr>
        <p:txBody>
          <a:bodyPr wrap="square" rtlCol="0">
            <a:spAutoFit/>
          </a:bodyPr>
          <a:lstStyle/>
          <a:p>
            <a:pPr marL="180000" lvl="1" indent="-180000">
              <a:lnSpc>
                <a:spcPct val="100000"/>
              </a:lnSpc>
              <a:spcBef>
                <a:spcPts val="0"/>
              </a:spcBef>
              <a:spcAft>
                <a:spcPts val="1200"/>
              </a:spcAft>
              <a:buClr>
                <a:schemeClr val="tx1">
                  <a:lumMod val="75000"/>
                  <a:lumOff val="25000"/>
                </a:schemeClr>
              </a:buClr>
              <a:buFont typeface="Arial" panose="020B0604020202020204" pitchFamily="34" charset="0"/>
              <a:buChar char="•"/>
            </a:pPr>
            <a:r>
              <a:rPr lang="de-DE" altLang="de-DE" sz="16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Automatischer </a:t>
            </a:r>
            <a:r>
              <a:rPr lang="de-DE" altLang="de-DE"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und </a:t>
            </a:r>
            <a:r>
              <a:rPr lang="de-DE" altLang="de-DE" sz="16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anpassbarer</a:t>
            </a:r>
            <a:br>
              <a:rPr lang="de-DE" altLang="de-DE" sz="16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br>
            <a:r>
              <a:rPr lang="de-DE" altLang="de-DE" sz="16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E-Mail-Versand</a:t>
            </a:r>
            <a:endParaRPr lang="de-DE" altLang="de-DE" sz="16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endParaRPr>
          </a:p>
          <a:p>
            <a:pPr marL="180000" lvl="1" indent="-180000">
              <a:lnSpc>
                <a:spcPct val="100000"/>
              </a:lnSpc>
              <a:spcBef>
                <a:spcPts val="0"/>
              </a:spcBef>
              <a:spcAft>
                <a:spcPts val="1200"/>
              </a:spcAft>
              <a:buClr>
                <a:schemeClr val="tx1">
                  <a:lumMod val="75000"/>
                  <a:lumOff val="25000"/>
                </a:schemeClr>
              </a:buClr>
              <a:buFont typeface="Arial" panose="020B0604020202020204" pitchFamily="34" charset="0"/>
              <a:buChar char="•"/>
            </a:pPr>
            <a:r>
              <a:rPr lang="de-DE" altLang="de-DE" sz="16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Kommentierung von Meldungen</a:t>
            </a:r>
            <a:r>
              <a:rPr lang="de-DE" altLang="de-DE"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 durch Bevölkerung </a:t>
            </a:r>
            <a:r>
              <a:rPr lang="de-DE" altLang="de-DE" sz="1600" i="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und</a:t>
            </a:r>
            <a:r>
              <a:rPr lang="de-DE" altLang="de-DE"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 Kommunalverwaltung</a:t>
            </a:r>
          </a:p>
          <a:p>
            <a:pPr marL="180000" lvl="1" indent="-180000">
              <a:lnSpc>
                <a:spcPct val="100000"/>
              </a:lnSpc>
              <a:spcBef>
                <a:spcPts val="0"/>
              </a:spcBef>
              <a:spcAft>
                <a:spcPts val="1200"/>
              </a:spcAft>
              <a:buClr>
                <a:schemeClr val="tx1">
                  <a:lumMod val="75000"/>
                  <a:lumOff val="25000"/>
                </a:schemeClr>
              </a:buClr>
              <a:buFont typeface="Arial" panose="020B0604020202020204" pitchFamily="34" charset="0"/>
              <a:buChar char="•"/>
            </a:pPr>
            <a:r>
              <a:rPr lang="de-DE" altLang="de-DE" sz="16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Filter- und Exportfunktion </a:t>
            </a:r>
            <a:r>
              <a:rPr lang="de-DE" altLang="de-DE" sz="16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
            </a:r>
            <a:br>
              <a:rPr lang="de-DE" altLang="de-DE" sz="16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br>
            <a:r>
              <a:rPr lang="de-DE" altLang="de-DE" sz="16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für </a:t>
            </a:r>
            <a:r>
              <a:rPr lang="de-DE" altLang="de-DE"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Nachbearbeitung</a:t>
            </a:r>
          </a:p>
          <a:p>
            <a:pPr marL="180000" lvl="1" indent="-180000">
              <a:lnSpc>
                <a:spcPct val="100000"/>
              </a:lnSpc>
              <a:spcBef>
                <a:spcPts val="0"/>
              </a:spcBef>
              <a:spcAft>
                <a:spcPts val="1200"/>
              </a:spcAft>
              <a:buClr>
                <a:schemeClr val="tx1">
                  <a:lumMod val="75000"/>
                  <a:lumOff val="25000"/>
                </a:schemeClr>
              </a:buClr>
              <a:buFont typeface="Arial" panose="020B0604020202020204" pitchFamily="34" charset="0"/>
              <a:buChar char="•"/>
            </a:pPr>
            <a:r>
              <a:rPr lang="de-DE" altLang="de-DE" sz="16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Kategorisierung</a:t>
            </a:r>
            <a:r>
              <a:rPr lang="de-DE" altLang="de-DE"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 nach </a:t>
            </a:r>
            <a:r>
              <a:rPr lang="de-DE" altLang="de-DE" sz="16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Zeitaufwand:</a:t>
            </a:r>
            <a:br>
              <a:rPr lang="de-DE" altLang="de-DE" sz="16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br>
            <a:r>
              <a:rPr lang="de-DE" altLang="de-DE" sz="16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kurz-, </a:t>
            </a:r>
            <a:r>
              <a:rPr lang="de-DE" altLang="de-DE"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mittel-, </a:t>
            </a:r>
            <a:r>
              <a:rPr lang="de-DE" altLang="de-DE" sz="16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langfristig</a:t>
            </a:r>
            <a:endParaRPr lang="de-DE" sz="1600" dirty="0">
              <a:solidFill>
                <a:schemeClr val="tx1">
                  <a:lumMod val="75000"/>
                  <a:lumOff val="25000"/>
                </a:schemeClr>
              </a:solidFill>
              <a:latin typeface="Arial" panose="020B0604020202020204" pitchFamily="34" charset="0"/>
              <a:cs typeface="Arial" panose="020B0604020202020204" pitchFamily="34" charset="0"/>
            </a:endParaRPr>
          </a:p>
        </p:txBody>
      </p:sp>
      <p:grpSp>
        <p:nvGrpSpPr>
          <p:cNvPr id="5" name="Gruppieren 4"/>
          <p:cNvGrpSpPr>
            <a:grpSpLocks noChangeAspect="1"/>
          </p:cNvGrpSpPr>
          <p:nvPr/>
        </p:nvGrpSpPr>
        <p:grpSpPr>
          <a:xfrm>
            <a:off x="4740280" y="3898777"/>
            <a:ext cx="3876367" cy="1056833"/>
            <a:chOff x="4555220" y="3790161"/>
            <a:chExt cx="4288660" cy="1169238"/>
          </a:xfrm>
        </p:grpSpPr>
        <p:pic>
          <p:nvPicPr>
            <p:cNvPr id="1026" name="Picture 2" descr="P:\KB-Projekte\STADTRADELN\RADar!\Grafik\RADar Pins\Grün\radar_pin_gruen.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425142" y="3790161"/>
              <a:ext cx="779492" cy="116923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P:\KB-Projekte\STADTRADELN\RADar!\Grafik\RADar Pins\Rot\radar_pin_rot.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555220" y="3946698"/>
              <a:ext cx="475523" cy="71328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KB-Projekte\STADTRADELN\RADar!\Grafik\RADar Pins\Weiß\radar_pin_weiß.jpg"/>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8316416" y="3945594"/>
              <a:ext cx="527464" cy="79119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P:\KB-Projekte\STADTRADELN\RADar!\Grafik\RADar Pins\Daumen\Daumen Blau\radar_pin_blau_daumen.jpg"/>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7534188" y="3918688"/>
              <a:ext cx="638212" cy="95731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KB-Projekte\STADTRADELN\RADar!\Grafik\RADar Pins\Gelb\radar_pin_gelb.jpg"/>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5364089" y="3910068"/>
              <a:ext cx="648072" cy="97210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13983484"/>
      </p:ext>
    </p:extLst>
  </p:cSld>
  <p:clrMapOvr>
    <a:masterClrMapping/>
  </p:clrMapOvr>
  <p:transition spd="slow">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0"/>
            <a:ext cx="9144000" cy="51435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p:cNvSpPr txBox="1"/>
          <p:nvPr/>
        </p:nvSpPr>
        <p:spPr>
          <a:xfrm>
            <a:off x="0" y="2008460"/>
            <a:ext cx="9144000" cy="923330"/>
          </a:xfrm>
          <a:prstGeom prst="rect">
            <a:avLst/>
          </a:prstGeom>
          <a:noFill/>
        </p:spPr>
        <p:txBody>
          <a:bodyPr wrap="square" rtlCol="0">
            <a:spAutoFit/>
          </a:bodyPr>
          <a:lstStyle/>
          <a:p>
            <a:pPr algn="ctr"/>
            <a:r>
              <a:rPr lang="de-DE" sz="5400" dirty="0" smtClean="0">
                <a:solidFill>
                  <a:schemeClr val="bg1"/>
                </a:solidFill>
                <a:latin typeface="Arial Black" panose="020B0A04020102020204" pitchFamily="34" charset="0"/>
                <a:ea typeface="Roboto Black" panose="02000000000000000000" pitchFamily="2" charset="0"/>
                <a:cs typeface="Roboto Black" panose="02000000000000000000" pitchFamily="2" charset="0"/>
              </a:rPr>
              <a:t>radar-online.net</a:t>
            </a:r>
            <a:endParaRPr lang="de-DE" sz="5400" dirty="0">
              <a:solidFill>
                <a:schemeClr val="bg1"/>
              </a:solidFill>
              <a:latin typeface="Arial Black" panose="020B0A04020102020204" pitchFamily="34" charset="0"/>
              <a:ea typeface="Roboto Black" panose="02000000000000000000" pitchFamily="2" charset="0"/>
              <a:cs typeface="Roboto Black" panose="02000000000000000000" pitchFamily="2" charset="0"/>
            </a:endParaRPr>
          </a:p>
        </p:txBody>
      </p:sp>
    </p:spTree>
    <p:extLst>
      <p:ext uri="{BB962C8B-B14F-4D97-AF65-F5344CB8AC3E}">
        <p14:creationId xmlns:p14="http://schemas.microsoft.com/office/powerpoint/2010/main" val="3252694292"/>
      </p:ext>
    </p:extLst>
  </p:cSld>
  <p:clrMapOvr>
    <a:masterClrMapping/>
  </p:clrMapOvr>
  <p:transition spd="slow">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0" y="0"/>
            <a:ext cx="9144000" cy="5143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7" name="Picture 2" descr="D:\MOVEBIS Ausgründung\MOVEBIS Ausgründung\03 Kommunikation\Grafik\Logo\Ride-Logos\RiDE - Logo Markenanmeldung\Logo-ride-hell-transparent.pn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591780" y="803575"/>
            <a:ext cx="3960441" cy="3536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0962059"/>
      </p:ext>
    </p:extLst>
  </p:cSld>
  <p:clrMapOvr>
    <a:masterClrMapping/>
  </p:clrMapOvr>
  <p:transition spd="slow">
    <p:wip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323528" y="259943"/>
            <a:ext cx="8568952" cy="954107"/>
          </a:xfrm>
          <a:prstGeom prst="rect">
            <a:avLst/>
          </a:prstGeom>
          <a:noFill/>
        </p:spPr>
        <p:txBody>
          <a:bodyPr wrap="square" rtlCol="0">
            <a:spAutoFit/>
          </a:bodyPr>
          <a:lstStyle/>
          <a:p>
            <a:pPr lvl="0"/>
            <a:r>
              <a:rPr lang="de-DE" sz="3600"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Datenanforderungen</a:t>
            </a:r>
          </a:p>
          <a:p>
            <a:pPr lvl="0"/>
            <a:r>
              <a:rPr lang="de-DE" cap="all"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für Radverkehrsplanung</a:t>
            </a:r>
            <a:endParaRPr lang="de-DE"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grpSp>
        <p:nvGrpSpPr>
          <p:cNvPr id="18" name="Gruppieren 17"/>
          <p:cNvGrpSpPr/>
          <p:nvPr/>
        </p:nvGrpSpPr>
        <p:grpSpPr>
          <a:xfrm>
            <a:off x="467544" y="1635646"/>
            <a:ext cx="7992888" cy="2677656"/>
            <a:chOff x="467544" y="1635646"/>
            <a:chExt cx="7992888" cy="2677656"/>
          </a:xfrm>
        </p:grpSpPr>
        <p:sp>
          <p:nvSpPr>
            <p:cNvPr id="5" name="Textfeld 4"/>
            <p:cNvSpPr txBox="1"/>
            <p:nvPr/>
          </p:nvSpPr>
          <p:spPr>
            <a:xfrm>
              <a:off x="467544" y="1635646"/>
              <a:ext cx="7992888" cy="2677656"/>
            </a:xfrm>
            <a:prstGeom prst="rect">
              <a:avLst/>
            </a:prstGeom>
            <a:noFill/>
          </p:spPr>
          <p:txBody>
            <a:bodyPr wrap="square" rtlCol="0">
              <a:spAutoFit/>
            </a:bodyPr>
            <a:lstStyle/>
            <a:p>
              <a:pPr algn="ctr"/>
              <a:r>
                <a:rPr lang="de-DE" sz="24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Bedarfsanalyse</a:t>
              </a:r>
            </a:p>
            <a:p>
              <a:pPr algn="ctr"/>
              <a:endParaRPr lang="de-DE" sz="24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algn="ctr"/>
              <a:r>
                <a:rPr lang="de-DE" sz="24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Schaffen neuer </a:t>
              </a:r>
              <a:r>
                <a:rPr lang="de-DE" sz="24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Angebote</a:t>
              </a:r>
            </a:p>
            <a:p>
              <a:pPr algn="ctr"/>
              <a:endParaRPr lang="de-DE" sz="24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algn="ctr"/>
              <a:r>
                <a:rPr lang="de-DE" sz="24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begrenzte Mittel</a:t>
              </a:r>
            </a:p>
            <a:p>
              <a:pPr algn="ctr"/>
              <a:endParaRPr lang="de-DE" sz="24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algn="ctr"/>
              <a:r>
                <a:rPr lang="de-DE" sz="24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Optimierung </a:t>
              </a:r>
              <a:r>
                <a:rPr lang="de-DE" sz="24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bestehender </a:t>
              </a:r>
              <a:r>
                <a:rPr lang="de-DE" sz="24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Angebote</a:t>
              </a:r>
              <a:endParaRPr lang="de-DE" sz="24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sp>
          <p:nvSpPr>
            <p:cNvPr id="10" name="Pfeil nach unten 9"/>
            <p:cNvSpPr/>
            <p:nvPr/>
          </p:nvSpPr>
          <p:spPr>
            <a:xfrm>
              <a:off x="4067944" y="2115649"/>
              <a:ext cx="540060" cy="288032"/>
            </a:xfrm>
            <a:prstGeom prst="down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Pfeil nach unten 18"/>
            <p:cNvSpPr/>
            <p:nvPr/>
          </p:nvSpPr>
          <p:spPr>
            <a:xfrm>
              <a:off x="4062518" y="2830458"/>
              <a:ext cx="540060" cy="288032"/>
            </a:xfrm>
            <a:prstGeom prst="down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Pfeil nach unten 19"/>
            <p:cNvSpPr/>
            <p:nvPr/>
          </p:nvSpPr>
          <p:spPr>
            <a:xfrm>
              <a:off x="4062518" y="3579862"/>
              <a:ext cx="540060" cy="288032"/>
            </a:xfrm>
            <a:prstGeom prst="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3999578558"/>
      </p:ext>
    </p:extLst>
  </p:cSld>
  <p:clrMapOvr>
    <a:masterClrMapping/>
  </p:clrMapOvr>
  <p:transition spd="slow">
    <p:wip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323528" y="1629483"/>
            <a:ext cx="4284475" cy="2169825"/>
          </a:xfrm>
          <a:prstGeom prst="rect">
            <a:avLst/>
          </a:prstGeom>
        </p:spPr>
        <p:txBody>
          <a:bodyPr wrap="square">
            <a:spAutoFit/>
          </a:bodyPr>
          <a:lstStyle/>
          <a:p>
            <a:pPr marL="270000" marR="0" lvl="0" indent="-270000" algn="l" defTabSz="914400" rtl="0" eaLnBrk="1" fontAlgn="auto" latinLnBrk="0" hangingPunct="1">
              <a:spcBef>
                <a:spcPts val="0"/>
              </a:spcBef>
              <a:spcAft>
                <a:spcPts val="1800"/>
              </a:spcAft>
              <a:buClr>
                <a:schemeClr val="tx1">
                  <a:lumMod val="75000"/>
                  <a:lumOff val="25000"/>
                </a:schemeClr>
              </a:buClr>
              <a:buSzTx/>
              <a:buFont typeface="Arial" panose="020B0604020202020204" pitchFamily="34" charset="0"/>
              <a:buChar char="•"/>
              <a:tabLst/>
              <a:defRPr/>
            </a:pPr>
            <a:r>
              <a:rPr kumimoji="0" lang="de-DE"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Datenlage MIV ≠ Radverkehr</a:t>
            </a:r>
          </a:p>
          <a:p>
            <a:pPr marL="270000" marR="0" lvl="0" indent="-270000" algn="l" defTabSz="914400" rtl="0" eaLnBrk="1" fontAlgn="auto" latinLnBrk="0" hangingPunct="1">
              <a:spcBef>
                <a:spcPts val="0"/>
              </a:spcBef>
              <a:spcAft>
                <a:spcPts val="1800"/>
              </a:spcAft>
              <a:buClr>
                <a:schemeClr val="tx1">
                  <a:lumMod val="75000"/>
                  <a:lumOff val="25000"/>
                </a:schemeClr>
              </a:buClr>
              <a:buSzTx/>
              <a:buFont typeface="Arial" panose="020B0604020202020204" pitchFamily="34" charset="0"/>
              <a:buChar char="•"/>
              <a:tabLst/>
              <a:defRPr/>
            </a:pPr>
            <a:r>
              <a:rPr kumimoji="0" lang="de-DE" b="0" i="0" u="none" strike="noStrike" kern="1200" cap="none" spc="0" normalizeH="0" baseline="0" noProof="0" dirty="0" smtClean="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Meist </a:t>
            </a:r>
            <a:r>
              <a:rPr kumimoji="0" lang="de-DE"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punktuelle </a:t>
            </a:r>
            <a:r>
              <a:rPr kumimoji="0" lang="de-DE" b="0" i="0" u="none" strike="noStrike" kern="1200" cap="none" spc="0" normalizeH="0" baseline="0" noProof="0" dirty="0" smtClean="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Verkehrsmessungen</a:t>
            </a:r>
            <a:endParaRPr kumimoji="0" lang="de-DE"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endParaRPr>
          </a:p>
          <a:p>
            <a:pPr marL="270000" marR="0" lvl="0" indent="-270000" algn="l" defTabSz="914400" rtl="0" eaLnBrk="1" fontAlgn="auto" latinLnBrk="0" hangingPunct="1">
              <a:spcBef>
                <a:spcPts val="0"/>
              </a:spcBef>
              <a:spcAft>
                <a:spcPts val="1800"/>
              </a:spcAft>
              <a:buClr>
                <a:schemeClr val="tx1">
                  <a:lumMod val="75000"/>
                  <a:lumOff val="25000"/>
                </a:schemeClr>
              </a:buClr>
              <a:buSzTx/>
              <a:buFont typeface="Arial" panose="020B0604020202020204" pitchFamily="34" charset="0"/>
              <a:buChar char="•"/>
              <a:tabLst/>
              <a:defRPr/>
            </a:pPr>
            <a:r>
              <a:rPr kumimoji="0" lang="de-DE"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Bedeutung des </a:t>
            </a:r>
            <a:r>
              <a:rPr kumimoji="0" lang="de-DE" b="0" i="0" u="none" strike="noStrike" kern="1200" cap="none" spc="0" normalizeH="0" baseline="0" noProof="0" dirty="0" smtClean="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Nebennetzes</a:t>
            </a:r>
            <a:br>
              <a:rPr kumimoji="0" lang="de-DE" b="0" i="0" u="none" strike="noStrike" kern="1200" cap="none" spc="0" normalizeH="0" baseline="0" noProof="0" dirty="0" smtClean="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br>
            <a:r>
              <a:rPr kumimoji="0" lang="de-DE" b="0" i="0" u="none" strike="noStrike" kern="1200" cap="none" spc="0" normalizeH="0" baseline="0" noProof="0" dirty="0" smtClean="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nicht darstellbar</a:t>
            </a:r>
            <a:endParaRPr kumimoji="0" lang="de-DE"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endParaRPr>
          </a:p>
          <a:p>
            <a:pPr marL="270000" marR="0" lvl="0" indent="-270000" algn="l" defTabSz="914400" rtl="0" eaLnBrk="1" fontAlgn="auto" latinLnBrk="0" hangingPunct="1">
              <a:spcBef>
                <a:spcPts val="0"/>
              </a:spcBef>
              <a:spcAft>
                <a:spcPts val="1800"/>
              </a:spcAft>
              <a:buClr>
                <a:schemeClr val="tx1">
                  <a:lumMod val="75000"/>
                  <a:lumOff val="25000"/>
                </a:schemeClr>
              </a:buClr>
              <a:buSzTx/>
              <a:buFont typeface="Arial" panose="020B0604020202020204" pitchFamily="34" charset="0"/>
              <a:buChar char="•"/>
              <a:tabLst/>
              <a:defRPr/>
            </a:pPr>
            <a:r>
              <a:rPr kumimoji="0" lang="de-DE" b="0" i="0" u="none" strike="noStrike" kern="1200" cap="none" spc="0" normalizeH="0" baseline="0" noProof="0" dirty="0" smtClean="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Aufwändige </a:t>
            </a:r>
            <a:r>
              <a:rPr kumimoji="0" lang="de-DE"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Datenerfassung</a:t>
            </a:r>
          </a:p>
        </p:txBody>
      </p:sp>
      <p:grpSp>
        <p:nvGrpSpPr>
          <p:cNvPr id="8" name="Gruppieren 7"/>
          <p:cNvGrpSpPr/>
          <p:nvPr/>
        </p:nvGrpSpPr>
        <p:grpSpPr>
          <a:xfrm>
            <a:off x="4628075" y="1492205"/>
            <a:ext cx="4404212" cy="3141188"/>
            <a:chOff x="4498207" y="1490338"/>
            <a:chExt cx="4404212" cy="3141188"/>
          </a:xfrm>
        </p:grpSpPr>
        <p:pic>
          <p:nvPicPr>
            <p:cNvPr id="6" name="Picture 2"/>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4498208" y="1490338"/>
              <a:ext cx="4404211" cy="2829103"/>
            </a:xfrm>
            <a:prstGeom prst="rect">
              <a:avLst/>
            </a:prstGeom>
            <a:noFill/>
            <a:ln>
              <a:noFill/>
            </a:ln>
            <a:effectLst>
              <a:softEdge rad="127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hteck 6"/>
            <p:cNvSpPr/>
            <p:nvPr/>
          </p:nvSpPr>
          <p:spPr>
            <a:xfrm>
              <a:off x="4498207" y="4323749"/>
              <a:ext cx="4404212" cy="307777"/>
            </a:xfrm>
            <a:prstGeom prst="rect">
              <a:avLst/>
            </a:prstGeom>
          </p:spPr>
          <p:txBody>
            <a:bodyPr wrap="square">
              <a:spAutoFit/>
            </a:bodyPr>
            <a:lstStyle/>
            <a:p>
              <a:pPr marR="0" lvl="0" defTabSz="914400" rtl="0" eaLnBrk="1" fontAlgn="auto" latinLnBrk="0" hangingPunct="1">
                <a:lnSpc>
                  <a:spcPct val="100000"/>
                </a:lnSpc>
                <a:spcBef>
                  <a:spcPts val="0"/>
                </a:spcBef>
                <a:spcAft>
                  <a:spcPts val="0"/>
                </a:spcAft>
                <a:buClrTx/>
                <a:buSzTx/>
                <a:buFont typeface="Times New Roman" pitchFamily="18" charset="0"/>
                <a:buNone/>
                <a:tabLst>
                  <a:tab pos="2690813" algn="l"/>
                </a:tabLst>
                <a:defRPr/>
              </a:pPr>
              <a:r>
                <a:rPr kumimoji="0" lang="de-DE" sz="700" b="1" i="0" u="none" strike="noStrike" kern="1200" cap="none" spc="0" normalizeH="0" baseline="0" noProof="0" dirty="0" smtClean="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Fahrradzählstellen</a:t>
              </a:r>
              <a:r>
                <a:rPr kumimoji="0" lang="de-DE" sz="700" b="1" i="0" u="none" strike="noStrike" kern="1200" cap="none" spc="0" normalizeH="0" noProof="0" dirty="0" smtClean="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de-DE" sz="700" b="1" i="0" u="none" strike="noStrike" kern="1200" cap="none" spc="0" normalizeH="0" baseline="0" noProof="0" dirty="0" smtClean="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in Dresden		</a:t>
              </a:r>
              <a:r>
                <a:rPr kumimoji="0" lang="de-DE" sz="700" b="0" i="0" u="none" strike="noStrike" kern="1200" cap="none" spc="0" normalizeH="0" baseline="0" noProof="0" dirty="0" smtClean="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Quelle</a:t>
              </a:r>
              <a:r>
                <a:rPr kumimoji="0" lang="de-DE" sz="7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de-DE" sz="700" b="0" i="0" u="none" strike="noStrike" kern="1200" cap="none" spc="0" normalizeH="0" baseline="0" noProof="0" dirty="0" smtClean="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Themenstadtplan</a:t>
              </a:r>
            </a:p>
            <a:p>
              <a:pPr marR="0" lvl="0" defTabSz="914400" rtl="0" eaLnBrk="1" fontAlgn="auto" latinLnBrk="0" hangingPunct="1">
                <a:lnSpc>
                  <a:spcPct val="100000"/>
                </a:lnSpc>
                <a:spcBef>
                  <a:spcPts val="0"/>
                </a:spcBef>
                <a:spcAft>
                  <a:spcPts val="0"/>
                </a:spcAft>
                <a:buClrTx/>
                <a:buSzTx/>
                <a:buFont typeface="Times New Roman" pitchFamily="18" charset="0"/>
                <a:buNone/>
                <a:tabLst>
                  <a:tab pos="2690813" algn="l"/>
                </a:tabLst>
                <a:defRPr/>
              </a:pPr>
              <a:r>
                <a:rPr lang="de-DE" sz="7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lang="de-DE" sz="7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kumimoji="0" lang="de-DE" sz="700" b="0" i="0" u="none" strike="noStrike" kern="1200" cap="none" spc="0" normalizeH="0" baseline="0" noProof="0" dirty="0" smtClean="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Landeshauptstadt </a:t>
              </a:r>
              <a:r>
                <a:rPr kumimoji="0" lang="de-DE" sz="7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Dresden</a:t>
              </a:r>
            </a:p>
          </p:txBody>
        </p:sp>
      </p:grpSp>
      <p:sp>
        <p:nvSpPr>
          <p:cNvPr id="9" name="Textfeld 8"/>
          <p:cNvSpPr txBox="1"/>
          <p:nvPr/>
        </p:nvSpPr>
        <p:spPr>
          <a:xfrm>
            <a:off x="323528" y="259943"/>
            <a:ext cx="8568952" cy="954107"/>
          </a:xfrm>
          <a:prstGeom prst="rect">
            <a:avLst/>
          </a:prstGeom>
          <a:noFill/>
        </p:spPr>
        <p:txBody>
          <a:bodyPr wrap="square" rtlCol="0">
            <a:spAutoFit/>
          </a:bodyPr>
          <a:lstStyle/>
          <a:p>
            <a:pPr lvl="0"/>
            <a:r>
              <a:rPr lang="de-DE" sz="3600"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Datenverfügbarkeit</a:t>
            </a:r>
          </a:p>
          <a:p>
            <a:pPr lvl="0"/>
            <a:r>
              <a:rPr lang="de-DE" cap="all"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für Radverkehrsplanung</a:t>
            </a:r>
            <a:endParaRPr lang="de-DE"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3775018642"/>
      </p:ext>
    </p:extLst>
  </p:cSld>
  <p:clrMapOvr>
    <a:masterClrMapping/>
  </p:clrMapOvr>
  <p:transition spd="slow">
    <p:wip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m 7"/>
          <p:cNvGraphicFramePr>
            <a:graphicFrameLocks noChangeAspect="1"/>
          </p:cNvGraphicFramePr>
          <p:nvPr>
            <p:extLst>
              <p:ext uri="{D42A27DB-BD31-4B8C-83A1-F6EECF244321}">
                <p14:modId xmlns:p14="http://schemas.microsoft.com/office/powerpoint/2010/main" val="1381859139"/>
              </p:ext>
            </p:extLst>
          </p:nvPr>
        </p:nvGraphicFramePr>
        <p:xfrm>
          <a:off x="0" y="1910813"/>
          <a:ext cx="4572000" cy="3232687"/>
        </p:xfrm>
        <a:graphic>
          <a:graphicData uri="http://schemas.openxmlformats.org/drawingml/2006/chart">
            <c:chart xmlns:c="http://schemas.openxmlformats.org/drawingml/2006/chart" xmlns:r="http://schemas.openxmlformats.org/officeDocument/2006/relationships" r:id="rId3"/>
          </a:graphicData>
        </a:graphic>
      </p:graphicFrame>
      <p:sp>
        <p:nvSpPr>
          <p:cNvPr id="11" name="Rechteck 10"/>
          <p:cNvSpPr/>
          <p:nvPr/>
        </p:nvSpPr>
        <p:spPr>
          <a:xfrm>
            <a:off x="323528" y="1510703"/>
            <a:ext cx="4104456"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Anteil der </a:t>
            </a:r>
            <a:r>
              <a:rPr kumimoji="0" lang="de-DE" sz="1000" b="0" i="0" u="none" strike="noStrike" kern="1200" cap="none" spc="0" normalizeH="0" baseline="0" noProof="0" dirty="0" smtClean="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Smartphone-Nutzenden</a:t>
            </a:r>
            <a:r>
              <a:rPr kumimoji="0" lang="de-DE" sz="1000" b="0" i="0" u="none" strike="noStrike" kern="1200" cap="none" spc="0" normalizeH="0" noProof="0" dirty="0" smtClean="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de-DE" sz="1000" b="0" i="0" u="none" strike="noStrike" kern="1200" cap="none" spc="0" normalizeH="0" baseline="0" noProof="0" dirty="0" smtClean="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an der Bevölkerung in Deutschland </a:t>
            </a:r>
            <a:r>
              <a:rPr kumimoji="0" lang="de-DE" sz="10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in den </a:t>
            </a:r>
            <a:r>
              <a:rPr kumimoji="0" lang="de-DE" sz="1000" b="0" i="0" u="none" strike="noStrike" kern="1200" cap="none" spc="0" normalizeH="0" baseline="0" noProof="0" dirty="0" smtClean="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Jahren 2012</a:t>
            </a:r>
            <a:r>
              <a:rPr kumimoji="0" lang="de-DE" sz="1000" b="0" i="0" u="none" strike="noStrike" kern="1200" cap="none" spc="0" normalizeH="0" noProof="0" dirty="0" smtClean="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de-DE" sz="1000" b="0" i="0" u="none" strike="noStrike" kern="1200" cap="none" spc="0" normalizeH="0" baseline="0" noProof="0" dirty="0" smtClean="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bis 2021 (in %)</a:t>
            </a:r>
            <a:endParaRPr kumimoji="0" lang="de-DE" sz="10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endParaRPr>
          </a:p>
        </p:txBody>
      </p:sp>
      <p:sp>
        <p:nvSpPr>
          <p:cNvPr id="13" name="Rechteck 12"/>
          <p:cNvSpPr/>
          <p:nvPr/>
        </p:nvSpPr>
        <p:spPr>
          <a:xfrm>
            <a:off x="4875530" y="1510703"/>
            <a:ext cx="3888432"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smtClean="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Anzahl aktive Teilnehmende</a:t>
            </a:r>
            <a:r>
              <a:rPr kumimoji="0" lang="de-DE" sz="1000" b="0" i="0" u="none" strike="noStrike" kern="1200" cap="none" spc="0" normalizeH="0" noProof="0" dirty="0" smtClean="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 beim STADTRADELN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00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seit bestehen</a:t>
            </a:r>
            <a:r>
              <a:rPr lang="de-DE" sz="1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der Kampagne</a:t>
            </a:r>
            <a:endParaRPr kumimoji="0" lang="de-DE" sz="10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endParaRPr>
          </a:p>
        </p:txBody>
      </p:sp>
      <p:sp>
        <p:nvSpPr>
          <p:cNvPr id="14" name="Textfeld 13"/>
          <p:cNvSpPr txBox="1"/>
          <p:nvPr/>
        </p:nvSpPr>
        <p:spPr>
          <a:xfrm>
            <a:off x="323528" y="259943"/>
            <a:ext cx="8568952" cy="954107"/>
          </a:xfrm>
          <a:prstGeom prst="rect">
            <a:avLst/>
          </a:prstGeom>
          <a:noFill/>
        </p:spPr>
        <p:txBody>
          <a:bodyPr wrap="square" rtlCol="0">
            <a:spAutoFit/>
          </a:bodyPr>
          <a:lstStyle/>
          <a:p>
            <a:pPr lvl="0"/>
            <a:r>
              <a:rPr lang="de-DE" sz="3600"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Datenverfügbarkeit</a:t>
            </a:r>
          </a:p>
          <a:p>
            <a:pPr lvl="0"/>
            <a:r>
              <a:rPr lang="de-DE" cap="all"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für Radverkehrsplanung</a:t>
            </a:r>
            <a:endParaRPr lang="de-DE"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sp>
        <p:nvSpPr>
          <p:cNvPr id="2" name="Rechteck 1"/>
          <p:cNvSpPr/>
          <p:nvPr/>
        </p:nvSpPr>
        <p:spPr>
          <a:xfrm>
            <a:off x="3147080" y="4795758"/>
            <a:ext cx="1018227" cy="200055"/>
          </a:xfrm>
          <a:prstGeom prst="rect">
            <a:avLst/>
          </a:prstGeom>
        </p:spPr>
        <p:txBody>
          <a:bodyPr wrap="none">
            <a:spAutoFit/>
          </a:bodyPr>
          <a:lstStyle/>
          <a:p>
            <a:pPr algn="r"/>
            <a:r>
              <a:rPr lang="de-DE" sz="700" dirty="0" smtClean="0">
                <a:solidFill>
                  <a:schemeClr val="tx1">
                    <a:lumMod val="75000"/>
                    <a:lumOff val="25000"/>
                  </a:schemeClr>
                </a:solidFill>
                <a:latin typeface="Arial" panose="020B0604020202020204" pitchFamily="34" charset="0"/>
                <a:cs typeface="Arial" panose="020B0604020202020204" pitchFamily="34" charset="0"/>
              </a:rPr>
              <a:t>Quelle: </a:t>
            </a:r>
            <a:r>
              <a:rPr lang="de-DE" sz="700" dirty="0" err="1" smtClean="0">
                <a:solidFill>
                  <a:schemeClr val="tx1">
                    <a:lumMod val="75000"/>
                    <a:lumOff val="25000"/>
                  </a:schemeClr>
                </a:solidFill>
                <a:latin typeface="Arial" panose="020B0604020202020204" pitchFamily="34" charset="0"/>
                <a:cs typeface="Arial" panose="020B0604020202020204" pitchFamily="34" charset="0"/>
              </a:rPr>
              <a:t>Statista</a:t>
            </a:r>
            <a:r>
              <a:rPr lang="de-DE" sz="700" dirty="0" smtClean="0">
                <a:solidFill>
                  <a:schemeClr val="tx1">
                    <a:lumMod val="75000"/>
                    <a:lumOff val="25000"/>
                  </a:schemeClr>
                </a:solidFill>
                <a:latin typeface="Arial" panose="020B0604020202020204" pitchFamily="34" charset="0"/>
                <a:cs typeface="Arial" panose="020B0604020202020204" pitchFamily="34" charset="0"/>
              </a:rPr>
              <a:t> 2022</a:t>
            </a:r>
            <a:endParaRPr lang="de-DE" sz="700" dirty="0">
              <a:solidFill>
                <a:schemeClr val="tx1">
                  <a:lumMod val="75000"/>
                  <a:lumOff val="25000"/>
                </a:schemeClr>
              </a:solidFill>
              <a:latin typeface="Arial" panose="020B0604020202020204" pitchFamily="34" charset="0"/>
              <a:cs typeface="Arial" panose="020B0604020202020204" pitchFamily="34" charset="0"/>
            </a:endParaRPr>
          </a:p>
        </p:txBody>
      </p:sp>
      <p:graphicFrame>
        <p:nvGraphicFramePr>
          <p:cNvPr id="9" name="Diagramm 8"/>
          <p:cNvGraphicFramePr>
            <a:graphicFrameLocks noChangeAspect="1"/>
          </p:cNvGraphicFramePr>
          <p:nvPr>
            <p:extLst>
              <p:ext uri="{D42A27DB-BD31-4B8C-83A1-F6EECF244321}">
                <p14:modId xmlns:p14="http://schemas.microsoft.com/office/powerpoint/2010/main" val="2400895772"/>
              </p:ext>
            </p:extLst>
          </p:nvPr>
        </p:nvGraphicFramePr>
        <p:xfrm>
          <a:off x="4572000" y="1910813"/>
          <a:ext cx="4572000" cy="323268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16981961"/>
      </p:ext>
    </p:extLst>
  </p:cSld>
  <p:clrMapOvr>
    <a:masterClrMapping/>
  </p:clrMapOvr>
  <p:transition spd="slow">
    <p:wip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D:\Daten\Documents\Stadtradeln.042_klein.jpg"/>
          <p:cNvPicPr>
            <a:picLocks noChangeAspect="1" noChangeArrowheads="1"/>
          </p:cNvPicPr>
          <p:nvPr/>
        </p:nvPicPr>
        <p:blipFill rotWithShape="1">
          <a:blip r:embed="rId3">
            <a:extLst>
              <a:ext uri="{28A0092B-C50C-407E-A947-70E740481C1C}">
                <a14:useLocalDpi xmlns:a14="http://schemas.microsoft.com/office/drawing/2010/main" val="0"/>
              </a:ext>
            </a:extLst>
          </a:blip>
          <a:srcRect l="398" t="19426" b="32585"/>
          <a:stretch/>
        </p:blipFill>
        <p:spPr bwMode="auto">
          <a:xfrm>
            <a:off x="0" y="-7615"/>
            <a:ext cx="9144000" cy="2939405"/>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p:cNvSpPr txBox="1"/>
          <p:nvPr/>
        </p:nvSpPr>
        <p:spPr>
          <a:xfrm>
            <a:off x="395536" y="3295893"/>
            <a:ext cx="3312368" cy="1508105"/>
          </a:xfrm>
          <a:prstGeom prst="rect">
            <a:avLst/>
          </a:prstGeom>
          <a:noFill/>
        </p:spPr>
        <p:txBody>
          <a:bodyPr wrap="square" rtlCol="0">
            <a:spAutoFit/>
          </a:bodyPr>
          <a:lstStyle/>
          <a:p>
            <a:r>
              <a:rPr lang="de-DE" sz="24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Wo</a:t>
            </a:r>
            <a:r>
              <a:rPr lang="de-DE" sz="24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wird gefahren?</a:t>
            </a:r>
          </a:p>
          <a:p>
            <a:endParaRPr lang="de-DE" sz="1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r>
              <a:rPr lang="de-DE" sz="24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Wer</a:t>
            </a:r>
            <a:r>
              <a:rPr lang="de-DE" sz="24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fährt?</a:t>
            </a:r>
          </a:p>
          <a:p>
            <a:endParaRPr lang="de-DE" sz="1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r>
              <a:rPr lang="de-DE" sz="24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Warum</a:t>
            </a:r>
            <a:r>
              <a:rPr lang="de-DE" sz="24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wird gefahren?</a:t>
            </a:r>
            <a:endParaRPr lang="de-DE" sz="24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sp>
        <p:nvSpPr>
          <p:cNvPr id="8" name="Textfeld 7"/>
          <p:cNvSpPr txBox="1"/>
          <p:nvPr/>
        </p:nvSpPr>
        <p:spPr>
          <a:xfrm>
            <a:off x="4860032" y="3295893"/>
            <a:ext cx="4176464" cy="1508105"/>
          </a:xfrm>
          <a:prstGeom prst="rect">
            <a:avLst/>
          </a:prstGeom>
          <a:noFill/>
        </p:spPr>
        <p:txBody>
          <a:bodyPr wrap="square" rtlCol="0">
            <a:spAutoFit/>
          </a:bodyPr>
          <a:lstStyle/>
          <a:p>
            <a:r>
              <a:rPr lang="de-DE" sz="24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Wie viele</a:t>
            </a:r>
            <a:r>
              <a:rPr lang="de-DE" sz="24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fahren?</a:t>
            </a:r>
          </a:p>
          <a:p>
            <a:endParaRPr lang="de-DE" sz="1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r>
              <a:rPr lang="de-DE" sz="24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Wann</a:t>
            </a:r>
            <a:r>
              <a:rPr lang="de-DE" sz="24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wird gefahren?</a:t>
            </a:r>
          </a:p>
          <a:p>
            <a:endParaRPr lang="de-DE" sz="1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r>
              <a:rPr lang="de-DE" sz="24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Wo</a:t>
            </a:r>
            <a:r>
              <a:rPr lang="de-DE" sz="24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starten/enden Wege?</a:t>
            </a:r>
            <a:endParaRPr 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sp>
        <p:nvSpPr>
          <p:cNvPr id="7" name="Textfeld 6"/>
          <p:cNvSpPr txBox="1"/>
          <p:nvPr/>
        </p:nvSpPr>
        <p:spPr>
          <a:xfrm>
            <a:off x="323528" y="259943"/>
            <a:ext cx="8568952" cy="954107"/>
          </a:xfrm>
          <a:prstGeom prst="rect">
            <a:avLst/>
          </a:prstGeom>
          <a:noFill/>
        </p:spPr>
        <p:txBody>
          <a:bodyPr wrap="square" rtlCol="0">
            <a:spAutoFit/>
          </a:bodyPr>
          <a:lstStyle/>
          <a:p>
            <a:pPr lvl="0"/>
            <a:r>
              <a:rPr lang="de-DE" sz="3600"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Datenanforderungen</a:t>
            </a:r>
          </a:p>
          <a:p>
            <a:pPr lvl="0"/>
            <a:r>
              <a:rPr lang="de-DE" cap="all"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für Radverkehrsplanung</a:t>
            </a:r>
            <a:endParaRPr lang="de-DE"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164061761"/>
      </p:ext>
    </p:extLst>
  </p:cSld>
  <p:clrMapOvr>
    <a:masterClrMapping/>
  </p:clrMapOvr>
  <p:transition spd="slow">
    <p:wip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Daten\Documents\Bild1.pn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t="6252" b="5811"/>
          <a:stretch/>
        </p:blipFill>
        <p:spPr bwMode="auto">
          <a:xfrm>
            <a:off x="-1" y="-1"/>
            <a:ext cx="9144001" cy="51435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MOVEBIS Ausgründung\MOVEBIS Ausgründung\03 Kommunikation\Grafik\Logo\Ride-Logos\RiDE - Logo Markenanmeldung\Logo-ride-hell-transparent.pn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756512" y="715554"/>
            <a:ext cx="2885231" cy="2576276"/>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uppieren 3"/>
          <p:cNvGrpSpPr/>
          <p:nvPr/>
        </p:nvGrpSpPr>
        <p:grpSpPr>
          <a:xfrm>
            <a:off x="5751561" y="4659982"/>
            <a:ext cx="2895132" cy="245168"/>
            <a:chOff x="5758967" y="4727832"/>
            <a:chExt cx="2895132" cy="245168"/>
          </a:xfrm>
        </p:grpSpPr>
        <p:pic>
          <p:nvPicPr>
            <p:cNvPr id="6" name="Grafik 5"/>
            <p:cNvPicPr>
              <a:picLocks noChangeAspect="1"/>
            </p:cNvPicPr>
            <p:nvPr/>
          </p:nvPicPr>
          <p:blipFill rotWithShape="1">
            <a:blip r:embed="rId5" cstate="screen">
              <a:extLst>
                <a:ext uri="{28A0092B-C50C-407E-A947-70E740481C1C}">
                  <a14:useLocalDpi xmlns:a14="http://schemas.microsoft.com/office/drawing/2010/main" val="0"/>
                </a:ext>
              </a:extLst>
            </a:blip>
            <a:srcRect l="46308" t="9605" r="40864" b="11302"/>
            <a:stretch/>
          </p:blipFill>
          <p:spPr>
            <a:xfrm>
              <a:off x="7240981" y="4753462"/>
              <a:ext cx="339090" cy="193909"/>
            </a:xfrm>
            <a:prstGeom prst="rect">
              <a:avLst/>
            </a:prstGeom>
          </p:spPr>
        </p:pic>
        <p:pic>
          <p:nvPicPr>
            <p:cNvPr id="8" name="Grafik 7"/>
            <p:cNvPicPr>
              <a:picLocks noChangeAspect="1"/>
            </p:cNvPicPr>
            <p:nvPr/>
          </p:nvPicPr>
          <p:blipFill rotWithShape="1">
            <a:blip r:embed="rId5" cstate="screen">
              <a:extLst>
                <a:ext uri="{28A0092B-C50C-407E-A947-70E740481C1C}">
                  <a14:useLocalDpi xmlns:a14="http://schemas.microsoft.com/office/drawing/2010/main" val="0"/>
                </a:ext>
              </a:extLst>
            </a:blip>
            <a:srcRect r="81211"/>
            <a:stretch/>
          </p:blipFill>
          <p:spPr>
            <a:xfrm>
              <a:off x="5758967" y="4727832"/>
              <a:ext cx="496669" cy="245168"/>
            </a:xfrm>
            <a:prstGeom prst="rect">
              <a:avLst/>
            </a:prstGeom>
          </p:spPr>
        </p:pic>
        <p:pic>
          <p:nvPicPr>
            <p:cNvPr id="1026" name="Picture 2" descr="Q:\02 Communication\13_Design\01 Logo\Klima-Bündnis\03_White\RGB\LOGO_Klima-Buendnis_RGB_72dpi_White.png"/>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l="17754" t="31460" r="19417" b="34270"/>
            <a:stretch/>
          </p:blipFill>
          <p:spPr bwMode="auto">
            <a:xfrm>
              <a:off x="6428272" y="4753462"/>
              <a:ext cx="640073" cy="1939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Q:\05_Projects\STADTRADELN\STADTRADELN\Grafik\Logos\Logo - STADTRADELN\03 SR Logo - ohne Claim - Längs\Weiß\Stadtradeln_ohne_Claim_CMYK_weiss_RGB_72dpi.png"/>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7752708" y="4759655"/>
              <a:ext cx="901391" cy="18152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76323864"/>
      </p:ext>
    </p:extLst>
  </p:cSld>
  <p:clrMapOvr>
    <a:masterClrMapping/>
  </p:clrMapOvr>
  <p:transition spd="slow">
    <p:wip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P:\KB-Projekte\STADTRADELN\STADTRADELN\Fotos\App\SR_App_MockUp.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16994" t="15966" b="14005"/>
          <a:stretch/>
        </p:blipFill>
        <p:spPr bwMode="auto">
          <a:xfrm>
            <a:off x="0" y="0"/>
            <a:ext cx="9144001" cy="5143500"/>
          </a:xfrm>
          <a:prstGeom prst="rect">
            <a:avLst/>
          </a:prstGeom>
          <a:noFill/>
          <a:extLst>
            <a:ext uri="{909E8E84-426E-40DD-AFC4-6F175D3DCCD1}">
              <a14:hiddenFill xmlns:a14="http://schemas.microsoft.com/office/drawing/2010/main">
                <a:solidFill>
                  <a:srgbClr val="FFFFFF"/>
                </a:solidFill>
              </a14:hiddenFill>
            </a:ext>
          </a:extLst>
        </p:spPr>
      </p:pic>
      <p:sp>
        <p:nvSpPr>
          <p:cNvPr id="13" name="Rechteck 12"/>
          <p:cNvSpPr/>
          <p:nvPr/>
        </p:nvSpPr>
        <p:spPr>
          <a:xfrm>
            <a:off x="5281414" y="1518632"/>
            <a:ext cx="3607864" cy="1800493"/>
          </a:xfrm>
          <a:prstGeom prst="rect">
            <a:avLst/>
          </a:prstGeom>
        </p:spPr>
        <p:txBody>
          <a:bodyPr wrap="square">
            <a:spAutoFit/>
          </a:bodyPr>
          <a:lstStyle/>
          <a:p>
            <a:pPr fontAlgn="auto">
              <a:lnSpc>
                <a:spcPct val="100000"/>
              </a:lnSpc>
              <a:spcAft>
                <a:spcPts val="2400"/>
              </a:spcAft>
              <a:buClrTx/>
              <a:buSzTx/>
              <a:buFontTx/>
            </a:pPr>
            <a:r>
              <a:rPr lang="de-DE" altLang="de-DE" sz="2500" b="1" dirty="0" smtClean="0">
                <a:solidFill>
                  <a:schemeClr val="bg1"/>
                </a:solidFill>
                <a:latin typeface="Arial Black" panose="020B0A04020102020204" pitchFamily="34" charset="0"/>
                <a:ea typeface="Roboto Black" panose="02000000000000000000" pitchFamily="2" charset="0"/>
                <a:cs typeface="Roboto Black" panose="02000000000000000000" pitchFamily="2" charset="0"/>
              </a:rPr>
              <a:t>STADTRADELN-App</a:t>
            </a:r>
          </a:p>
          <a:p>
            <a:pPr fontAlgn="auto">
              <a:lnSpc>
                <a:spcPct val="100000"/>
              </a:lnSpc>
              <a:spcAft>
                <a:spcPts val="2400"/>
              </a:spcAft>
              <a:buClrTx/>
              <a:buSzTx/>
              <a:buFontTx/>
            </a:pPr>
            <a:r>
              <a:rPr lang="de-DE" altLang="de-DE" sz="2200" dirty="0" smtClean="0">
                <a:solidFill>
                  <a:schemeClr val="bg1"/>
                </a:solidFill>
                <a:latin typeface="Arial" panose="020B0604020202020204" pitchFamily="34" charset="0"/>
                <a:ea typeface="Roboto" panose="02000000000000000000" pitchFamily="2" charset="0"/>
                <a:cs typeface="Arial" panose="020B0604020202020204" pitchFamily="34" charset="0"/>
              </a:rPr>
              <a:t>Über Tracking-Funktion Herzstück der Datenbereitstellung</a:t>
            </a:r>
            <a:endParaRPr lang="de-DE" altLang="de-DE" sz="22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3144667086"/>
      </p:ext>
    </p:extLst>
  </p:cSld>
  <p:clrMapOvr>
    <a:masterClrMapping/>
  </p:clrMapOvr>
  <p:transition spd="slow">
    <p:wip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324693" y="255128"/>
            <a:ext cx="5327427" cy="923330"/>
          </a:xfrm>
          <a:prstGeom prst="rect">
            <a:avLst/>
          </a:prstGeom>
        </p:spPr>
        <p:txBody>
          <a:bodyPr wrap="square">
            <a:spAutoFit/>
          </a:bodyPr>
          <a:lstStyle/>
          <a:p>
            <a:pPr fontAlgn="auto">
              <a:lnSpc>
                <a:spcPct val="100000"/>
              </a:lnSpc>
              <a:spcAft>
                <a:spcPts val="0"/>
              </a:spcAft>
              <a:buClrTx/>
              <a:buSzTx/>
              <a:buFontTx/>
            </a:pPr>
            <a:r>
              <a:rPr lang="de-DE" altLang="de-DE" sz="3600" b="1"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STADTRADELN-App</a:t>
            </a:r>
          </a:p>
          <a:p>
            <a:pPr fontAlgn="auto">
              <a:lnSpc>
                <a:spcPct val="100000"/>
              </a:lnSpc>
              <a:spcAft>
                <a:spcPts val="0"/>
              </a:spcAft>
              <a:buClrTx/>
              <a:buSzTx/>
              <a:buFontTx/>
            </a:pPr>
            <a:r>
              <a:rPr lang="de-DE" altLang="de-DE" cap="all"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7 gute Nutzungsgründe</a:t>
            </a:r>
            <a:endParaRPr lang="de-DE" altLang="de-DE"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sp>
        <p:nvSpPr>
          <p:cNvPr id="7" name="Rechteck 6"/>
          <p:cNvSpPr/>
          <p:nvPr/>
        </p:nvSpPr>
        <p:spPr>
          <a:xfrm>
            <a:off x="324694" y="1419623"/>
            <a:ext cx="8495778" cy="1944215"/>
          </a:xfrm>
          <a:prstGeom prst="rect">
            <a:avLst/>
          </a:prstGeom>
        </p:spPr>
        <p:txBody>
          <a:bodyPr wrap="square" numCol="2">
            <a:noAutofit/>
          </a:bodyPr>
          <a:lstStyle/>
          <a:p>
            <a:pPr marL="342900" lvl="1" indent="-342900">
              <a:spcAft>
                <a:spcPts val="600"/>
              </a:spcAft>
              <a:buClr>
                <a:schemeClr val="tx1">
                  <a:lumMod val="75000"/>
                  <a:lumOff val="25000"/>
                </a:schemeClr>
              </a:buClr>
              <a:buFont typeface="+mj-lt"/>
              <a:buAutoNum type="arabicPeriod"/>
            </a:pPr>
            <a:r>
              <a:rPr lang="de-DE" altLang="de-DE" dirty="0">
                <a:solidFill>
                  <a:schemeClr val="tx1">
                    <a:lumMod val="75000"/>
                    <a:lumOff val="25000"/>
                  </a:schemeClr>
                </a:solidFill>
                <a:latin typeface="Arial" panose="020B0604020202020204" pitchFamily="34" charset="0"/>
                <a:cs typeface="Arial" panose="020B0604020202020204" pitchFamily="34" charset="0"/>
              </a:rPr>
              <a:t>Gute </a:t>
            </a:r>
            <a:r>
              <a:rPr lang="de-DE" altLang="de-DE" dirty="0" smtClean="0">
                <a:solidFill>
                  <a:schemeClr val="tx1">
                    <a:lumMod val="75000"/>
                    <a:lumOff val="25000"/>
                  </a:schemeClr>
                </a:solidFill>
                <a:latin typeface="Arial" panose="020B0604020202020204" pitchFamily="34" charset="0"/>
                <a:cs typeface="Arial" panose="020B0604020202020204" pitchFamily="34" charset="0"/>
              </a:rPr>
              <a:t>Bedienbarkeit und</a:t>
            </a:r>
            <a:br>
              <a:rPr lang="de-DE" altLang="de-DE" dirty="0" smtClean="0">
                <a:solidFill>
                  <a:schemeClr val="tx1">
                    <a:lumMod val="75000"/>
                    <a:lumOff val="25000"/>
                  </a:schemeClr>
                </a:solidFill>
                <a:latin typeface="Arial" panose="020B0604020202020204" pitchFamily="34" charset="0"/>
                <a:cs typeface="Arial" panose="020B0604020202020204" pitchFamily="34" charset="0"/>
              </a:rPr>
            </a:br>
            <a:r>
              <a:rPr lang="de-DE" altLang="de-DE" dirty="0" smtClean="0">
                <a:solidFill>
                  <a:schemeClr val="tx1">
                    <a:lumMod val="75000"/>
                    <a:lumOff val="25000"/>
                  </a:schemeClr>
                </a:solidFill>
                <a:latin typeface="Arial" panose="020B0604020202020204" pitchFamily="34" charset="0"/>
                <a:cs typeface="Arial" panose="020B0604020202020204" pitchFamily="34" charset="0"/>
              </a:rPr>
              <a:t>einfaches Tracking</a:t>
            </a:r>
            <a:endParaRPr lang="de-DE" altLang="de-DE" dirty="0">
              <a:solidFill>
                <a:schemeClr val="tx1">
                  <a:lumMod val="75000"/>
                  <a:lumOff val="25000"/>
                </a:schemeClr>
              </a:solidFill>
              <a:latin typeface="Arial" panose="020B0604020202020204" pitchFamily="34" charset="0"/>
              <a:cs typeface="Arial" panose="020B0604020202020204" pitchFamily="34" charset="0"/>
            </a:endParaRPr>
          </a:p>
          <a:p>
            <a:pPr marL="342900" lvl="1" indent="-342900">
              <a:spcAft>
                <a:spcPts val="600"/>
              </a:spcAft>
              <a:buClr>
                <a:schemeClr val="tx1">
                  <a:lumMod val="75000"/>
                  <a:lumOff val="25000"/>
                </a:schemeClr>
              </a:buClr>
              <a:buFont typeface="+mj-lt"/>
              <a:buAutoNum type="arabicPeriod"/>
            </a:pPr>
            <a:r>
              <a:rPr lang="de-DE" altLang="de-DE" dirty="0" smtClean="0">
                <a:solidFill>
                  <a:schemeClr val="tx1">
                    <a:lumMod val="75000"/>
                    <a:lumOff val="25000"/>
                  </a:schemeClr>
                </a:solidFill>
                <a:latin typeface="Arial" panose="020B0604020202020204" pitchFamily="34" charset="0"/>
                <a:cs typeface="Arial" panose="020B0604020202020204" pitchFamily="34" charset="0"/>
              </a:rPr>
              <a:t>Als Team zusammenwachsen</a:t>
            </a:r>
            <a:endParaRPr lang="de-DE" altLang="de-DE" dirty="0">
              <a:solidFill>
                <a:schemeClr val="tx1">
                  <a:lumMod val="75000"/>
                  <a:lumOff val="25000"/>
                </a:schemeClr>
              </a:solidFill>
              <a:latin typeface="Arial" panose="020B0604020202020204" pitchFamily="34" charset="0"/>
              <a:cs typeface="Arial" panose="020B0604020202020204" pitchFamily="34" charset="0"/>
            </a:endParaRPr>
          </a:p>
          <a:p>
            <a:pPr marL="342900" lvl="1" indent="-342900">
              <a:spcAft>
                <a:spcPts val="600"/>
              </a:spcAft>
              <a:buClr>
                <a:schemeClr val="tx1">
                  <a:lumMod val="75000"/>
                  <a:lumOff val="25000"/>
                </a:schemeClr>
              </a:buClr>
              <a:buFont typeface="+mj-lt"/>
              <a:buAutoNum type="arabicPeriod"/>
            </a:pPr>
            <a:r>
              <a:rPr lang="de-DE" altLang="de-DE" dirty="0">
                <a:solidFill>
                  <a:schemeClr val="tx1">
                    <a:lumMod val="75000"/>
                    <a:lumOff val="25000"/>
                  </a:schemeClr>
                </a:solidFill>
                <a:latin typeface="Arial" panose="020B0604020202020204" pitchFamily="34" charset="0"/>
                <a:cs typeface="Arial" panose="020B0604020202020204" pitchFamily="34" charset="0"/>
              </a:rPr>
              <a:t>Radverkehrsdaten mit </a:t>
            </a:r>
            <a:r>
              <a:rPr lang="de-DE" altLang="de-DE" dirty="0" smtClean="0">
                <a:solidFill>
                  <a:schemeClr val="tx1">
                    <a:lumMod val="75000"/>
                    <a:lumOff val="25000"/>
                  </a:schemeClr>
                </a:solidFill>
                <a:latin typeface="Arial" panose="020B0604020202020204" pitchFamily="34" charset="0"/>
                <a:cs typeface="Arial" panose="020B0604020202020204" pitchFamily="34" charset="0"/>
              </a:rPr>
              <a:t>Mehrwert</a:t>
            </a:r>
          </a:p>
          <a:p>
            <a:pPr marL="342900" lvl="1" indent="-342900">
              <a:spcAft>
                <a:spcPts val="600"/>
              </a:spcAft>
              <a:buClr>
                <a:schemeClr val="tx1">
                  <a:lumMod val="75000"/>
                  <a:lumOff val="25000"/>
                </a:schemeClr>
              </a:buClr>
              <a:buFont typeface="+mj-lt"/>
              <a:buAutoNum type="arabicPeriod"/>
            </a:pPr>
            <a:r>
              <a:rPr lang="de-DE" altLang="de-DE" dirty="0" smtClean="0">
                <a:solidFill>
                  <a:schemeClr val="tx1">
                    <a:lumMod val="75000"/>
                    <a:lumOff val="25000"/>
                  </a:schemeClr>
                </a:solidFill>
                <a:latin typeface="Arial" panose="020B0604020202020204" pitchFamily="34" charset="0"/>
                <a:cs typeface="Arial" panose="020B0604020202020204" pitchFamily="34" charset="0"/>
              </a:rPr>
              <a:t>Höchste Datensicherheit</a:t>
            </a:r>
            <a:endParaRPr lang="de-DE" altLang="de-DE" dirty="0">
              <a:solidFill>
                <a:schemeClr val="tx1">
                  <a:lumMod val="75000"/>
                  <a:lumOff val="25000"/>
                </a:schemeClr>
              </a:solidFill>
              <a:latin typeface="Arial" panose="020B0604020202020204" pitchFamily="34" charset="0"/>
              <a:cs typeface="Arial" panose="020B0604020202020204" pitchFamily="34" charset="0"/>
            </a:endParaRPr>
          </a:p>
          <a:p>
            <a:pPr marL="342900" lvl="1" indent="-342900">
              <a:spcAft>
                <a:spcPts val="600"/>
              </a:spcAft>
              <a:buClr>
                <a:schemeClr val="tx1">
                  <a:lumMod val="75000"/>
                  <a:lumOff val="25000"/>
                </a:schemeClr>
              </a:buClr>
              <a:buFont typeface="+mj-lt"/>
              <a:buAutoNum type="arabicPeriod"/>
            </a:pPr>
            <a:r>
              <a:rPr lang="de-DE" altLang="de-DE" dirty="0" smtClean="0">
                <a:solidFill>
                  <a:schemeClr val="tx1">
                    <a:lumMod val="75000"/>
                    <a:lumOff val="25000"/>
                  </a:schemeClr>
                </a:solidFill>
                <a:latin typeface="Arial" panose="020B0604020202020204" pitchFamily="34" charset="0"/>
                <a:cs typeface="Arial" panose="020B0604020202020204" pitchFamily="34" charset="0"/>
              </a:rPr>
              <a:t>Mit </a:t>
            </a:r>
            <a:r>
              <a:rPr lang="de-DE" cap="small" dirty="0">
                <a:solidFill>
                  <a:schemeClr val="tx1">
                    <a:lumMod val="75000"/>
                    <a:lumOff val="25000"/>
                  </a:schemeClr>
                </a:solidFill>
                <a:latin typeface="Arial" panose="020B0604020202020204" pitchFamily="34" charset="0"/>
                <a:cs typeface="Arial" panose="020B0604020202020204" pitchFamily="34" charset="0"/>
              </a:rPr>
              <a:t>RADar</a:t>
            </a:r>
            <a:r>
              <a:rPr lang="de-DE" altLang="de-DE" dirty="0" smtClean="0">
                <a:solidFill>
                  <a:schemeClr val="tx1">
                    <a:lumMod val="75000"/>
                    <a:lumOff val="25000"/>
                  </a:schemeClr>
                </a:solidFill>
                <a:latin typeface="Arial" panose="020B0604020202020204" pitchFamily="34" charset="0"/>
                <a:cs typeface="Arial" panose="020B0604020202020204" pitchFamily="34" charset="0"/>
              </a:rPr>
              <a:t>! die Bedingungen</a:t>
            </a:r>
            <a:br>
              <a:rPr lang="de-DE" altLang="de-DE" dirty="0" smtClean="0">
                <a:solidFill>
                  <a:schemeClr val="tx1">
                    <a:lumMod val="75000"/>
                    <a:lumOff val="25000"/>
                  </a:schemeClr>
                </a:solidFill>
                <a:latin typeface="Arial" panose="020B0604020202020204" pitchFamily="34" charset="0"/>
                <a:cs typeface="Arial" panose="020B0604020202020204" pitchFamily="34" charset="0"/>
              </a:rPr>
            </a:br>
            <a:r>
              <a:rPr lang="de-DE" altLang="de-DE" dirty="0" smtClean="0">
                <a:solidFill>
                  <a:schemeClr val="tx1">
                    <a:lumMod val="75000"/>
                    <a:lumOff val="25000"/>
                  </a:schemeClr>
                </a:solidFill>
                <a:latin typeface="Arial" panose="020B0604020202020204" pitchFamily="34" charset="0"/>
                <a:cs typeface="Arial" panose="020B0604020202020204" pitchFamily="34" charset="0"/>
              </a:rPr>
              <a:t>vor Ort verbessern</a:t>
            </a:r>
          </a:p>
          <a:p>
            <a:pPr marL="342900" lvl="1" indent="-342900">
              <a:spcAft>
                <a:spcPts val="600"/>
              </a:spcAft>
              <a:buClr>
                <a:schemeClr val="tx1">
                  <a:lumMod val="75000"/>
                  <a:lumOff val="25000"/>
                </a:schemeClr>
              </a:buClr>
              <a:buFont typeface="+mj-lt"/>
              <a:buAutoNum type="arabicPeriod"/>
            </a:pPr>
            <a:r>
              <a:rPr lang="de-DE" altLang="de-DE" dirty="0" smtClean="0">
                <a:solidFill>
                  <a:schemeClr val="tx1">
                    <a:lumMod val="75000"/>
                    <a:lumOff val="25000"/>
                  </a:schemeClr>
                </a:solidFill>
                <a:latin typeface="Arial" panose="020B0604020202020204" pitchFamily="34" charset="0"/>
                <a:cs typeface="Arial" panose="020B0604020202020204" pitchFamily="34" charset="0"/>
              </a:rPr>
              <a:t>Vom Rad-Talent zum Rad-Champion</a:t>
            </a:r>
          </a:p>
          <a:p>
            <a:pPr marL="342900" lvl="1" indent="-342900">
              <a:spcAft>
                <a:spcPts val="600"/>
              </a:spcAft>
              <a:buClr>
                <a:schemeClr val="tx1">
                  <a:lumMod val="75000"/>
                  <a:lumOff val="25000"/>
                </a:schemeClr>
              </a:buClr>
              <a:buFont typeface="+mj-lt"/>
              <a:buAutoNum type="arabicPeriod"/>
            </a:pPr>
            <a:r>
              <a:rPr lang="de-DE" altLang="de-DE" dirty="0" smtClean="0">
                <a:solidFill>
                  <a:schemeClr val="tx1">
                    <a:lumMod val="75000"/>
                    <a:lumOff val="25000"/>
                  </a:schemeClr>
                </a:solidFill>
                <a:latin typeface="Arial" panose="020B0604020202020204" pitchFamily="34" charset="0"/>
                <a:cs typeface="Arial" panose="020B0604020202020204" pitchFamily="34" charset="0"/>
              </a:rPr>
              <a:t>Übersicht </a:t>
            </a:r>
            <a:r>
              <a:rPr lang="de-DE" altLang="de-DE" dirty="0">
                <a:solidFill>
                  <a:schemeClr val="tx1">
                    <a:lumMod val="75000"/>
                    <a:lumOff val="25000"/>
                  </a:schemeClr>
                </a:solidFill>
                <a:latin typeface="Arial" panose="020B0604020202020204" pitchFamily="34" charset="0"/>
                <a:cs typeface="Arial" panose="020B0604020202020204" pitchFamily="34" charset="0"/>
              </a:rPr>
              <a:t>und FAQ zum </a:t>
            </a:r>
            <a:r>
              <a:rPr lang="de-DE" altLang="de-DE" dirty="0" smtClean="0">
                <a:solidFill>
                  <a:schemeClr val="tx1">
                    <a:lumMod val="75000"/>
                    <a:lumOff val="25000"/>
                  </a:schemeClr>
                </a:solidFill>
                <a:latin typeface="Arial" panose="020B0604020202020204" pitchFamily="34" charset="0"/>
                <a:cs typeface="Arial" panose="020B0604020202020204" pitchFamily="34" charset="0"/>
              </a:rPr>
              <a:t>STADTRADELN</a:t>
            </a:r>
          </a:p>
        </p:txBody>
      </p:sp>
      <p:pic>
        <p:nvPicPr>
          <p:cNvPr id="2" name="Picture 2" descr="Q:\05_Projects\STADTRADELN\STADTRADELN\Grafik\App\Bilder jpgs und pngs\SR_App_Hand Bank_Strecken.jpg"/>
          <p:cNvPicPr>
            <a:picLocks noChangeAspect="1" noChangeArrowheads="1"/>
          </p:cNvPicPr>
          <p:nvPr/>
        </p:nvPicPr>
        <p:blipFill rotWithShape="1">
          <a:blip r:embed="rId3">
            <a:extLst>
              <a:ext uri="{28A0092B-C50C-407E-A947-70E740481C1C}">
                <a14:useLocalDpi xmlns:a14="http://schemas.microsoft.com/office/drawing/2010/main" val="0"/>
              </a:ext>
            </a:extLst>
          </a:blip>
          <a:srcRect l="5427" t="47382" r="26666" b="31278"/>
          <a:stretch/>
        </p:blipFill>
        <p:spPr bwMode="auto">
          <a:xfrm>
            <a:off x="0" y="3226904"/>
            <a:ext cx="9144000" cy="1916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649300"/>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KB-Projekte\STADTRADELN\STADTRADELN\Fotos\Laura Nickel 2016\STADTRADELN - FOTO POOL Gesamt\STADTRADELN_020_(c)Klima-Bündnis.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936" t="13972" r="5907" b="7133"/>
          <a:stretch/>
        </p:blipFill>
        <p:spPr bwMode="auto">
          <a:xfrm>
            <a:off x="0" y="-18487"/>
            <a:ext cx="9144000" cy="5161988"/>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4"/>
          <p:cNvSpPr/>
          <p:nvPr/>
        </p:nvSpPr>
        <p:spPr>
          <a:xfrm>
            <a:off x="323528" y="2439055"/>
            <a:ext cx="7200800" cy="2292935"/>
          </a:xfrm>
          <a:prstGeom prst="rect">
            <a:avLst/>
          </a:prstGeom>
        </p:spPr>
        <p:txBody>
          <a:bodyPr wrap="square">
            <a:spAutoFit/>
          </a:bodyPr>
          <a:lstStyle/>
          <a:p>
            <a:pPr fontAlgn="auto">
              <a:lnSpc>
                <a:spcPct val="100000"/>
              </a:lnSpc>
              <a:spcAft>
                <a:spcPts val="1800"/>
              </a:spcAft>
              <a:buClrTx/>
              <a:buSzTx/>
              <a:buFontTx/>
            </a:pPr>
            <a:r>
              <a:rPr lang="de-DE" altLang="de-DE" sz="4000" b="1" cap="all" dirty="0" smtClean="0">
                <a:solidFill>
                  <a:schemeClr val="bg1"/>
                </a:solidFill>
                <a:latin typeface="Arial Black" panose="020B0A04020102020204" pitchFamily="34" charset="0"/>
                <a:ea typeface="Roboto Black" panose="02000000000000000000" pitchFamily="2" charset="0"/>
                <a:cs typeface="Roboto Black" panose="02000000000000000000" pitchFamily="2" charset="0"/>
              </a:rPr>
              <a:t>STADTRADELN,</a:t>
            </a:r>
            <a:br>
              <a:rPr lang="de-DE" altLang="de-DE" sz="4000" b="1" cap="all" dirty="0" smtClean="0">
                <a:solidFill>
                  <a:schemeClr val="bg1"/>
                </a:solidFill>
                <a:latin typeface="Arial Black" panose="020B0A04020102020204" pitchFamily="34" charset="0"/>
                <a:ea typeface="Roboto Black" panose="02000000000000000000" pitchFamily="2" charset="0"/>
                <a:cs typeface="Roboto Black" panose="02000000000000000000" pitchFamily="2" charset="0"/>
              </a:rPr>
            </a:br>
            <a:r>
              <a:rPr lang="de-DE" altLang="de-DE" sz="4000" b="1" cap="small" dirty="0" smtClean="0">
                <a:solidFill>
                  <a:schemeClr val="bg1"/>
                </a:solidFill>
                <a:latin typeface="Arial Black" panose="020B0A04020102020204" pitchFamily="34" charset="0"/>
                <a:ea typeface="Roboto Black" panose="02000000000000000000" pitchFamily="2" charset="0"/>
                <a:cs typeface="Roboto Black" panose="02000000000000000000" pitchFamily="2" charset="0"/>
              </a:rPr>
              <a:t>RADar!</a:t>
            </a:r>
            <a:r>
              <a:rPr lang="de-DE" altLang="de-DE" sz="4000" b="1" cap="all" dirty="0" smtClean="0">
                <a:solidFill>
                  <a:schemeClr val="bg1"/>
                </a:solidFill>
                <a:latin typeface="Arial Black" panose="020B0A04020102020204" pitchFamily="34" charset="0"/>
                <a:ea typeface="Roboto Black" panose="02000000000000000000" pitchFamily="2" charset="0"/>
                <a:cs typeface="Roboto Black" panose="02000000000000000000" pitchFamily="2" charset="0"/>
              </a:rPr>
              <a:t> &amp; R</a:t>
            </a:r>
            <a:r>
              <a:rPr lang="de-DE" altLang="de-DE" sz="4000" b="1" dirty="0" smtClean="0">
                <a:solidFill>
                  <a:schemeClr val="bg1"/>
                </a:solidFill>
                <a:latin typeface="Arial Black" panose="020B0A04020102020204" pitchFamily="34" charset="0"/>
                <a:ea typeface="Roboto Black" panose="02000000000000000000" pitchFamily="2" charset="0"/>
                <a:cs typeface="Roboto Black" panose="02000000000000000000" pitchFamily="2" charset="0"/>
              </a:rPr>
              <a:t>i</a:t>
            </a:r>
            <a:r>
              <a:rPr lang="de-DE" altLang="de-DE" sz="4000" b="1" cap="all" dirty="0" smtClean="0">
                <a:solidFill>
                  <a:schemeClr val="bg1"/>
                </a:solidFill>
                <a:latin typeface="Arial Black" panose="020B0A04020102020204" pitchFamily="34" charset="0"/>
                <a:ea typeface="Roboto Black" panose="02000000000000000000" pitchFamily="2" charset="0"/>
                <a:cs typeface="Roboto Black" panose="02000000000000000000" pitchFamily="2" charset="0"/>
              </a:rPr>
              <a:t>de</a:t>
            </a:r>
          </a:p>
          <a:p>
            <a:pPr fontAlgn="auto">
              <a:lnSpc>
                <a:spcPct val="100000"/>
              </a:lnSpc>
              <a:spcAft>
                <a:spcPts val="0"/>
              </a:spcAft>
              <a:buClrTx/>
              <a:buSzTx/>
              <a:buFontTx/>
            </a:pPr>
            <a:r>
              <a:rPr lang="de-DE" altLang="de-DE" sz="2400" cap="all" dirty="0" smtClean="0">
                <a:solidFill>
                  <a:schemeClr val="bg1"/>
                </a:solidFill>
                <a:latin typeface="Arial" panose="020B0604020202020204" pitchFamily="34" charset="0"/>
                <a:ea typeface="Roboto" panose="02000000000000000000" pitchFamily="2" charset="0"/>
                <a:cs typeface="Arial" panose="020B0604020202020204" pitchFamily="34" charset="0"/>
              </a:rPr>
              <a:t>Die Verkehrswende</a:t>
            </a:r>
            <a:br>
              <a:rPr lang="de-DE" altLang="de-DE" sz="2400" cap="all" dirty="0" smtClean="0">
                <a:solidFill>
                  <a:schemeClr val="bg1"/>
                </a:solidFill>
                <a:latin typeface="Arial" panose="020B0604020202020204" pitchFamily="34" charset="0"/>
                <a:ea typeface="Roboto" panose="02000000000000000000" pitchFamily="2" charset="0"/>
                <a:cs typeface="Arial" panose="020B0604020202020204" pitchFamily="34" charset="0"/>
              </a:rPr>
            </a:br>
            <a:r>
              <a:rPr lang="de-DE" altLang="de-DE" sz="2400" cap="all" dirty="0" smtClean="0">
                <a:solidFill>
                  <a:schemeClr val="bg1"/>
                </a:solidFill>
                <a:latin typeface="Arial" panose="020B0604020202020204" pitchFamily="34" charset="0"/>
                <a:ea typeface="Roboto" panose="02000000000000000000" pitchFamily="2" charset="0"/>
                <a:cs typeface="Arial" panose="020B0604020202020204" pitchFamily="34" charset="0"/>
              </a:rPr>
              <a:t>erfolgreich gestalten</a:t>
            </a:r>
            <a:endParaRPr lang="de-DE" altLang="de-DE" sz="2400" cap="all"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1476917766"/>
      </p:ext>
    </p:extLst>
  </p:cSld>
  <p:clrMapOvr>
    <a:masterClrMapping/>
  </p:clrMapOvr>
  <p:transition spd="slow">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Q:\05_Projects\STADTRADELN\STADTRADELN\Grafik\App\Bilder jpgs und pngs\SR-App_Hand_Ergebnisübersicht.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37769" r="18250" b="295"/>
          <a:stretch/>
        </p:blipFill>
        <p:spPr bwMode="auto">
          <a:xfrm>
            <a:off x="5737860" y="2322"/>
            <a:ext cx="3406140" cy="5141178"/>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4"/>
          <p:cNvSpPr/>
          <p:nvPr/>
        </p:nvSpPr>
        <p:spPr>
          <a:xfrm>
            <a:off x="324693" y="255128"/>
            <a:ext cx="5327427" cy="923330"/>
          </a:xfrm>
          <a:prstGeom prst="rect">
            <a:avLst/>
          </a:prstGeom>
        </p:spPr>
        <p:txBody>
          <a:bodyPr wrap="square">
            <a:spAutoFit/>
          </a:bodyPr>
          <a:lstStyle/>
          <a:p>
            <a:pPr fontAlgn="auto">
              <a:lnSpc>
                <a:spcPct val="100000"/>
              </a:lnSpc>
              <a:spcAft>
                <a:spcPts val="0"/>
              </a:spcAft>
              <a:buClrTx/>
              <a:buSzTx/>
              <a:buFontTx/>
            </a:pPr>
            <a:r>
              <a:rPr lang="de-DE" altLang="de-DE" sz="3600" b="1"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STADTRADELN-App</a:t>
            </a:r>
          </a:p>
          <a:p>
            <a:pPr fontAlgn="auto">
              <a:lnSpc>
                <a:spcPct val="100000"/>
              </a:lnSpc>
              <a:spcAft>
                <a:spcPts val="0"/>
              </a:spcAft>
              <a:buClrTx/>
              <a:buSzTx/>
              <a:buFontTx/>
            </a:pPr>
            <a:r>
              <a:rPr lang="de-DE" altLang="de-DE" cap="all"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Ausgewählte Features</a:t>
            </a:r>
            <a:endParaRPr lang="de-DE" altLang="de-DE"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sp>
        <p:nvSpPr>
          <p:cNvPr id="7" name="Rechteck 6"/>
          <p:cNvSpPr/>
          <p:nvPr/>
        </p:nvSpPr>
        <p:spPr>
          <a:xfrm>
            <a:off x="324694" y="1779662"/>
            <a:ext cx="5327426" cy="2846933"/>
          </a:xfrm>
          <a:prstGeom prst="rect">
            <a:avLst/>
          </a:prstGeom>
        </p:spPr>
        <p:txBody>
          <a:bodyPr wrap="square">
            <a:spAutoFit/>
          </a:bodyPr>
          <a:lstStyle/>
          <a:p>
            <a:pPr>
              <a:spcAft>
                <a:spcPts val="1800"/>
              </a:spcAft>
              <a:buClr>
                <a:schemeClr val="bg1">
                  <a:lumMod val="50000"/>
                </a:schemeClr>
              </a:buClr>
            </a:pPr>
            <a:r>
              <a:rPr lang="de-DE" altLang="de-DE" sz="20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Achievementsystem</a:t>
            </a:r>
            <a:r>
              <a:rPr lang="de-DE" altLang="de-DE" sz="2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(Gamification</a:t>
            </a:r>
            <a:r>
              <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t>
            </a:r>
          </a:p>
          <a:p>
            <a:pPr>
              <a:spcAft>
                <a:spcPts val="600"/>
              </a:spcAft>
              <a:buClr>
                <a:schemeClr val="bg1">
                  <a:lumMod val="50000"/>
                </a:schemeClr>
              </a:buClr>
            </a:pPr>
            <a:r>
              <a:rPr lang="de-DE" altLang="de-DE" sz="2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Erweiterte </a:t>
            </a:r>
            <a:r>
              <a:rPr lang="de-DE" altLang="de-DE"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Statistiken</a:t>
            </a:r>
            <a:r>
              <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zu getrackten </a:t>
            </a:r>
            <a:r>
              <a:rPr lang="de-DE" altLang="de-DE" sz="2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Strecken:</a:t>
            </a:r>
          </a:p>
          <a:p>
            <a:pPr marL="177800" lvl="1" indent="-177800">
              <a:spcAft>
                <a:spcPts val="600"/>
              </a:spcAft>
              <a:buClr>
                <a:schemeClr val="tx1">
                  <a:lumMod val="75000"/>
                  <a:lumOff val="25000"/>
                </a:schemeClr>
              </a:buClr>
              <a:buFont typeface="Arial" panose="020B0604020202020204" pitchFamily="34" charset="0"/>
              <a:buChar char="•"/>
            </a:pPr>
            <a:r>
              <a:rPr lang="de-DE" altLang="de-DE" dirty="0">
                <a:solidFill>
                  <a:schemeClr val="tx1">
                    <a:lumMod val="75000"/>
                    <a:lumOff val="25000"/>
                  </a:schemeClr>
                </a:solidFill>
                <a:latin typeface="Arial" panose="020B0604020202020204" pitchFamily="34" charset="0"/>
                <a:cs typeface="Arial" panose="020B0604020202020204" pitchFamily="34" charset="0"/>
              </a:rPr>
              <a:t>Durchschnittsgeschwindigkeit</a:t>
            </a:r>
          </a:p>
          <a:p>
            <a:pPr marL="177800" lvl="1" indent="-177800">
              <a:spcAft>
                <a:spcPts val="600"/>
              </a:spcAft>
              <a:buClr>
                <a:schemeClr val="tx1">
                  <a:lumMod val="75000"/>
                  <a:lumOff val="25000"/>
                </a:schemeClr>
              </a:buClr>
              <a:buFont typeface="Arial" panose="020B0604020202020204" pitchFamily="34" charset="0"/>
              <a:buChar char="•"/>
            </a:pPr>
            <a:r>
              <a:rPr lang="de-DE" altLang="de-DE" dirty="0">
                <a:solidFill>
                  <a:schemeClr val="tx1">
                    <a:lumMod val="75000"/>
                    <a:lumOff val="25000"/>
                  </a:schemeClr>
                </a:solidFill>
                <a:latin typeface="Arial" panose="020B0604020202020204" pitchFamily="34" charset="0"/>
                <a:cs typeface="Arial" panose="020B0604020202020204" pitchFamily="34" charset="0"/>
              </a:rPr>
              <a:t>Fahrtzeit</a:t>
            </a:r>
          </a:p>
          <a:p>
            <a:pPr marL="177800" lvl="1" indent="-177800">
              <a:spcAft>
                <a:spcPts val="1800"/>
              </a:spcAft>
              <a:buClr>
                <a:schemeClr val="tx1">
                  <a:lumMod val="75000"/>
                  <a:lumOff val="25000"/>
                </a:schemeClr>
              </a:buClr>
              <a:buFont typeface="Arial" panose="020B0604020202020204" pitchFamily="34" charset="0"/>
              <a:buChar char="•"/>
            </a:pPr>
            <a:r>
              <a:rPr lang="de-DE" altLang="de-DE" dirty="0">
                <a:solidFill>
                  <a:schemeClr val="tx1">
                    <a:lumMod val="75000"/>
                    <a:lumOff val="25000"/>
                  </a:schemeClr>
                </a:solidFill>
                <a:latin typeface="Arial" panose="020B0604020202020204" pitchFamily="34" charset="0"/>
                <a:cs typeface="Arial" panose="020B0604020202020204" pitchFamily="34" charset="0"/>
              </a:rPr>
              <a:t>Höhenmeter</a:t>
            </a:r>
          </a:p>
          <a:p>
            <a:pPr>
              <a:spcAft>
                <a:spcPts val="1800"/>
              </a:spcAft>
              <a:buClr>
                <a:schemeClr val="bg1">
                  <a:lumMod val="50000"/>
                </a:schemeClr>
              </a:buClr>
            </a:pPr>
            <a:r>
              <a:rPr lang="de-DE" altLang="de-DE"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Exportfunktion</a:t>
            </a:r>
            <a:r>
              <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für aufgezeichnete </a:t>
            </a:r>
            <a:r>
              <a:rPr lang="de-DE" altLang="de-DE" sz="2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Strecken</a:t>
            </a:r>
            <a:endPar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2784519092"/>
      </p:ext>
    </p:extLst>
  </p:cSld>
  <p:clrMapOvr>
    <a:masterClrMapping/>
  </p:clrMapOvr>
  <p:transition spd="slow">
    <p:wip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p:cNvPicPr>
            <a:picLocks noChangeAspect="1"/>
          </p:cNvPicPr>
          <p:nvPr/>
        </p:nvPicPr>
        <p:blipFill rotWithShape="1">
          <a:blip r:embed="rId3" cstate="screen">
            <a:extLst>
              <a:ext uri="{28A0092B-C50C-407E-A947-70E740481C1C}">
                <a14:useLocalDpi xmlns:a14="http://schemas.microsoft.com/office/drawing/2010/main" val="0"/>
              </a:ext>
            </a:extLst>
          </a:blip>
          <a:srcRect l="29696" t="11147" r="31996" b="13428"/>
          <a:stretch/>
        </p:blipFill>
        <p:spPr>
          <a:xfrm>
            <a:off x="623672" y="1262727"/>
            <a:ext cx="1938381" cy="3816425"/>
          </a:xfrm>
          <a:prstGeom prst="rect">
            <a:avLst/>
          </a:prstGeom>
        </p:spPr>
      </p:pic>
      <p:pic>
        <p:nvPicPr>
          <p:cNvPr id="1026" name="Picture 2" descr="Q:\05_Projects\STADTRADELN\STADTRADELN\Grafik\App\Bilder jpgs und pngs\Vorlage_89354_zweiAchievuntereinander.png"/>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l="29486" t="11147" r="32205" b="13428"/>
          <a:stretch/>
        </p:blipFill>
        <p:spPr bwMode="auto">
          <a:xfrm>
            <a:off x="6577800" y="1262727"/>
            <a:ext cx="1938381" cy="3816424"/>
          </a:xfrm>
          <a:prstGeom prst="rect">
            <a:avLst/>
          </a:prstGeom>
          <a:noFill/>
          <a:extLst>
            <a:ext uri="{909E8E84-426E-40DD-AFC4-6F175D3DCCD1}">
              <a14:hiddenFill xmlns:a14="http://schemas.microsoft.com/office/drawing/2010/main">
                <a:solidFill>
                  <a:srgbClr val="FFFFFF"/>
                </a:solidFill>
              </a14:hiddenFill>
            </a:ext>
          </a:extLst>
        </p:spPr>
      </p:pic>
      <p:sp>
        <p:nvSpPr>
          <p:cNvPr id="11" name="Rechteck 10"/>
          <p:cNvSpPr/>
          <p:nvPr/>
        </p:nvSpPr>
        <p:spPr>
          <a:xfrm>
            <a:off x="324693" y="255128"/>
            <a:ext cx="5327427" cy="923330"/>
          </a:xfrm>
          <a:prstGeom prst="rect">
            <a:avLst/>
          </a:prstGeom>
        </p:spPr>
        <p:txBody>
          <a:bodyPr wrap="square">
            <a:spAutoFit/>
          </a:bodyPr>
          <a:lstStyle/>
          <a:p>
            <a:pPr fontAlgn="auto">
              <a:lnSpc>
                <a:spcPct val="100000"/>
              </a:lnSpc>
              <a:spcAft>
                <a:spcPts val="0"/>
              </a:spcAft>
              <a:buClrTx/>
              <a:buSzTx/>
              <a:buFontTx/>
            </a:pPr>
            <a:r>
              <a:rPr lang="de-DE" altLang="de-DE" sz="3600" b="1"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STADTRADELN-App</a:t>
            </a:r>
          </a:p>
          <a:p>
            <a:pPr fontAlgn="auto">
              <a:lnSpc>
                <a:spcPct val="100000"/>
              </a:lnSpc>
              <a:spcAft>
                <a:spcPts val="0"/>
              </a:spcAft>
              <a:buClrTx/>
              <a:buSzTx/>
              <a:buFontTx/>
            </a:pPr>
            <a:r>
              <a:rPr lang="de-DE" altLang="de-DE" cap="all"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Achievementsystem</a:t>
            </a:r>
            <a:endParaRPr lang="de-DE" altLang="de-DE"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pic>
        <p:nvPicPr>
          <p:cNvPr id="12" name="Grafik 11"/>
          <p:cNvPicPr>
            <a:picLocks noChangeAspect="1"/>
          </p:cNvPicPr>
          <p:nvPr/>
        </p:nvPicPr>
        <p:blipFill rotWithShape="1">
          <a:blip r:embed="rId5" cstate="screen">
            <a:extLst>
              <a:ext uri="{28A0092B-C50C-407E-A947-70E740481C1C}">
                <a14:useLocalDpi xmlns:a14="http://schemas.microsoft.com/office/drawing/2010/main" val="0"/>
              </a:ext>
            </a:extLst>
          </a:blip>
          <a:srcRect l="29837" t="11147" r="31855" b="13428"/>
          <a:stretch/>
        </p:blipFill>
        <p:spPr>
          <a:xfrm>
            <a:off x="3600736" y="1262727"/>
            <a:ext cx="1938381" cy="3816424"/>
          </a:xfrm>
          <a:prstGeom prst="rect">
            <a:avLst/>
          </a:prstGeom>
        </p:spPr>
      </p:pic>
    </p:spTree>
    <p:extLst>
      <p:ext uri="{BB962C8B-B14F-4D97-AF65-F5344CB8AC3E}">
        <p14:creationId xmlns:p14="http://schemas.microsoft.com/office/powerpoint/2010/main" val="3282930009"/>
      </p:ext>
    </p:extLst>
  </p:cSld>
  <p:clrMapOvr>
    <a:masterClrMapping/>
  </p:clrMapOvr>
  <p:transition spd="slow">
    <p:wip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323528" y="252060"/>
            <a:ext cx="8568952" cy="954107"/>
          </a:xfrm>
          <a:prstGeom prst="rect">
            <a:avLst/>
          </a:prstGeom>
          <a:noFill/>
        </p:spPr>
        <p:txBody>
          <a:bodyPr wrap="square" rtlCol="0">
            <a:spAutoFit/>
          </a:bodyPr>
          <a:lstStyle/>
          <a:p>
            <a:pPr lvl="0"/>
            <a:r>
              <a:rPr lang="de-DE" sz="3600"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Anwendungsfall I</a:t>
            </a:r>
          </a:p>
          <a:p>
            <a:pPr lvl="0"/>
            <a:r>
              <a:rPr lang="de-DE" cap="all"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Heatmap</a:t>
            </a:r>
            <a:endParaRPr lang="de-DE"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sp>
        <p:nvSpPr>
          <p:cNvPr id="9" name="Rechteck 8"/>
          <p:cNvSpPr/>
          <p:nvPr/>
        </p:nvSpPr>
        <p:spPr>
          <a:xfrm>
            <a:off x="6053719" y="4227934"/>
            <a:ext cx="894545" cy="107722"/>
          </a:xfrm>
          <a:prstGeom prst="rect">
            <a:avLst/>
          </a:prstGeom>
        </p:spPr>
        <p:txBody>
          <a:bodyPr wrap="square" lIns="0" tIns="0" rIns="0" bIns="0">
            <a:spAutoFit/>
          </a:bodyPr>
          <a:lstStyle/>
          <a:p>
            <a:r>
              <a:rPr lang="de-DE" sz="700" dirty="0">
                <a:solidFill>
                  <a:schemeClr val="tx1">
                    <a:lumMod val="75000"/>
                    <a:lumOff val="25000"/>
                  </a:schemeClr>
                </a:solidFill>
                <a:latin typeface="Arial" panose="020B0604020202020204" pitchFamily="34" charset="0"/>
                <a:cs typeface="Arial" panose="020B0604020202020204" pitchFamily="34" charset="0"/>
              </a:rPr>
              <a:t>Quelle: </a:t>
            </a:r>
            <a:r>
              <a:rPr lang="de-DE" sz="700" dirty="0" smtClean="0">
                <a:solidFill>
                  <a:schemeClr val="tx1">
                    <a:lumMod val="75000"/>
                    <a:lumOff val="25000"/>
                  </a:schemeClr>
                </a:solidFill>
                <a:latin typeface="Arial" panose="020B0604020202020204" pitchFamily="34" charset="0"/>
                <a:cs typeface="Arial" panose="020B0604020202020204" pitchFamily="34" charset="0"/>
              </a:rPr>
              <a:t>ride-portal.de</a:t>
            </a:r>
            <a:endParaRPr lang="de-DE" sz="70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93079" y="1347614"/>
            <a:ext cx="6655185" cy="28426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9609" y="1933339"/>
            <a:ext cx="3142871" cy="2940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Grafik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1270" y="1491630"/>
            <a:ext cx="7352575" cy="3145878"/>
          </a:xfrm>
          <a:prstGeom prst="rect">
            <a:avLst/>
          </a:prstGeom>
          <a:noFill/>
          <a:ln>
            <a:noFill/>
          </a:ln>
          <a:effectLst/>
        </p:spPr>
      </p:pic>
    </p:spTree>
    <p:extLst>
      <p:ext uri="{BB962C8B-B14F-4D97-AF65-F5344CB8AC3E}">
        <p14:creationId xmlns:p14="http://schemas.microsoft.com/office/powerpoint/2010/main" val="10287204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7"/>
                                        </p:tgtEl>
                                      </p:cBhvr>
                                    </p:animEffect>
                                    <p:set>
                                      <p:cBhvr>
                                        <p:cTn id="12" dur="1" fill="hold">
                                          <p:stCondLst>
                                            <p:cond delay="999"/>
                                          </p:stCondLst>
                                        </p:cTn>
                                        <p:tgtEl>
                                          <p:spTgt spid="7"/>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1000"/>
                                        <p:tgtEl>
                                          <p:spTgt spid="1026"/>
                                        </p:tgtEl>
                                      </p:cBhvr>
                                    </p:animEffect>
                                    <p:set>
                                      <p:cBhvr>
                                        <p:cTn id="15" dur="1" fill="hold">
                                          <p:stCondLst>
                                            <p:cond delay="999"/>
                                          </p:stCondLst>
                                        </p:cTn>
                                        <p:tgtEl>
                                          <p:spTgt spid="1026"/>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9"/>
          <p:cNvSpPr txBox="1"/>
          <p:nvPr/>
        </p:nvSpPr>
        <p:spPr>
          <a:xfrm>
            <a:off x="323528" y="252060"/>
            <a:ext cx="8568952" cy="923330"/>
          </a:xfrm>
          <a:prstGeom prst="rect">
            <a:avLst/>
          </a:prstGeom>
          <a:noFill/>
        </p:spPr>
        <p:txBody>
          <a:bodyPr wrap="square" rtlCol="0">
            <a:spAutoFit/>
          </a:bodyPr>
          <a:lstStyle/>
          <a:p>
            <a:pPr lvl="0"/>
            <a:r>
              <a:rPr lang="de-DE" sz="3600"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Anwendungsfall II</a:t>
            </a:r>
            <a:endParaRPr lang="de-DE" sz="4000"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endParaRPr>
          </a:p>
          <a:p>
            <a:pPr lvl="0"/>
            <a:r>
              <a:rPr lang="de-DE" cap="all"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Verkehrsmengen</a:t>
            </a:r>
            <a:endParaRPr lang="de-DE"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pic>
        <p:nvPicPr>
          <p:cNvPr id="2050"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93854" y="1491630"/>
            <a:ext cx="7349991" cy="3145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hteck 5"/>
          <p:cNvSpPr/>
          <p:nvPr/>
        </p:nvSpPr>
        <p:spPr>
          <a:xfrm>
            <a:off x="7349300" y="4731990"/>
            <a:ext cx="894545" cy="107722"/>
          </a:xfrm>
          <a:prstGeom prst="rect">
            <a:avLst/>
          </a:prstGeom>
        </p:spPr>
        <p:txBody>
          <a:bodyPr wrap="square" lIns="0" tIns="0" rIns="0" bIns="0">
            <a:spAutoFit/>
          </a:bodyPr>
          <a:lstStyle/>
          <a:p>
            <a:pPr algn="r"/>
            <a:r>
              <a:rPr lang="de-DE" sz="700" dirty="0">
                <a:solidFill>
                  <a:schemeClr val="tx1">
                    <a:lumMod val="75000"/>
                    <a:lumOff val="25000"/>
                  </a:schemeClr>
                </a:solidFill>
                <a:latin typeface="Arial" panose="020B0604020202020204" pitchFamily="34" charset="0"/>
                <a:cs typeface="Arial" panose="020B0604020202020204" pitchFamily="34" charset="0"/>
              </a:rPr>
              <a:t>Quelle: ride-portal.de</a:t>
            </a:r>
          </a:p>
        </p:txBody>
      </p:sp>
    </p:spTree>
    <p:extLst>
      <p:ext uri="{BB962C8B-B14F-4D97-AF65-F5344CB8AC3E}">
        <p14:creationId xmlns:p14="http://schemas.microsoft.com/office/powerpoint/2010/main" val="2077013342"/>
      </p:ext>
    </p:extLst>
  </p:cSld>
  <p:clrMapOvr>
    <a:masterClrMapping/>
  </p:clrMapOvr>
  <p:transition spd="slow">
    <p:wip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9"/>
          <p:cNvSpPr txBox="1"/>
          <p:nvPr/>
        </p:nvSpPr>
        <p:spPr>
          <a:xfrm>
            <a:off x="323528" y="252060"/>
            <a:ext cx="8568952" cy="923330"/>
          </a:xfrm>
          <a:prstGeom prst="rect">
            <a:avLst/>
          </a:prstGeom>
          <a:noFill/>
        </p:spPr>
        <p:txBody>
          <a:bodyPr wrap="square" rtlCol="0">
            <a:spAutoFit/>
          </a:bodyPr>
          <a:lstStyle/>
          <a:p>
            <a:pPr lvl="0"/>
            <a:r>
              <a:rPr lang="de-DE" sz="3600"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Anwendungsfall III</a:t>
            </a:r>
            <a:endParaRPr lang="de-DE" sz="4000"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endParaRPr>
          </a:p>
          <a:p>
            <a:pPr lvl="0"/>
            <a:r>
              <a:rPr lang="de-DE" cap="all"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Richtungsabhängige Geschwindigkeiten</a:t>
            </a:r>
            <a:endParaRPr lang="de-DE"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pic>
        <p:nvPicPr>
          <p:cNvPr id="6"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910330" y="1491334"/>
            <a:ext cx="7320512" cy="3146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hteck 6"/>
          <p:cNvSpPr/>
          <p:nvPr/>
        </p:nvSpPr>
        <p:spPr>
          <a:xfrm>
            <a:off x="7349300" y="4731990"/>
            <a:ext cx="894545" cy="107722"/>
          </a:xfrm>
          <a:prstGeom prst="rect">
            <a:avLst/>
          </a:prstGeom>
        </p:spPr>
        <p:txBody>
          <a:bodyPr wrap="square" lIns="0" tIns="0" rIns="0" bIns="0">
            <a:spAutoFit/>
          </a:bodyPr>
          <a:lstStyle/>
          <a:p>
            <a:pPr algn="r"/>
            <a:r>
              <a:rPr lang="de-DE" sz="700" dirty="0">
                <a:solidFill>
                  <a:schemeClr val="tx1">
                    <a:lumMod val="75000"/>
                    <a:lumOff val="25000"/>
                  </a:schemeClr>
                </a:solidFill>
                <a:latin typeface="Arial" panose="020B0604020202020204" pitchFamily="34" charset="0"/>
                <a:cs typeface="Arial" panose="020B0604020202020204" pitchFamily="34" charset="0"/>
              </a:rPr>
              <a:t>Quelle: ride-portal.de</a:t>
            </a:r>
          </a:p>
        </p:txBody>
      </p:sp>
    </p:spTree>
    <p:extLst>
      <p:ext uri="{BB962C8B-B14F-4D97-AF65-F5344CB8AC3E}">
        <p14:creationId xmlns:p14="http://schemas.microsoft.com/office/powerpoint/2010/main" val="1968575287"/>
      </p:ext>
    </p:extLst>
  </p:cSld>
  <p:clrMapOvr>
    <a:masterClrMapping/>
  </p:clrMapOvr>
  <p:transition spd="slow">
    <p:wip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9"/>
          <p:cNvSpPr txBox="1"/>
          <p:nvPr/>
        </p:nvSpPr>
        <p:spPr>
          <a:xfrm>
            <a:off x="323528" y="252060"/>
            <a:ext cx="8568952" cy="923330"/>
          </a:xfrm>
          <a:prstGeom prst="rect">
            <a:avLst/>
          </a:prstGeom>
          <a:noFill/>
        </p:spPr>
        <p:txBody>
          <a:bodyPr wrap="square" rtlCol="0">
            <a:spAutoFit/>
          </a:bodyPr>
          <a:lstStyle/>
          <a:p>
            <a:pPr lvl="0"/>
            <a:r>
              <a:rPr lang="de-DE" sz="3600"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Anwendungsfall IV</a:t>
            </a:r>
            <a:endParaRPr lang="de-DE" sz="4000"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endParaRPr>
          </a:p>
          <a:p>
            <a:pPr lvl="0"/>
            <a:r>
              <a:rPr lang="de-DE" cap="all"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Statistik-Dashboard</a:t>
            </a:r>
          </a:p>
        </p:txBody>
      </p:sp>
      <p:sp>
        <p:nvSpPr>
          <p:cNvPr id="8" name="Rechteck 7"/>
          <p:cNvSpPr/>
          <p:nvPr/>
        </p:nvSpPr>
        <p:spPr>
          <a:xfrm>
            <a:off x="6444208" y="4880005"/>
            <a:ext cx="894545" cy="107722"/>
          </a:xfrm>
          <a:prstGeom prst="rect">
            <a:avLst/>
          </a:prstGeom>
        </p:spPr>
        <p:txBody>
          <a:bodyPr wrap="square" lIns="0" tIns="0" rIns="0" bIns="0">
            <a:spAutoFit/>
          </a:bodyPr>
          <a:lstStyle/>
          <a:p>
            <a:pPr algn="r"/>
            <a:r>
              <a:rPr lang="de-DE" sz="700" dirty="0">
                <a:solidFill>
                  <a:schemeClr val="tx1">
                    <a:lumMod val="75000"/>
                    <a:lumOff val="25000"/>
                  </a:schemeClr>
                </a:solidFill>
                <a:latin typeface="Arial" panose="020B0604020202020204" pitchFamily="34" charset="0"/>
                <a:cs typeface="Arial" panose="020B0604020202020204" pitchFamily="34" charset="0"/>
              </a:rPr>
              <a:t>Quelle: ride-portal.de</a:t>
            </a:r>
          </a:p>
        </p:txBody>
      </p:sp>
      <p:pic>
        <p:nvPicPr>
          <p:cNvPr id="2050"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749730" y="1203444"/>
            <a:ext cx="3621907" cy="3784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4438030"/>
      </p:ext>
    </p:extLst>
  </p:cSld>
  <p:clrMapOvr>
    <a:masterClrMapping/>
  </p:clrMapOvr>
  <p:transition spd="slow">
    <p:wip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9"/>
          <p:cNvSpPr txBox="1"/>
          <p:nvPr/>
        </p:nvSpPr>
        <p:spPr>
          <a:xfrm>
            <a:off x="323528" y="252060"/>
            <a:ext cx="8568952" cy="923330"/>
          </a:xfrm>
          <a:prstGeom prst="rect">
            <a:avLst/>
          </a:prstGeom>
          <a:noFill/>
        </p:spPr>
        <p:txBody>
          <a:bodyPr wrap="square" rtlCol="0">
            <a:spAutoFit/>
          </a:bodyPr>
          <a:lstStyle/>
          <a:p>
            <a:pPr lvl="0"/>
            <a:r>
              <a:rPr lang="de-DE" sz="3600"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Anwendungsfall V</a:t>
            </a:r>
            <a:endParaRPr lang="de-DE" sz="4000"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endParaRPr>
          </a:p>
          <a:p>
            <a:pPr lvl="0"/>
            <a:r>
              <a:rPr lang="de-DE" cap="all"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Quelle-Ziel-Beziehungen</a:t>
            </a:r>
          </a:p>
        </p:txBody>
      </p:sp>
      <p:pic>
        <p:nvPicPr>
          <p:cNvPr id="7"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93854" y="1491630"/>
            <a:ext cx="7330797" cy="3145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hteck 7"/>
          <p:cNvSpPr/>
          <p:nvPr/>
        </p:nvSpPr>
        <p:spPr>
          <a:xfrm>
            <a:off x="7349300" y="4731990"/>
            <a:ext cx="894545" cy="107722"/>
          </a:xfrm>
          <a:prstGeom prst="rect">
            <a:avLst/>
          </a:prstGeom>
        </p:spPr>
        <p:txBody>
          <a:bodyPr wrap="square" lIns="0" tIns="0" rIns="0" bIns="0">
            <a:spAutoFit/>
          </a:bodyPr>
          <a:lstStyle/>
          <a:p>
            <a:pPr algn="r"/>
            <a:r>
              <a:rPr lang="de-DE" sz="700" dirty="0">
                <a:solidFill>
                  <a:schemeClr val="tx1">
                    <a:lumMod val="75000"/>
                    <a:lumOff val="25000"/>
                  </a:schemeClr>
                </a:solidFill>
                <a:latin typeface="Arial" panose="020B0604020202020204" pitchFamily="34" charset="0"/>
                <a:cs typeface="Arial" panose="020B0604020202020204" pitchFamily="34" charset="0"/>
              </a:rPr>
              <a:t>Quelle: ride-portal.de</a:t>
            </a:r>
          </a:p>
        </p:txBody>
      </p:sp>
    </p:spTree>
    <p:extLst>
      <p:ext uri="{BB962C8B-B14F-4D97-AF65-F5344CB8AC3E}">
        <p14:creationId xmlns:p14="http://schemas.microsoft.com/office/powerpoint/2010/main" val="3428909035"/>
      </p:ext>
    </p:extLst>
  </p:cSld>
  <p:clrMapOvr>
    <a:masterClrMapping/>
  </p:clrMapOvr>
  <p:transition spd="slow">
    <p:wip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5" name="Picture 9"/>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t="36502" r="29708" b="5370"/>
          <a:stretch/>
        </p:blipFill>
        <p:spPr bwMode="auto">
          <a:xfrm>
            <a:off x="3368426" y="2225881"/>
            <a:ext cx="5524054" cy="25695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feld 9"/>
          <p:cNvSpPr txBox="1"/>
          <p:nvPr/>
        </p:nvSpPr>
        <p:spPr>
          <a:xfrm>
            <a:off x="323528" y="252060"/>
            <a:ext cx="8568952" cy="923330"/>
          </a:xfrm>
          <a:prstGeom prst="rect">
            <a:avLst/>
          </a:prstGeom>
          <a:noFill/>
        </p:spPr>
        <p:txBody>
          <a:bodyPr wrap="square" rtlCol="0">
            <a:spAutoFit/>
          </a:bodyPr>
          <a:lstStyle/>
          <a:p>
            <a:pPr lvl="0"/>
            <a:r>
              <a:rPr lang="de-DE" sz="3600"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Anwendungsfall VI</a:t>
            </a:r>
            <a:endParaRPr lang="de-DE" sz="4000"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endParaRPr>
          </a:p>
          <a:p>
            <a:pPr lvl="0"/>
            <a:r>
              <a:rPr lang="de-DE" cap="all"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Wartezeiten an Knotenpunkten</a:t>
            </a:r>
            <a:endParaRPr lang="de-DE"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pic>
        <p:nvPicPr>
          <p:cNvPr id="4100" name="Picture 4"/>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93878" y="1419622"/>
            <a:ext cx="3360496" cy="1872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hteck 10"/>
          <p:cNvSpPr/>
          <p:nvPr/>
        </p:nvSpPr>
        <p:spPr>
          <a:xfrm>
            <a:off x="7997935" y="4845188"/>
            <a:ext cx="894545" cy="107722"/>
          </a:xfrm>
          <a:prstGeom prst="rect">
            <a:avLst/>
          </a:prstGeom>
        </p:spPr>
        <p:txBody>
          <a:bodyPr wrap="square" lIns="0" tIns="0" rIns="0" bIns="0">
            <a:spAutoFit/>
          </a:bodyPr>
          <a:lstStyle/>
          <a:p>
            <a:pPr algn="r"/>
            <a:r>
              <a:rPr lang="de-DE" sz="700" dirty="0">
                <a:solidFill>
                  <a:schemeClr val="tx1">
                    <a:lumMod val="75000"/>
                    <a:lumOff val="25000"/>
                  </a:schemeClr>
                </a:solidFill>
                <a:latin typeface="Arial" panose="020B0604020202020204" pitchFamily="34" charset="0"/>
                <a:cs typeface="Arial" panose="020B0604020202020204" pitchFamily="34" charset="0"/>
              </a:rPr>
              <a:t>Quelle: ride-portal.de</a:t>
            </a:r>
          </a:p>
        </p:txBody>
      </p:sp>
    </p:spTree>
    <p:extLst>
      <p:ext uri="{BB962C8B-B14F-4D97-AF65-F5344CB8AC3E}">
        <p14:creationId xmlns:p14="http://schemas.microsoft.com/office/powerpoint/2010/main" val="2887323246"/>
      </p:ext>
    </p:extLst>
  </p:cSld>
  <p:clrMapOvr>
    <a:masterClrMapping/>
  </p:clrMapOvr>
  <p:transition spd="slow">
    <p:wip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9"/>
          <p:cNvSpPr txBox="1"/>
          <p:nvPr/>
        </p:nvSpPr>
        <p:spPr>
          <a:xfrm>
            <a:off x="323528" y="252060"/>
            <a:ext cx="8568952" cy="923330"/>
          </a:xfrm>
          <a:prstGeom prst="rect">
            <a:avLst/>
          </a:prstGeom>
          <a:noFill/>
        </p:spPr>
        <p:txBody>
          <a:bodyPr wrap="square" rtlCol="0">
            <a:spAutoFit/>
          </a:bodyPr>
          <a:lstStyle/>
          <a:p>
            <a:pPr lvl="0"/>
            <a:r>
              <a:rPr lang="de-DE" sz="3600"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Anwendungsfall VII</a:t>
            </a:r>
            <a:endParaRPr lang="de-DE" sz="4000"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endParaRPr>
          </a:p>
          <a:p>
            <a:pPr lvl="0"/>
            <a:r>
              <a:rPr lang="de-DE" altLang="de-DE" cap="small" dirty="0" smtClean="0">
                <a:solidFill>
                  <a:schemeClr val="tx1">
                    <a:lumMod val="75000"/>
                    <a:lumOff val="25000"/>
                  </a:schemeClr>
                </a:solidFill>
                <a:latin typeface="Arial" panose="020B0604020202020204" pitchFamily="34" charset="0"/>
                <a:ea typeface="Roboto Black" panose="02000000000000000000" pitchFamily="2" charset="0"/>
                <a:cs typeface="Arial" panose="020B0604020202020204" pitchFamily="34" charset="0"/>
              </a:rPr>
              <a:t>RADar!</a:t>
            </a:r>
            <a:r>
              <a:rPr lang="de-DE" cap="all"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-Layer </a:t>
            </a:r>
            <a:r>
              <a:rPr lang="de-DE" sz="15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(Demo-Ansicht)</a:t>
            </a:r>
            <a:endParaRPr lang="de-DE" sz="1500"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pic>
        <p:nvPicPr>
          <p:cNvPr id="4" name="Picture 2"/>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3190" t="11723" r="7305" b="19993"/>
          <a:stretch/>
        </p:blipFill>
        <p:spPr bwMode="auto">
          <a:xfrm>
            <a:off x="893854" y="1491630"/>
            <a:ext cx="7330797" cy="3145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hteck 4"/>
          <p:cNvSpPr/>
          <p:nvPr/>
        </p:nvSpPr>
        <p:spPr>
          <a:xfrm>
            <a:off x="7349300" y="4731990"/>
            <a:ext cx="894545" cy="107722"/>
          </a:xfrm>
          <a:prstGeom prst="rect">
            <a:avLst/>
          </a:prstGeom>
        </p:spPr>
        <p:txBody>
          <a:bodyPr wrap="square" lIns="0" tIns="0" rIns="0" bIns="0">
            <a:spAutoFit/>
          </a:bodyPr>
          <a:lstStyle/>
          <a:p>
            <a:pPr algn="r"/>
            <a:r>
              <a:rPr lang="de-DE" sz="700" dirty="0">
                <a:solidFill>
                  <a:schemeClr val="tx1">
                    <a:lumMod val="75000"/>
                    <a:lumOff val="25000"/>
                  </a:schemeClr>
                </a:solidFill>
                <a:latin typeface="Arial" panose="020B0604020202020204" pitchFamily="34" charset="0"/>
                <a:cs typeface="Arial" panose="020B0604020202020204" pitchFamily="34" charset="0"/>
              </a:rPr>
              <a:t>Quelle: ride-portal.de</a:t>
            </a:r>
          </a:p>
        </p:txBody>
      </p:sp>
    </p:spTree>
    <p:extLst>
      <p:ext uri="{BB962C8B-B14F-4D97-AF65-F5344CB8AC3E}">
        <p14:creationId xmlns:p14="http://schemas.microsoft.com/office/powerpoint/2010/main" val="1605918769"/>
      </p:ext>
    </p:extLst>
  </p:cSld>
  <p:clrMapOvr>
    <a:masterClrMapping/>
  </p:clrMapOvr>
  <p:transition spd="slow">
    <p:wip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5544" r="6227"/>
          <a:stretch/>
        </p:blipFill>
        <p:spPr bwMode="auto">
          <a:xfrm>
            <a:off x="4716779" y="0"/>
            <a:ext cx="4427221" cy="516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323528" y="1193140"/>
            <a:ext cx="4248472" cy="3754874"/>
          </a:xfrm>
          <a:prstGeom prst="rect">
            <a:avLst/>
          </a:prstGeom>
          <a:noFill/>
        </p:spPr>
        <p:txBody>
          <a:bodyPr wrap="square" rtlCol="0">
            <a:spAutoFit/>
          </a:bodyPr>
          <a:lstStyle/>
          <a:p>
            <a:pPr marL="285750" indent="-285750">
              <a:lnSpc>
                <a:spcPct val="100000"/>
              </a:lnSpc>
              <a:spcAft>
                <a:spcPts val="1200"/>
              </a:spcAft>
              <a:buClr>
                <a:schemeClr val="tx1">
                  <a:lumMod val="75000"/>
                  <a:lumOff val="25000"/>
                </a:schemeClr>
              </a:buClr>
              <a:buFont typeface="Wingdings" panose="05000000000000000000" pitchFamily="2" charset="2"/>
              <a:buChar char="ü"/>
              <a:defRPr/>
            </a:pPr>
            <a:r>
              <a:rPr 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Unterstützung der </a:t>
            </a:r>
            <a:r>
              <a:rPr lang="de-DE"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kommunalen Radverkehrsplanung</a:t>
            </a:r>
          </a:p>
          <a:p>
            <a:pPr marL="285750" indent="-285750">
              <a:lnSpc>
                <a:spcPct val="100000"/>
              </a:lnSpc>
              <a:spcAft>
                <a:spcPts val="1200"/>
              </a:spcAft>
              <a:buClr>
                <a:schemeClr val="tx1">
                  <a:lumMod val="75000"/>
                  <a:lumOff val="25000"/>
                </a:schemeClr>
              </a:buClr>
              <a:buFont typeface="Wingdings" panose="05000000000000000000" pitchFamily="2" charset="2"/>
              <a:buChar char="ü"/>
              <a:defRPr/>
            </a:pPr>
            <a:r>
              <a:rPr lang="de-DE"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Repräsentative</a:t>
            </a:r>
            <a: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und </a:t>
            </a:r>
            <a:r>
              <a:rPr lang="de-DE"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valide </a:t>
            </a:r>
            <a:r>
              <a:rPr lang="de-DE"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Daten</a:t>
            </a:r>
            <a: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basis</a:t>
            </a:r>
          </a:p>
          <a:p>
            <a:pPr marL="285750" indent="-285750">
              <a:lnSpc>
                <a:spcPct val="100000"/>
              </a:lnSpc>
              <a:spcAft>
                <a:spcPts val="1200"/>
              </a:spcAft>
              <a:buClr>
                <a:schemeClr val="tx1">
                  <a:lumMod val="75000"/>
                  <a:lumOff val="25000"/>
                </a:schemeClr>
              </a:buClr>
              <a:buFont typeface="Wingdings" panose="05000000000000000000" pitchFamily="2" charset="2"/>
              <a:buChar char="ü"/>
              <a:defRPr/>
            </a:pPr>
            <a: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Verbesserte </a:t>
            </a:r>
            <a:r>
              <a:rPr lang="de-DE"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Analysealgorithmen</a:t>
            </a:r>
            <a:r>
              <a:rPr 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zur Datenverarbeitung</a:t>
            </a:r>
          </a:p>
          <a:p>
            <a:pPr marL="285750" indent="-285750">
              <a:spcAft>
                <a:spcPts val="1200"/>
              </a:spcAft>
              <a:buClr>
                <a:schemeClr val="tx1">
                  <a:lumMod val="75000"/>
                  <a:lumOff val="25000"/>
                </a:schemeClr>
              </a:buClr>
              <a:buFont typeface="Wingdings" panose="05000000000000000000" pitchFamily="2" charset="2"/>
              <a:buChar char="ü"/>
              <a:defRPr/>
            </a:pPr>
            <a:r>
              <a:rPr lang="de-DE"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Kontinuierliche</a:t>
            </a:r>
            <a: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Datenerfassung und </a:t>
            </a:r>
            <a:r>
              <a:rPr lang="de-DE"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automatisierte Ergebnisaufbereitung</a:t>
            </a:r>
          </a:p>
          <a:p>
            <a:pPr marL="285750" indent="-285750">
              <a:spcAft>
                <a:spcPts val="1200"/>
              </a:spcAft>
              <a:buClr>
                <a:schemeClr val="tx1">
                  <a:lumMod val="75000"/>
                  <a:lumOff val="25000"/>
                </a:schemeClr>
              </a:buClr>
              <a:buFont typeface="Wingdings" panose="05000000000000000000" pitchFamily="2" charset="2"/>
              <a:buChar char="ü"/>
              <a:defRPr/>
            </a:pPr>
            <a:r>
              <a:rPr 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Ausweitung auf </a:t>
            </a:r>
            <a:r>
              <a:rPr lang="de-DE"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möglichst viele Kommunen</a:t>
            </a:r>
          </a:p>
        </p:txBody>
      </p:sp>
      <p:sp>
        <p:nvSpPr>
          <p:cNvPr id="10" name="Textfeld 9"/>
          <p:cNvSpPr txBox="1"/>
          <p:nvPr/>
        </p:nvSpPr>
        <p:spPr>
          <a:xfrm>
            <a:off x="323528" y="252060"/>
            <a:ext cx="8568952" cy="646331"/>
          </a:xfrm>
          <a:prstGeom prst="rect">
            <a:avLst/>
          </a:prstGeom>
          <a:noFill/>
        </p:spPr>
        <p:txBody>
          <a:bodyPr wrap="square" rtlCol="0">
            <a:spAutoFit/>
          </a:bodyPr>
          <a:lstStyle/>
          <a:p>
            <a:pPr lvl="0"/>
            <a:r>
              <a:rPr lang="de-DE" sz="3600"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R</a:t>
            </a:r>
            <a:r>
              <a:rPr lang="de-DE" sz="3600"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i</a:t>
            </a:r>
            <a:r>
              <a:rPr lang="de-DE" sz="3600"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de-ziele</a:t>
            </a:r>
            <a:endParaRPr lang="de-DE" sz="4000"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endParaRPr>
          </a:p>
        </p:txBody>
      </p:sp>
      <p:sp>
        <p:nvSpPr>
          <p:cNvPr id="7" name="Rechteck 6"/>
          <p:cNvSpPr/>
          <p:nvPr/>
        </p:nvSpPr>
        <p:spPr>
          <a:xfrm>
            <a:off x="4846178" y="266353"/>
            <a:ext cx="1152128" cy="453970"/>
          </a:xfrm>
          <a:prstGeom prst="rect">
            <a:avLst/>
          </a:prstGeom>
        </p:spPr>
        <p:txBody>
          <a:bodyPr wrap="square" lIns="0" tIns="0" rIns="0" bIns="0">
            <a:spAutoFit/>
          </a:bodyPr>
          <a:lstStyle/>
          <a:p>
            <a:pPr algn="r">
              <a:spcAft>
                <a:spcPts val="300"/>
              </a:spcAft>
            </a:pPr>
            <a:r>
              <a:rPr lang="de-DE" sz="1000" dirty="0" smtClean="0">
                <a:solidFill>
                  <a:schemeClr val="bg1"/>
                </a:solidFill>
                <a:latin typeface="Arial" panose="020B0604020202020204" pitchFamily="34" charset="0"/>
                <a:cs typeface="Arial" panose="020B0604020202020204" pitchFamily="34" charset="0"/>
              </a:rPr>
              <a:t>Heatmap Deutschland 2023</a:t>
            </a:r>
          </a:p>
          <a:p>
            <a:pPr algn="r">
              <a:spcAft>
                <a:spcPts val="300"/>
              </a:spcAft>
            </a:pPr>
            <a:r>
              <a:rPr lang="de-DE" sz="700" dirty="0" smtClean="0">
                <a:solidFill>
                  <a:schemeClr val="bg1"/>
                </a:solidFill>
                <a:latin typeface="Arial" panose="020B0604020202020204" pitchFamily="34" charset="0"/>
                <a:cs typeface="Arial" panose="020B0604020202020204" pitchFamily="34" charset="0"/>
              </a:rPr>
              <a:t>Quelle: ride-portal.de</a:t>
            </a:r>
            <a:endParaRPr lang="de-DE" sz="7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5666899"/>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0" y="0"/>
            <a:ext cx="9144000" cy="5143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Picture 2" descr="P:\KB-Projekte\STADTRADELN\STADTRADELN\Grafik\Logos\Logo - REDESIGN 2017\02 SR Logo - Quadratisch\SR Logo - Quadratisch - Weiß\Stadtradeln_quadratisch_weiss.pn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320209" y="1275606"/>
            <a:ext cx="4503582" cy="2416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4419099"/>
      </p:ext>
    </p:extLst>
  </p:cSld>
  <p:clrMapOvr>
    <a:masterClrMapping/>
  </p:clrMapOvr>
  <p:transition spd="slow">
    <p:wip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323528" y="1571183"/>
            <a:ext cx="5544616" cy="3508653"/>
          </a:xfrm>
          <a:prstGeom prst="rect">
            <a:avLst/>
          </a:prstGeom>
          <a:noFill/>
        </p:spPr>
        <p:txBody>
          <a:bodyPr wrap="square" rtlCol="0">
            <a:spAutoFit/>
          </a:bodyPr>
          <a:lstStyle/>
          <a:p>
            <a:pPr>
              <a:lnSpc>
                <a:spcPct val="100000"/>
              </a:lnSpc>
              <a:spcAft>
                <a:spcPts val="1200"/>
              </a:spcAft>
              <a:buClr>
                <a:schemeClr val="tx1">
                  <a:lumMod val="75000"/>
                  <a:lumOff val="25000"/>
                </a:schemeClr>
              </a:buClr>
              <a:defRPr/>
            </a:pPr>
            <a: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Kostenfreie Anwendungsfälle I bis IV, sprich</a:t>
            </a:r>
            <a:endParaRPr lang="de-DE"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marL="285750" indent="-285750">
              <a:lnSpc>
                <a:spcPct val="100000"/>
              </a:lnSpc>
              <a:spcAft>
                <a:spcPts val="1200"/>
              </a:spcAft>
              <a:buClr>
                <a:schemeClr val="tx1">
                  <a:lumMod val="75000"/>
                  <a:lumOff val="25000"/>
                </a:schemeClr>
              </a:buClr>
              <a:buFont typeface="Wingdings" panose="05000000000000000000" pitchFamily="2" charset="2"/>
              <a:buChar char="ü"/>
              <a:tabLst>
                <a:tab pos="2690813" algn="l"/>
              </a:tabLst>
              <a:defRPr/>
            </a:pPr>
            <a:r>
              <a:rPr lang="de-DE"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Heatmap und Verkehrsmengen</a:t>
            </a:r>
          </a:p>
          <a:p>
            <a:pPr marL="285750" indent="-285750">
              <a:lnSpc>
                <a:spcPct val="100000"/>
              </a:lnSpc>
              <a:spcAft>
                <a:spcPts val="1200"/>
              </a:spcAft>
              <a:buClr>
                <a:schemeClr val="tx1">
                  <a:lumMod val="75000"/>
                  <a:lumOff val="25000"/>
                </a:schemeClr>
              </a:buClr>
              <a:buFont typeface="Wingdings" panose="05000000000000000000" pitchFamily="2" charset="2"/>
              <a:buChar char="ü"/>
              <a:defRPr/>
            </a:pPr>
            <a:r>
              <a:rPr lang="de-DE"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Richtungsabhängige Geschwindigkeiten</a:t>
            </a:r>
            <a:endParaRPr lang="de-DE"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marL="285750" indent="-285750">
              <a:lnSpc>
                <a:spcPct val="100000"/>
              </a:lnSpc>
              <a:spcAft>
                <a:spcPts val="1200"/>
              </a:spcAft>
              <a:buClr>
                <a:schemeClr val="tx1">
                  <a:lumMod val="75000"/>
                  <a:lumOff val="25000"/>
                </a:schemeClr>
              </a:buClr>
              <a:buFont typeface="Wingdings" panose="05000000000000000000" pitchFamily="2" charset="2"/>
              <a:buChar char="ü"/>
              <a:defRPr/>
            </a:pPr>
            <a:r>
              <a:rPr lang="de-DE"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Statistik-Dashboard</a:t>
            </a:r>
            <a:endParaRPr lang="de-DE" sz="16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a:lnSpc>
                <a:spcPct val="100000"/>
              </a:lnSpc>
              <a:spcAft>
                <a:spcPts val="1200"/>
              </a:spcAft>
              <a:buClr>
                <a:schemeClr val="tx1">
                  <a:lumMod val="75000"/>
                  <a:lumOff val="25000"/>
                </a:schemeClr>
              </a:buClr>
              <a:defRPr/>
            </a:pPr>
            <a: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Kostenreduzierte </a:t>
            </a:r>
            <a:r>
              <a:rPr 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Anwendungsfälle </a:t>
            </a:r>
            <a: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V </a:t>
            </a:r>
            <a:r>
              <a:rPr 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bis </a:t>
            </a:r>
            <a: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VI, </a:t>
            </a:r>
            <a:r>
              <a:rPr 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sprich</a:t>
            </a:r>
            <a:endParaRPr lang="de-DE"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marL="285750" indent="-285750">
              <a:lnSpc>
                <a:spcPct val="100000"/>
              </a:lnSpc>
              <a:spcAft>
                <a:spcPts val="1200"/>
              </a:spcAft>
              <a:buClr>
                <a:schemeClr val="tx1">
                  <a:lumMod val="75000"/>
                  <a:lumOff val="25000"/>
                </a:schemeClr>
              </a:buClr>
              <a:buFont typeface="Wingdings" panose="05000000000000000000" pitchFamily="2" charset="2"/>
              <a:buChar char="ü"/>
              <a:defRPr/>
            </a:pPr>
            <a:r>
              <a:rPr lang="de-DE"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Quelle-Ziel-Beziehungen und </a:t>
            </a:r>
            <a:r>
              <a:rPr lang="de-DE"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Wartezeiten</a:t>
            </a:r>
          </a:p>
          <a:p>
            <a:pPr>
              <a:lnSpc>
                <a:spcPct val="100000"/>
              </a:lnSpc>
              <a:spcAft>
                <a:spcPts val="1200"/>
              </a:spcAft>
              <a:buClr>
                <a:schemeClr val="tx1">
                  <a:lumMod val="75000"/>
                  <a:lumOff val="25000"/>
                </a:schemeClr>
              </a:buClr>
              <a:defRPr/>
            </a:pPr>
            <a: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Via einen Nutzendenzugang pro Kommune</a:t>
            </a:r>
            <a:b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zur </a:t>
            </a:r>
            <a:r>
              <a:rPr 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interaktiven Visualisierung </a:t>
            </a:r>
            <a: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über das</a:t>
            </a:r>
            <a:b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RiDE-Portal (siehe </a:t>
            </a:r>
            <a: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ride-portal.de)</a:t>
            </a:r>
            <a:endParaRPr 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sp>
        <p:nvSpPr>
          <p:cNvPr id="12" name="Textfeld 11"/>
          <p:cNvSpPr txBox="1"/>
          <p:nvPr/>
        </p:nvSpPr>
        <p:spPr>
          <a:xfrm>
            <a:off x="323528" y="252060"/>
            <a:ext cx="8568952" cy="923330"/>
          </a:xfrm>
          <a:prstGeom prst="rect">
            <a:avLst/>
          </a:prstGeom>
          <a:noFill/>
        </p:spPr>
        <p:txBody>
          <a:bodyPr wrap="square" rtlCol="0">
            <a:spAutoFit/>
          </a:bodyPr>
          <a:lstStyle/>
          <a:p>
            <a:pPr lvl="0"/>
            <a:r>
              <a:rPr lang="de-DE" sz="3600"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NRVP-Förderung 2022-2024</a:t>
            </a:r>
            <a:endParaRPr lang="de-DE" sz="4000"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endParaRPr>
          </a:p>
          <a:p>
            <a:pPr lvl="0"/>
            <a:r>
              <a:rPr lang="de-DE" cap="all"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Für Deutsche STADTRADELN-Teilnehmerkommunen</a:t>
            </a:r>
          </a:p>
        </p:txBody>
      </p:sp>
      <p:pic>
        <p:nvPicPr>
          <p:cNvPr id="14" name="Picture 3" descr="D:\MOVEBIS Ausgründung\Shared\2022_RiDE\05 Projekte\2022-2024 Move_On\03 - Öffentlichkeitsarbeit\Grafik und Fotos\Logo\MoveOn Logo\MoveOn_Logo.pn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700389" y="1203598"/>
            <a:ext cx="2426769" cy="1228693"/>
          </a:xfrm>
          <a:prstGeom prst="rect">
            <a:avLst/>
          </a:prstGeom>
          <a:noFill/>
          <a:extLst>
            <a:ext uri="{909E8E84-426E-40DD-AFC4-6F175D3DCCD1}">
              <a14:hiddenFill xmlns:a14="http://schemas.microsoft.com/office/drawing/2010/main">
                <a:solidFill>
                  <a:srgbClr val="FFFFFF"/>
                </a:solidFill>
              </a14:hiddenFill>
            </a:ext>
          </a:extLst>
        </p:spPr>
      </p:pic>
      <p:sp>
        <p:nvSpPr>
          <p:cNvPr id="16" name="Rechteck 15"/>
          <p:cNvSpPr/>
          <p:nvPr/>
        </p:nvSpPr>
        <p:spPr>
          <a:xfrm>
            <a:off x="5945282" y="2241364"/>
            <a:ext cx="919749" cy="144645"/>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smtClean="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Projektpartner</a:t>
            </a:r>
            <a:endParaRPr kumimoji="0" lang="de-DE" sz="10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endParaRPr>
          </a:p>
        </p:txBody>
      </p:sp>
      <p:pic>
        <p:nvPicPr>
          <p:cNvPr id="18" name="Picture 2" descr="D:\MOVEBIS Ausgründung\Shared\2022_RiDE\05 Projekte\2022-2024 Move_On\03 - Öffentlichkeitsarbeit\Bilder und Logos\Versand_BMDV_Förderlogo_2021\BMDV_Fz_2021_Office_Farbe_de.pn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871451" y="3333398"/>
            <a:ext cx="1252653" cy="129662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D:\MOVEBIS Ausgründung\Shared\2022_RiDE\05 Projekte\2022-2024 Move_On\03 - Öffentlichkeitsarbeit\Grafik und Fotos\TU Dresden\PNG_Digital\TU_Dresden_Logo_schwarz.png"/>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5938174" y="2598697"/>
            <a:ext cx="1063401" cy="312358"/>
          </a:xfrm>
          <a:prstGeom prst="rect">
            <a:avLst/>
          </a:prstGeom>
          <a:noFill/>
          <a:extLst>
            <a:ext uri="{909E8E84-426E-40DD-AFC4-6F175D3DCCD1}">
              <a14:hiddenFill xmlns:a14="http://schemas.microsoft.com/office/drawing/2010/main">
                <a:solidFill>
                  <a:srgbClr val="FFFFFF"/>
                </a:solidFill>
              </a14:hiddenFill>
            </a:ext>
          </a:extLst>
        </p:spPr>
      </p:pic>
      <p:pic>
        <p:nvPicPr>
          <p:cNvPr id="13" name="Grafik 12"/>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8206726" y="2587620"/>
            <a:ext cx="829770" cy="334512"/>
          </a:xfrm>
          <a:prstGeom prst="rect">
            <a:avLst/>
          </a:prstGeom>
        </p:spPr>
      </p:pic>
      <p:pic>
        <p:nvPicPr>
          <p:cNvPr id="19" name="Grafik 18"/>
          <p:cNvPicPr>
            <a:picLocks noChangeAspect="1"/>
          </p:cNvPicPr>
          <p:nvPr/>
        </p:nvPicPr>
        <p:blipFill rotWithShape="1">
          <a:blip r:embed="rId7" cstate="screen">
            <a:extLst>
              <a:ext uri="{28A0092B-C50C-407E-A947-70E740481C1C}">
                <a14:useLocalDpi xmlns:a14="http://schemas.microsoft.com/office/drawing/2010/main" val="0"/>
              </a:ext>
            </a:extLst>
          </a:blip>
          <a:srcRect l="17793" t="27681" r="16987" b="25479"/>
          <a:stretch/>
        </p:blipFill>
        <p:spPr>
          <a:xfrm>
            <a:off x="7105126" y="2556270"/>
            <a:ext cx="998049" cy="397212"/>
          </a:xfrm>
          <a:prstGeom prst="rect">
            <a:avLst/>
          </a:prstGeom>
        </p:spPr>
      </p:pic>
      <p:pic>
        <p:nvPicPr>
          <p:cNvPr id="15" name="Picture 2" descr="Q:\05_Projects\STADTRADELN\MoveOn\03 - Öffentlichkeitsarbeit\Logo BMDV\BMVI_Modellvorh_NichtInvestiv_WortBildClaim_vertikal_RGB.png"/>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7462002" y="3579862"/>
            <a:ext cx="1188790" cy="1057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46267"/>
      </p:ext>
    </p:extLst>
  </p:cSld>
  <p:clrMapOvr>
    <a:masterClrMapping/>
  </p:clrMapOvr>
  <p:transition spd="slow">
    <p:wip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323528" y="1571183"/>
            <a:ext cx="5544616" cy="3046988"/>
          </a:xfrm>
          <a:prstGeom prst="rect">
            <a:avLst/>
          </a:prstGeom>
          <a:noFill/>
        </p:spPr>
        <p:txBody>
          <a:bodyPr wrap="square" rtlCol="0">
            <a:spAutoFit/>
          </a:bodyPr>
          <a:lstStyle/>
          <a:p>
            <a:pPr>
              <a:lnSpc>
                <a:spcPct val="100000"/>
              </a:lnSpc>
              <a:spcAft>
                <a:spcPts val="1200"/>
              </a:spcAft>
              <a:buClr>
                <a:schemeClr val="tx1">
                  <a:lumMod val="75000"/>
                  <a:lumOff val="25000"/>
                </a:schemeClr>
              </a:buClr>
              <a:defRPr/>
            </a:pPr>
            <a: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Neue Anwendungsfälle für RiDE-Portal</a:t>
            </a:r>
            <a:endParaRPr lang="de-DE"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marL="285750" indent="-285750">
              <a:lnSpc>
                <a:spcPct val="100000"/>
              </a:lnSpc>
              <a:spcAft>
                <a:spcPts val="1200"/>
              </a:spcAft>
              <a:buClr>
                <a:schemeClr val="tx1">
                  <a:lumMod val="75000"/>
                  <a:lumOff val="25000"/>
                </a:schemeClr>
              </a:buClr>
              <a:buFont typeface="Arial" panose="020B0604020202020204" pitchFamily="34" charset="0"/>
              <a:buChar char="•"/>
              <a:defRPr/>
            </a:pPr>
            <a:r>
              <a:rPr lang="de-DE"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DTV-Hochrechnung</a:t>
            </a:r>
            <a:br>
              <a:rPr lang="de-DE"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de-DE" sz="16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(durchschnittlicher täglicher (Rad)Verkehr)</a:t>
            </a:r>
            <a:endParaRPr lang="de-DE"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marL="285750" indent="-285750">
              <a:lnSpc>
                <a:spcPct val="100000"/>
              </a:lnSpc>
              <a:spcAft>
                <a:spcPts val="1200"/>
              </a:spcAft>
              <a:buClr>
                <a:schemeClr val="tx1">
                  <a:lumMod val="75000"/>
                  <a:lumOff val="25000"/>
                </a:schemeClr>
              </a:buClr>
              <a:buFont typeface="Arial" panose="020B0604020202020204" pitchFamily="34" charset="0"/>
              <a:buChar char="•"/>
              <a:defRPr/>
            </a:pPr>
            <a:r>
              <a:rPr lang="de-DE"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Differenzkarte</a:t>
            </a:r>
            <a: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zu Anwendungsfällen Verkehrsmengen sowie Quelle-Ziel-Beziehungen</a:t>
            </a:r>
            <a:endParaRPr 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marL="285750" indent="-285750">
              <a:lnSpc>
                <a:spcPct val="100000"/>
              </a:lnSpc>
              <a:spcAft>
                <a:spcPts val="1200"/>
              </a:spcAft>
              <a:buClr>
                <a:schemeClr val="tx1">
                  <a:lumMod val="75000"/>
                  <a:lumOff val="25000"/>
                </a:schemeClr>
              </a:buClr>
              <a:buFont typeface="Arial" panose="020B0604020202020204" pitchFamily="34" charset="0"/>
              <a:buChar char="•"/>
              <a:defRPr/>
            </a:pPr>
            <a:r>
              <a:rPr lang="de-DE" b="1" cap="sm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RADar</a:t>
            </a:r>
            <a:r>
              <a:rPr lang="de-DE"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!-Meldungsanzeige</a:t>
            </a:r>
          </a:p>
          <a:p>
            <a:pPr marL="285750" indent="-285750">
              <a:lnSpc>
                <a:spcPct val="100000"/>
              </a:lnSpc>
              <a:spcAft>
                <a:spcPts val="1200"/>
              </a:spcAft>
              <a:buClr>
                <a:schemeClr val="tx1">
                  <a:lumMod val="75000"/>
                  <a:lumOff val="25000"/>
                </a:schemeClr>
              </a:buClr>
              <a:buFont typeface="Arial" panose="020B0604020202020204" pitchFamily="34" charset="0"/>
              <a:buChar char="•"/>
              <a:defRPr/>
            </a:pPr>
            <a: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Erweitertes </a:t>
            </a:r>
            <a:r>
              <a:rPr lang="de-DE"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Statistik-Dashboard</a:t>
            </a:r>
          </a:p>
          <a:p>
            <a:pPr>
              <a:spcAft>
                <a:spcPts val="1200"/>
              </a:spcAft>
              <a:buClr>
                <a:schemeClr val="tx1">
                  <a:lumMod val="75000"/>
                  <a:lumOff val="25000"/>
                </a:schemeClr>
              </a:buClr>
              <a:defRPr/>
            </a:pPr>
            <a: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Datenbereitstellung der Kampagnenjahre 2018-2020</a:t>
            </a:r>
            <a:endParaRPr 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sp>
        <p:nvSpPr>
          <p:cNvPr id="12" name="Textfeld 11"/>
          <p:cNvSpPr txBox="1"/>
          <p:nvPr/>
        </p:nvSpPr>
        <p:spPr>
          <a:xfrm>
            <a:off x="323528" y="252060"/>
            <a:ext cx="8568952" cy="923330"/>
          </a:xfrm>
          <a:prstGeom prst="rect">
            <a:avLst/>
          </a:prstGeom>
          <a:noFill/>
        </p:spPr>
        <p:txBody>
          <a:bodyPr wrap="square" rtlCol="0">
            <a:spAutoFit/>
          </a:bodyPr>
          <a:lstStyle/>
          <a:p>
            <a:pPr lvl="0"/>
            <a:r>
              <a:rPr lang="de-DE" sz="3600"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NRVP-Förderung 2022-2024</a:t>
            </a:r>
            <a:endParaRPr lang="de-DE" sz="4000"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endParaRPr>
          </a:p>
          <a:p>
            <a:pPr lvl="0"/>
            <a:r>
              <a:rPr lang="de-DE" cap="all"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Für Deutsche STADTRADELN-Teilnehmerkommunen</a:t>
            </a:r>
          </a:p>
        </p:txBody>
      </p:sp>
      <p:pic>
        <p:nvPicPr>
          <p:cNvPr id="13" name="Picture 3" descr="D:\MOVEBIS Ausgründung\Shared\2022_RiDE\05 Projekte\2022-2024 Move_On\03 - Öffentlichkeitsarbeit\Grafik und Fotos\Logo\MoveOn Logo\MoveOn_Logo.pn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700389" y="1203598"/>
            <a:ext cx="2426769" cy="122869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D:\MOVEBIS Ausgründung\Shared\2022_RiDE\05 Projekte\2022-2024 Move_On\03 - Öffentlichkeitsarbeit\Grafik und Fotos\TU Dresden\PNG_Digital\TU_Dresden_Logo_schwarz.pn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938174" y="2598697"/>
            <a:ext cx="1063401" cy="312358"/>
          </a:xfrm>
          <a:prstGeom prst="rect">
            <a:avLst/>
          </a:prstGeom>
          <a:noFill/>
          <a:extLst>
            <a:ext uri="{909E8E84-426E-40DD-AFC4-6F175D3DCCD1}">
              <a14:hiddenFill xmlns:a14="http://schemas.microsoft.com/office/drawing/2010/main">
                <a:solidFill>
                  <a:srgbClr val="FFFFFF"/>
                </a:solidFill>
              </a14:hiddenFill>
            </a:ext>
          </a:extLst>
        </p:spPr>
      </p:pic>
      <p:sp>
        <p:nvSpPr>
          <p:cNvPr id="21" name="Rechteck 20"/>
          <p:cNvSpPr/>
          <p:nvPr/>
        </p:nvSpPr>
        <p:spPr>
          <a:xfrm>
            <a:off x="5945282" y="2241364"/>
            <a:ext cx="919749" cy="144645"/>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smtClean="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Projektpartner</a:t>
            </a:r>
            <a:endParaRPr kumimoji="0" lang="de-DE" sz="10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endParaRPr>
          </a:p>
        </p:txBody>
      </p:sp>
      <p:pic>
        <p:nvPicPr>
          <p:cNvPr id="22" name="Grafik 21"/>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206726" y="2587620"/>
            <a:ext cx="829770" cy="334512"/>
          </a:xfrm>
          <a:prstGeom prst="rect">
            <a:avLst/>
          </a:prstGeom>
        </p:spPr>
      </p:pic>
      <p:pic>
        <p:nvPicPr>
          <p:cNvPr id="15" name="Grafik 14"/>
          <p:cNvPicPr>
            <a:picLocks noChangeAspect="1"/>
          </p:cNvPicPr>
          <p:nvPr/>
        </p:nvPicPr>
        <p:blipFill rotWithShape="1">
          <a:blip r:embed="rId6" cstate="screen">
            <a:extLst>
              <a:ext uri="{28A0092B-C50C-407E-A947-70E740481C1C}">
                <a14:useLocalDpi xmlns:a14="http://schemas.microsoft.com/office/drawing/2010/main" val="0"/>
              </a:ext>
            </a:extLst>
          </a:blip>
          <a:srcRect l="17793" t="27681" r="16987" b="25479"/>
          <a:stretch/>
        </p:blipFill>
        <p:spPr>
          <a:xfrm>
            <a:off x="7105126" y="2556270"/>
            <a:ext cx="998049" cy="397212"/>
          </a:xfrm>
          <a:prstGeom prst="rect">
            <a:avLst/>
          </a:prstGeom>
        </p:spPr>
      </p:pic>
      <p:pic>
        <p:nvPicPr>
          <p:cNvPr id="10" name="Picture 2" descr="D:\MOVEBIS Ausgründung\Shared\2022_RiDE\05 Projekte\2022-2024 Move_On\03 - Öffentlichkeitsarbeit\Bilder und Logos\Versand_BMDV_Förderlogo_2021\BMDV_Fz_2021_Office_Farbe_de.png"/>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5871451" y="3333398"/>
            <a:ext cx="1252653" cy="129662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Q:\05_Projects\STADTRADELN\MoveOn\03 - Öffentlichkeitsarbeit\Logo BMDV\BMVI_Modellvorh_NichtInvestiv_WortBildClaim_vertikal_RGB.png"/>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7462002" y="3579862"/>
            <a:ext cx="1188790" cy="1057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8510267"/>
      </p:ext>
    </p:extLst>
  </p:cSld>
  <p:clrMapOvr>
    <a:masterClrMapping/>
  </p:clrMapOvr>
  <p:transition spd="slow">
    <p:wip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m 6"/>
          <p:cNvGraphicFramePr>
            <a:graphicFrameLocks noChangeAspect="1"/>
          </p:cNvGraphicFramePr>
          <p:nvPr>
            <p:extLst>
              <p:ext uri="{D42A27DB-BD31-4B8C-83A1-F6EECF244321}">
                <p14:modId xmlns:p14="http://schemas.microsoft.com/office/powerpoint/2010/main" val="327968915"/>
              </p:ext>
            </p:extLst>
          </p:nvPr>
        </p:nvGraphicFramePr>
        <p:xfrm>
          <a:off x="0" y="48475"/>
          <a:ext cx="4379495" cy="5046549"/>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feld 10"/>
          <p:cNvSpPr txBox="1"/>
          <p:nvPr/>
        </p:nvSpPr>
        <p:spPr>
          <a:xfrm>
            <a:off x="323528" y="252060"/>
            <a:ext cx="8568952" cy="923330"/>
          </a:xfrm>
          <a:prstGeom prst="rect">
            <a:avLst/>
          </a:prstGeom>
          <a:noFill/>
        </p:spPr>
        <p:txBody>
          <a:bodyPr wrap="square" rtlCol="0">
            <a:spAutoFit/>
          </a:bodyPr>
          <a:lstStyle/>
          <a:p>
            <a:pPr lvl="0"/>
            <a:r>
              <a:rPr lang="de-DE" sz="3600"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App-Nutzung</a:t>
            </a:r>
            <a:endParaRPr lang="de-DE" sz="4000"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endParaRPr>
          </a:p>
          <a:p>
            <a:pPr lvl="0"/>
            <a:r>
              <a:rPr lang="de-DE" cap="all"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R</a:t>
            </a:r>
            <a: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a:t>
            </a:r>
            <a:r>
              <a:rPr lang="de-DE" cap="all"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de-Zeitraum</a:t>
            </a:r>
          </a:p>
        </p:txBody>
      </p:sp>
      <p:sp>
        <p:nvSpPr>
          <p:cNvPr id="12" name="Rechteck 11"/>
          <p:cNvSpPr/>
          <p:nvPr/>
        </p:nvSpPr>
        <p:spPr>
          <a:xfrm>
            <a:off x="4566358" y="1347614"/>
            <a:ext cx="4572000" cy="3524042"/>
          </a:xfrm>
          <a:prstGeom prst="rect">
            <a:avLst/>
          </a:prstGeom>
        </p:spPr>
        <p:txBody>
          <a:bodyPr wrap="square">
            <a:spAutoFit/>
          </a:bodyPr>
          <a:lstStyle/>
          <a:p>
            <a:pPr marR="0" lvl="0" algn="l" defTabSz="914400" rtl="0" eaLnBrk="1" fontAlgn="auto" latinLnBrk="0" hangingPunct="1">
              <a:spcBef>
                <a:spcPts val="0"/>
              </a:spcBef>
              <a:spcAft>
                <a:spcPts val="1800"/>
              </a:spcAft>
              <a:buClr>
                <a:schemeClr val="tx1">
                  <a:lumMod val="75000"/>
                  <a:lumOff val="25000"/>
                </a:schemeClr>
              </a:buClr>
              <a:buSzTx/>
              <a:tabLst/>
              <a:defRPr/>
            </a:pPr>
            <a:r>
              <a:rPr kumimoji="0" lang="de-DE" b="1" i="0" u="none" strike="noStrike" kern="1200" cap="none" spc="0" normalizeH="0" baseline="0" noProof="0" dirty="0" smtClean="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Für 2023:</a:t>
            </a:r>
            <a:br>
              <a:rPr kumimoji="0" lang="de-DE" b="1" i="0" u="none" strike="noStrike" kern="1200" cap="none" spc="0" normalizeH="0" baseline="0" noProof="0" dirty="0" smtClean="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br>
            <a:r>
              <a:rPr kumimoji="0" lang="de-DE" sz="1000" i="0" u="none" strike="noStrike" kern="1200" cap="none" spc="0" normalizeH="0" baseline="0" noProof="0" dirty="0" smtClean="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(in Klammern Vgl. zu 2022)</a:t>
            </a:r>
          </a:p>
          <a:p>
            <a:pPr marL="269875" marR="0" lvl="0" indent="-269875" algn="l" defTabSz="914400" rtl="0" eaLnBrk="1" fontAlgn="auto" latinLnBrk="0" hangingPunct="1">
              <a:spcBef>
                <a:spcPts val="0"/>
              </a:spcBef>
              <a:spcAft>
                <a:spcPts val="1800"/>
              </a:spcAft>
              <a:buClr>
                <a:schemeClr val="tx1">
                  <a:lumMod val="75000"/>
                  <a:lumOff val="25000"/>
                </a:schemeClr>
              </a:buClr>
              <a:buSzTx/>
              <a:buFont typeface="Arial" panose="020B0604020202020204" pitchFamily="34" charset="0"/>
              <a:buChar char="•"/>
              <a:tabLst/>
              <a:defRPr/>
            </a:pPr>
            <a:r>
              <a:rPr kumimoji="0" lang="de-DE" b="0" i="0" u="none" strike="noStrike" kern="1200" cap="none" spc="0" normalizeH="0" baseline="0" noProof="0" dirty="0" smtClean="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7,9 Mio. aufgezeichnete </a:t>
            </a:r>
            <a:r>
              <a:rPr kumimoji="0" lang="de-DE" b="1" i="0" u="none" strike="noStrike" kern="1200" cap="none" spc="0" normalizeH="0" baseline="0" noProof="0" dirty="0" smtClean="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Radfahrten</a:t>
            </a:r>
            <a:r>
              <a:rPr kumimoji="0" lang="de-DE" b="0" i="0" u="none" strike="noStrike" kern="1200" cap="none" spc="0" normalizeH="0" baseline="0" noProof="0" dirty="0" smtClean="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
            </a:r>
            <a:br>
              <a:rPr kumimoji="0" lang="de-DE" b="0" i="0" u="none" strike="noStrike" kern="1200" cap="none" spc="0" normalizeH="0" baseline="0" noProof="0" dirty="0" smtClean="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br>
            <a:r>
              <a:rPr kumimoji="0" lang="de-DE" sz="1500" b="0" i="0" u="none" strike="noStrike" kern="1200" cap="none" spc="0" normalizeH="0" baseline="0" noProof="0" dirty="0" smtClean="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(5,2</a:t>
            </a:r>
            <a:r>
              <a:rPr kumimoji="0" lang="de-DE" sz="1500" b="0" i="0" u="none" strike="noStrike" kern="1200" cap="none" spc="0" normalizeH="0" noProof="0" dirty="0" smtClean="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 Mio.</a:t>
            </a:r>
            <a:r>
              <a:rPr kumimoji="0" lang="de-DE" sz="1500" b="0" i="0" u="none" strike="noStrike" kern="1200" cap="none" spc="0" normalizeH="0" baseline="0" noProof="0" dirty="0" smtClean="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a:t>
            </a:r>
          </a:p>
          <a:p>
            <a:pPr marL="269875" lvl="0" indent="-269875">
              <a:spcAft>
                <a:spcPts val="1800"/>
              </a:spcAft>
              <a:buClr>
                <a:schemeClr val="tx1">
                  <a:lumMod val="75000"/>
                  <a:lumOff val="25000"/>
                </a:schemeClr>
              </a:buClr>
              <a:buFont typeface="Arial" panose="020B0604020202020204" pitchFamily="34" charset="0"/>
              <a:buChar char="•"/>
              <a:defRPr/>
            </a:pPr>
            <a:r>
              <a:rPr kumimoji="0" lang="de-DE" b="0" i="0" u="none" strike="noStrike" kern="1200" cap="none" spc="0" normalizeH="0" baseline="0" noProof="0" dirty="0" smtClean="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64,9 Mio. aufgezeichnete </a:t>
            </a:r>
            <a:r>
              <a:rPr lang="de-DE"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Radkilometer</a:t>
            </a:r>
            <a: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r>
            <a:b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de-DE" sz="15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(41,5 </a:t>
            </a:r>
            <a:r>
              <a:rPr lang="de-DE" sz="15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Mio.)</a:t>
            </a:r>
            <a:endParaRPr kumimoji="0" lang="de-DE" sz="15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endParaRPr>
          </a:p>
          <a:p>
            <a:pPr marL="269875" indent="-269875">
              <a:spcAft>
                <a:spcPts val="1800"/>
              </a:spcAft>
              <a:buClr>
                <a:schemeClr val="tx1">
                  <a:lumMod val="75000"/>
                  <a:lumOff val="25000"/>
                </a:schemeClr>
              </a:buClr>
              <a:buFont typeface="Arial" panose="020B0604020202020204" pitchFamily="34" charset="0"/>
              <a:buChar char="•"/>
              <a:defRPr/>
            </a:pPr>
            <a: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245 Terabyte </a:t>
            </a:r>
            <a:r>
              <a:rPr lang="de-DE"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Datenmenge</a:t>
            </a:r>
            <a: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r>
            <a:b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de-DE" sz="15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(156 TB)</a:t>
            </a:r>
          </a:p>
          <a:p>
            <a:pPr marL="269875" indent="-269875">
              <a:spcAft>
                <a:spcPts val="1800"/>
              </a:spcAft>
              <a:buClr>
                <a:schemeClr val="tx1">
                  <a:lumMod val="75000"/>
                  <a:lumOff val="25000"/>
                </a:schemeClr>
              </a:buClr>
              <a:buFont typeface="Arial" panose="020B0604020202020204" pitchFamily="34" charset="0"/>
              <a:buChar char="•"/>
              <a:defRPr/>
            </a:pPr>
            <a:r>
              <a:rPr kumimoji="0" lang="de-DE" b="0" i="0" u="none" strike="noStrike" kern="1200" cap="none" spc="0" normalizeH="0" baseline="0" noProof="0" dirty="0" smtClean="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42 % </a:t>
            </a:r>
            <a:r>
              <a:rPr kumimoji="0" lang="de-DE" b="1" i="0" u="none" strike="noStrike" kern="1200" cap="none" spc="0" normalizeH="0" baseline="0" noProof="0" dirty="0" smtClean="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App-Nutzungsquote</a:t>
            </a:r>
            <a:r>
              <a:rPr kumimoji="0" lang="de-DE" b="0" i="0" u="none" strike="noStrike" kern="1200" cap="none" spc="0" normalizeH="0" baseline="0" noProof="0" dirty="0" smtClean="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 über alle STADTRADELN-Teilnehmende</a:t>
            </a:r>
            <a:endParaRPr kumimoji="0" lang="de-DE"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endParaRPr>
          </a:p>
        </p:txBody>
      </p:sp>
      <p:sp>
        <p:nvSpPr>
          <p:cNvPr id="5" name="Rechteck 4"/>
          <p:cNvSpPr/>
          <p:nvPr/>
        </p:nvSpPr>
        <p:spPr>
          <a:xfrm>
            <a:off x="324694" y="2058402"/>
            <a:ext cx="2807146" cy="307777"/>
          </a:xfrm>
          <a:prstGeom prst="rect">
            <a:avLst/>
          </a:prstGeom>
        </p:spPr>
        <p:txBody>
          <a:bodyPr wrap="square">
            <a:spAutoFit/>
          </a:bodyPr>
          <a:lstStyle/>
          <a:p>
            <a:pPr fontAlgn="auto">
              <a:lnSpc>
                <a:spcPct val="100000"/>
              </a:lnSpc>
              <a:spcAft>
                <a:spcPts val="0"/>
              </a:spcAft>
              <a:buClrTx/>
              <a:buSzTx/>
              <a:buFontTx/>
            </a:pPr>
            <a:r>
              <a:rPr lang="de-DE" altLang="de-DE" sz="14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App-User*innen</a:t>
            </a:r>
            <a:endParaRPr lang="de-DE" altLang="de-DE" sz="14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78524439"/>
      </p:ext>
    </p:extLst>
  </p:cSld>
  <p:clrMapOvr>
    <a:masterClrMapping/>
  </p:clrMapOvr>
  <p:transition spd="slow">
    <p:wip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8064" y="1784105"/>
            <a:ext cx="2822693" cy="3060457"/>
          </a:xfrm>
          <a:prstGeom prst="rect">
            <a:avLst/>
          </a:prstGeom>
        </p:spPr>
      </p:pic>
      <p:pic>
        <p:nvPicPr>
          <p:cNvPr id="8" name="Grafi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1640" y="1788610"/>
            <a:ext cx="2639797" cy="3060457"/>
          </a:xfrm>
          <a:prstGeom prst="rect">
            <a:avLst/>
          </a:prstGeom>
        </p:spPr>
      </p:pic>
      <p:sp>
        <p:nvSpPr>
          <p:cNvPr id="4" name="Textfeld 3"/>
          <p:cNvSpPr txBox="1"/>
          <p:nvPr/>
        </p:nvSpPr>
        <p:spPr>
          <a:xfrm>
            <a:off x="2106312" y="4409838"/>
            <a:ext cx="936104" cy="400110"/>
          </a:xfrm>
          <a:prstGeom prst="rect">
            <a:avLst/>
          </a:prstGeom>
          <a:solidFill>
            <a:schemeClr val="bg1"/>
          </a:solidFill>
        </p:spPr>
        <p:txBody>
          <a:bodyPr wrap="square" rtlCol="0">
            <a:spAutoFit/>
          </a:bodyPr>
          <a:lstStyle/>
          <a:p>
            <a:pPr algn="ctr"/>
            <a:r>
              <a:rPr lang="de-DE" sz="1000" dirty="0" smtClean="0">
                <a:solidFill>
                  <a:schemeClr val="bg1">
                    <a:lumMod val="50000"/>
                  </a:schemeClr>
                </a:solidFill>
              </a:rPr>
              <a:t>Teilnehmende gesamt</a:t>
            </a:r>
            <a:endParaRPr lang="de-DE" sz="1000" dirty="0">
              <a:solidFill>
                <a:schemeClr val="bg1">
                  <a:lumMod val="50000"/>
                </a:schemeClr>
              </a:solidFill>
            </a:endParaRPr>
          </a:p>
        </p:txBody>
      </p:sp>
      <p:sp>
        <p:nvSpPr>
          <p:cNvPr id="9" name="Textfeld 8"/>
          <p:cNvSpPr txBox="1"/>
          <p:nvPr/>
        </p:nvSpPr>
        <p:spPr>
          <a:xfrm>
            <a:off x="323528" y="252060"/>
            <a:ext cx="8568952" cy="923330"/>
          </a:xfrm>
          <a:prstGeom prst="rect">
            <a:avLst/>
          </a:prstGeom>
          <a:noFill/>
        </p:spPr>
        <p:txBody>
          <a:bodyPr wrap="square" rtlCol="0">
            <a:spAutoFit/>
          </a:bodyPr>
          <a:lstStyle/>
          <a:p>
            <a:pPr lvl="0"/>
            <a:r>
              <a:rPr lang="de-DE" sz="3600"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Datenbasis</a:t>
            </a:r>
            <a:endParaRPr lang="de-DE" sz="4000"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endParaRPr>
          </a:p>
          <a:p>
            <a:pPr lvl="0"/>
            <a:r>
              <a:rPr lang="de-DE" cap="all"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Einordnung </a:t>
            </a:r>
            <a:r>
              <a:rPr lang="de-DE" sz="15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(Leipzig exemplarisch</a:t>
            </a:r>
            <a:r>
              <a:rPr lang="de-DE" sz="15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t>
            </a:r>
          </a:p>
        </p:txBody>
      </p:sp>
      <p:sp>
        <p:nvSpPr>
          <p:cNvPr id="11" name="Inhaltsplatzhalter 2"/>
          <p:cNvSpPr>
            <a:spLocks noGrp="1"/>
          </p:cNvSpPr>
          <p:nvPr>
            <p:ph idx="1"/>
          </p:nvPr>
        </p:nvSpPr>
        <p:spPr>
          <a:xfrm>
            <a:off x="450874" y="1347614"/>
            <a:ext cx="4841206" cy="360040"/>
          </a:xfrm>
        </p:spPr>
        <p:txBody>
          <a:bodyPr>
            <a:normAutofit/>
          </a:bodyPr>
          <a:lstStyle/>
          <a:p>
            <a:pPr marL="0" indent="0">
              <a:buNone/>
            </a:pPr>
            <a:r>
              <a:rPr lang="de-DE" sz="1600" dirty="0" smtClean="0">
                <a:solidFill>
                  <a:schemeClr val="tx1">
                    <a:lumMod val="75000"/>
                    <a:lumOff val="25000"/>
                  </a:schemeClr>
                </a:solidFill>
                <a:latin typeface="Arial" panose="020B0604020202020204" pitchFamily="34" charset="0"/>
                <a:cs typeface="Arial" panose="020B0604020202020204" pitchFamily="34" charset="0"/>
              </a:rPr>
              <a:t>Vergleich STADTRADELN und Haushaltsbefragung</a:t>
            </a:r>
            <a:endParaRPr lang="de-DE" sz="16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3686141"/>
      </p:ext>
    </p:extLst>
  </p:cSld>
  <p:clrMapOvr>
    <a:masterClrMapping/>
  </p:clrMapOvr>
  <p:transition spd="slow">
    <p:wip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323528" y="252060"/>
            <a:ext cx="8568952" cy="923330"/>
          </a:xfrm>
          <a:prstGeom prst="rect">
            <a:avLst/>
          </a:prstGeom>
          <a:noFill/>
        </p:spPr>
        <p:txBody>
          <a:bodyPr wrap="square" rtlCol="0">
            <a:spAutoFit/>
          </a:bodyPr>
          <a:lstStyle/>
          <a:p>
            <a:pPr lvl="0"/>
            <a:r>
              <a:rPr lang="de-DE" sz="3600"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Datenbasis</a:t>
            </a:r>
            <a:endParaRPr lang="de-DE" sz="4000"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endParaRPr>
          </a:p>
          <a:p>
            <a:pPr lvl="0"/>
            <a:r>
              <a:rPr lang="de-DE" cap="all"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Einordnung </a:t>
            </a:r>
            <a:r>
              <a:rPr lang="de-DE" sz="15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(Leipzig exemplarisch</a:t>
            </a:r>
            <a:r>
              <a:rPr lang="de-DE" sz="15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t>
            </a:r>
          </a:p>
        </p:txBody>
      </p:sp>
      <p:sp>
        <p:nvSpPr>
          <p:cNvPr id="11" name="Inhaltsplatzhalter 2"/>
          <p:cNvSpPr>
            <a:spLocks noGrp="1"/>
          </p:cNvSpPr>
          <p:nvPr>
            <p:ph idx="1"/>
          </p:nvPr>
        </p:nvSpPr>
        <p:spPr>
          <a:xfrm>
            <a:off x="450874" y="1347614"/>
            <a:ext cx="4841206" cy="360040"/>
          </a:xfrm>
        </p:spPr>
        <p:txBody>
          <a:bodyPr>
            <a:normAutofit/>
          </a:bodyPr>
          <a:lstStyle/>
          <a:p>
            <a:pPr marL="0" indent="0">
              <a:buNone/>
            </a:pPr>
            <a:r>
              <a:rPr lang="de-DE" sz="1600" dirty="0" smtClean="0">
                <a:solidFill>
                  <a:schemeClr val="tx1">
                    <a:lumMod val="75000"/>
                    <a:lumOff val="25000"/>
                  </a:schemeClr>
                </a:solidFill>
                <a:latin typeface="Arial" panose="020B0604020202020204" pitchFamily="34" charset="0"/>
                <a:cs typeface="Arial" panose="020B0604020202020204" pitchFamily="34" charset="0"/>
              </a:rPr>
              <a:t>Vergleich STADTRADELN und Haushaltsbefragung</a:t>
            </a:r>
            <a:endParaRPr lang="de-DE" sz="160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522" y="2283718"/>
            <a:ext cx="4322439" cy="1847248"/>
          </a:xfrm>
          <a:prstGeom prst="rect">
            <a:avLst/>
          </a:prstGeom>
        </p:spPr>
      </p:pic>
      <p:pic>
        <p:nvPicPr>
          <p:cNvPr id="10" name="Grafik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6016" y="1851670"/>
            <a:ext cx="4109060" cy="2932430"/>
          </a:xfrm>
          <a:prstGeom prst="rect">
            <a:avLst/>
          </a:prstGeom>
        </p:spPr>
      </p:pic>
    </p:spTree>
    <p:extLst>
      <p:ext uri="{BB962C8B-B14F-4D97-AF65-F5344CB8AC3E}">
        <p14:creationId xmlns:p14="http://schemas.microsoft.com/office/powerpoint/2010/main" val="4276625876"/>
      </p:ext>
    </p:extLst>
  </p:cSld>
  <p:clrMapOvr>
    <a:masterClrMapping/>
  </p:clrMapOvr>
  <p:transition spd="slow">
    <p:wip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323528" y="252060"/>
            <a:ext cx="8568952" cy="923330"/>
          </a:xfrm>
          <a:prstGeom prst="rect">
            <a:avLst/>
          </a:prstGeom>
          <a:noFill/>
        </p:spPr>
        <p:txBody>
          <a:bodyPr wrap="square" rtlCol="0">
            <a:spAutoFit/>
          </a:bodyPr>
          <a:lstStyle/>
          <a:p>
            <a:pPr lvl="0"/>
            <a:r>
              <a:rPr lang="de-DE" sz="3600"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Datenbasis</a:t>
            </a:r>
            <a:endParaRPr lang="de-DE" sz="4000"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endParaRPr>
          </a:p>
          <a:p>
            <a:pPr lvl="0"/>
            <a:r>
              <a:rPr lang="de-DE" cap="all"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Einordnung </a:t>
            </a:r>
            <a:r>
              <a:rPr lang="de-DE" sz="15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(Leipzig exemplarisch</a:t>
            </a:r>
            <a:r>
              <a:rPr lang="de-DE" sz="15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t>
            </a:r>
          </a:p>
        </p:txBody>
      </p:sp>
      <p:sp>
        <p:nvSpPr>
          <p:cNvPr id="11" name="Inhaltsplatzhalter 2"/>
          <p:cNvSpPr>
            <a:spLocks noGrp="1"/>
          </p:cNvSpPr>
          <p:nvPr>
            <p:ph idx="1"/>
          </p:nvPr>
        </p:nvSpPr>
        <p:spPr>
          <a:xfrm>
            <a:off x="450874" y="1347614"/>
            <a:ext cx="4841206" cy="360040"/>
          </a:xfrm>
        </p:spPr>
        <p:txBody>
          <a:bodyPr>
            <a:normAutofit/>
          </a:bodyPr>
          <a:lstStyle/>
          <a:p>
            <a:pPr marL="0" indent="0">
              <a:buNone/>
            </a:pPr>
            <a:r>
              <a:rPr lang="de-DE" sz="1600" dirty="0" smtClean="0">
                <a:solidFill>
                  <a:schemeClr val="tx1">
                    <a:lumMod val="75000"/>
                    <a:lumOff val="25000"/>
                  </a:schemeClr>
                </a:solidFill>
                <a:latin typeface="Arial" panose="020B0604020202020204" pitchFamily="34" charset="0"/>
                <a:cs typeface="Arial" panose="020B0604020202020204" pitchFamily="34" charset="0"/>
              </a:rPr>
              <a:t>Vergleich STADTRADELN und Haushaltsbefragung</a:t>
            </a:r>
            <a:endParaRPr lang="de-DE" sz="160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707654"/>
            <a:ext cx="4535817" cy="3359187"/>
          </a:xfrm>
          <a:prstGeom prst="rect">
            <a:avLst/>
          </a:prstGeom>
        </p:spPr>
      </p:pic>
      <p:pic>
        <p:nvPicPr>
          <p:cNvPr id="8" name="Grafi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0264" y="1851670"/>
            <a:ext cx="4316342" cy="3011685"/>
          </a:xfrm>
          <a:prstGeom prst="rect">
            <a:avLst/>
          </a:prstGeom>
        </p:spPr>
      </p:pic>
    </p:spTree>
    <p:extLst>
      <p:ext uri="{BB962C8B-B14F-4D97-AF65-F5344CB8AC3E}">
        <p14:creationId xmlns:p14="http://schemas.microsoft.com/office/powerpoint/2010/main" val="3009625197"/>
      </p:ext>
    </p:extLst>
  </p:cSld>
  <p:clrMapOvr>
    <a:masterClrMapping/>
  </p:clrMapOvr>
  <p:transition spd="slow">
    <p:wip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0"/>
            <a:ext cx="9144000" cy="5143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p:cNvSpPr txBox="1"/>
          <p:nvPr/>
        </p:nvSpPr>
        <p:spPr>
          <a:xfrm>
            <a:off x="0" y="1763978"/>
            <a:ext cx="9144000" cy="1754326"/>
          </a:xfrm>
          <a:prstGeom prst="rect">
            <a:avLst/>
          </a:prstGeom>
          <a:noFill/>
        </p:spPr>
        <p:txBody>
          <a:bodyPr wrap="square" rtlCol="0">
            <a:spAutoFit/>
          </a:bodyPr>
          <a:lstStyle/>
          <a:p>
            <a:pPr algn="ctr"/>
            <a:r>
              <a:rPr lang="de-DE" sz="5400" dirty="0">
                <a:solidFill>
                  <a:schemeClr val="bg1"/>
                </a:solidFill>
                <a:latin typeface="Arial Black" panose="020B0A04020102020204" pitchFamily="34" charset="0"/>
                <a:ea typeface="Roboto Black" panose="02000000000000000000" pitchFamily="2" charset="0"/>
                <a:cs typeface="Roboto Black" panose="02000000000000000000" pitchFamily="2" charset="0"/>
              </a:rPr>
              <a:t>radverkehr-in-deutschland.de</a:t>
            </a:r>
          </a:p>
        </p:txBody>
      </p:sp>
    </p:spTree>
    <p:extLst>
      <p:ext uri="{BB962C8B-B14F-4D97-AF65-F5344CB8AC3E}">
        <p14:creationId xmlns:p14="http://schemas.microsoft.com/office/powerpoint/2010/main" val="1211878522"/>
      </p:ext>
    </p:extLst>
  </p:cSld>
  <p:clrMapOvr>
    <a:masterClrMapping/>
  </p:clrMapOvr>
  <p:transition spd="slow">
    <p:wip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257" t="5801" r="-18" b="9867"/>
          <a:stretch/>
        </p:blipFill>
        <p:spPr bwMode="auto">
          <a:xfrm>
            <a:off x="0" y="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hteck 6"/>
          <p:cNvSpPr/>
          <p:nvPr/>
        </p:nvSpPr>
        <p:spPr>
          <a:xfrm>
            <a:off x="323528" y="998895"/>
            <a:ext cx="7200800" cy="3862596"/>
          </a:xfrm>
          <a:prstGeom prst="rect">
            <a:avLst/>
          </a:prstGeom>
        </p:spPr>
        <p:txBody>
          <a:bodyPr wrap="square">
            <a:spAutoFit/>
          </a:bodyPr>
          <a:lstStyle/>
          <a:p>
            <a:pPr fontAlgn="auto">
              <a:lnSpc>
                <a:spcPct val="100000"/>
              </a:lnSpc>
              <a:spcAft>
                <a:spcPts val="7800"/>
              </a:spcAft>
              <a:buClrTx/>
              <a:buSzTx/>
              <a:buFontTx/>
            </a:pPr>
            <a:r>
              <a:rPr lang="de-DE" altLang="de-DE" sz="4000" b="1" cap="all" dirty="0" smtClean="0">
                <a:solidFill>
                  <a:schemeClr val="bg1"/>
                </a:solidFill>
                <a:latin typeface="Arial Black" panose="020B0A04020102020204" pitchFamily="34" charset="0"/>
                <a:ea typeface="Roboto Black" panose="02000000000000000000" pitchFamily="2" charset="0"/>
                <a:cs typeface="Roboto Black" panose="02000000000000000000" pitchFamily="2" charset="0"/>
              </a:rPr>
              <a:t>STADTRADELN,</a:t>
            </a:r>
            <a:br>
              <a:rPr lang="de-DE" altLang="de-DE" sz="4000" b="1" cap="all" dirty="0" smtClean="0">
                <a:solidFill>
                  <a:schemeClr val="bg1"/>
                </a:solidFill>
                <a:latin typeface="Arial Black" panose="020B0A04020102020204" pitchFamily="34" charset="0"/>
                <a:ea typeface="Roboto Black" panose="02000000000000000000" pitchFamily="2" charset="0"/>
                <a:cs typeface="Roboto Black" panose="02000000000000000000" pitchFamily="2" charset="0"/>
              </a:rPr>
            </a:br>
            <a:r>
              <a:rPr lang="de-DE" altLang="de-DE" sz="4000" b="1" cap="small" dirty="0" smtClean="0">
                <a:solidFill>
                  <a:schemeClr val="bg1"/>
                </a:solidFill>
                <a:latin typeface="Arial Black" panose="020B0A04020102020204" pitchFamily="34" charset="0"/>
                <a:ea typeface="Roboto Black" panose="02000000000000000000" pitchFamily="2" charset="0"/>
                <a:cs typeface="Roboto Black" panose="02000000000000000000" pitchFamily="2" charset="0"/>
              </a:rPr>
              <a:t>RADar!</a:t>
            </a:r>
            <a:r>
              <a:rPr lang="de-DE" altLang="de-DE" sz="4000" b="1" cap="all" dirty="0" smtClean="0">
                <a:solidFill>
                  <a:schemeClr val="bg1"/>
                </a:solidFill>
                <a:latin typeface="Arial Black" panose="020B0A04020102020204" pitchFamily="34" charset="0"/>
                <a:ea typeface="Roboto Black" panose="02000000000000000000" pitchFamily="2" charset="0"/>
                <a:cs typeface="Roboto Black" panose="02000000000000000000" pitchFamily="2" charset="0"/>
              </a:rPr>
              <a:t> &amp; R</a:t>
            </a:r>
            <a:r>
              <a:rPr lang="de-DE" altLang="de-DE" sz="4000" b="1" dirty="0" smtClean="0">
                <a:solidFill>
                  <a:schemeClr val="bg1"/>
                </a:solidFill>
                <a:latin typeface="Arial Black" panose="020B0A04020102020204" pitchFamily="34" charset="0"/>
                <a:ea typeface="Roboto Black" panose="02000000000000000000" pitchFamily="2" charset="0"/>
                <a:cs typeface="Roboto Black" panose="02000000000000000000" pitchFamily="2" charset="0"/>
              </a:rPr>
              <a:t>i</a:t>
            </a:r>
            <a:r>
              <a:rPr lang="de-DE" altLang="de-DE" sz="4000" b="1" cap="all" dirty="0" smtClean="0">
                <a:solidFill>
                  <a:schemeClr val="bg1"/>
                </a:solidFill>
                <a:latin typeface="Arial Black" panose="020B0A04020102020204" pitchFamily="34" charset="0"/>
                <a:ea typeface="Roboto Black" panose="02000000000000000000" pitchFamily="2" charset="0"/>
                <a:cs typeface="Roboto Black" panose="02000000000000000000" pitchFamily="2" charset="0"/>
              </a:rPr>
              <a:t>de</a:t>
            </a:r>
          </a:p>
          <a:p>
            <a:r>
              <a:rPr lang="de-DE" altLang="de-DE" sz="3500" b="1" dirty="0">
                <a:solidFill>
                  <a:schemeClr val="bg1"/>
                </a:solidFill>
                <a:latin typeface="Arial" panose="020B0604020202020204" pitchFamily="34" charset="0"/>
                <a:ea typeface="Roboto" panose="02000000000000000000" pitchFamily="2" charset="0"/>
                <a:cs typeface="Arial" panose="020B0604020202020204" pitchFamily="34" charset="0"/>
              </a:rPr>
              <a:t>All-in-</a:t>
            </a:r>
            <a:r>
              <a:rPr lang="de-DE" altLang="de-DE" sz="3500" b="1" dirty="0" err="1">
                <a:solidFill>
                  <a:schemeClr val="bg1"/>
                </a:solidFill>
                <a:latin typeface="Arial" panose="020B0604020202020204" pitchFamily="34" charset="0"/>
                <a:ea typeface="Roboto" panose="02000000000000000000" pitchFamily="2" charset="0"/>
                <a:cs typeface="Arial" panose="020B0604020202020204" pitchFamily="34" charset="0"/>
              </a:rPr>
              <a:t>one</a:t>
            </a:r>
            <a:r>
              <a:rPr lang="de-DE" altLang="de-DE" sz="3500" b="1" dirty="0">
                <a:solidFill>
                  <a:schemeClr val="bg1"/>
                </a:solidFill>
                <a:latin typeface="Arial" panose="020B0604020202020204" pitchFamily="34" charset="0"/>
                <a:ea typeface="Roboto" panose="02000000000000000000" pitchFamily="2" charset="0"/>
                <a:cs typeface="Arial" panose="020B0604020202020204" pitchFamily="34" charset="0"/>
              </a:rPr>
              <a:t>:</a:t>
            </a:r>
          </a:p>
          <a:p>
            <a:r>
              <a:rPr lang="de-DE" altLang="de-DE" sz="3000" dirty="0">
                <a:solidFill>
                  <a:schemeClr val="bg1"/>
                </a:solidFill>
                <a:latin typeface="Arial" panose="020B0604020202020204" pitchFamily="34" charset="0"/>
                <a:ea typeface="Roboto" panose="02000000000000000000" pitchFamily="2" charset="0"/>
                <a:cs typeface="Arial" panose="020B0604020202020204" pitchFamily="34" charset="0"/>
              </a:rPr>
              <a:t>Kommunikations-,Planungs- </a:t>
            </a:r>
            <a:r>
              <a:rPr lang="de-DE" altLang="de-DE" sz="3000" i="1" dirty="0">
                <a:solidFill>
                  <a:schemeClr val="bg1"/>
                </a:solidFill>
                <a:latin typeface="Arial" panose="020B0604020202020204" pitchFamily="34" charset="0"/>
                <a:ea typeface="Roboto" panose="02000000000000000000" pitchFamily="2" charset="0"/>
                <a:cs typeface="Arial" panose="020B0604020202020204" pitchFamily="34" charset="0"/>
              </a:rPr>
              <a:t>und </a:t>
            </a:r>
            <a:r>
              <a:rPr lang="de-DE" altLang="de-DE" sz="3000" dirty="0">
                <a:solidFill>
                  <a:schemeClr val="bg1"/>
                </a:solidFill>
                <a:latin typeface="Arial" panose="020B0604020202020204" pitchFamily="34" charset="0"/>
                <a:ea typeface="Roboto" panose="02000000000000000000" pitchFamily="2" charset="0"/>
                <a:cs typeface="Arial" panose="020B0604020202020204" pitchFamily="34" charset="0"/>
              </a:rPr>
              <a:t>Bürgerbeteiligungsinstrument</a:t>
            </a:r>
            <a:endParaRPr lang="de-DE" sz="3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7058983"/>
      </p:ext>
    </p:extLst>
  </p:cSld>
  <p:clrMapOvr>
    <a:masterClrMapping/>
  </p:clrMapOvr>
  <p:transition spd="slow">
    <p:wip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0"/>
            <a:ext cx="4067944" cy="5143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3"/>
          <p:cNvSpPr/>
          <p:nvPr/>
        </p:nvSpPr>
        <p:spPr>
          <a:xfrm>
            <a:off x="4562424" y="411510"/>
            <a:ext cx="4380969" cy="646331"/>
          </a:xfrm>
          <a:prstGeom prst="rect">
            <a:avLst/>
          </a:prstGeom>
        </p:spPr>
        <p:txBody>
          <a:bodyPr wrap="square">
            <a:spAutoFit/>
          </a:bodyPr>
          <a:lstStyle/>
          <a:p>
            <a:pPr fontAlgn="auto">
              <a:lnSpc>
                <a:spcPct val="100000"/>
              </a:lnSpc>
              <a:spcAft>
                <a:spcPts val="0"/>
              </a:spcAft>
              <a:buClrTx/>
              <a:buSzTx/>
              <a:buFontTx/>
            </a:pPr>
            <a:r>
              <a:rPr lang="de-DE" altLang="de-DE" sz="3600" b="1"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Vielen Dank!</a:t>
            </a:r>
          </a:p>
        </p:txBody>
      </p:sp>
      <p:sp>
        <p:nvSpPr>
          <p:cNvPr id="7" name="Textfeld 6"/>
          <p:cNvSpPr txBox="1"/>
          <p:nvPr/>
        </p:nvSpPr>
        <p:spPr>
          <a:xfrm>
            <a:off x="4562424" y="1249702"/>
            <a:ext cx="4330056" cy="3385542"/>
          </a:xfrm>
          <a:prstGeom prst="rect">
            <a:avLst/>
          </a:prstGeom>
          <a:noFill/>
        </p:spPr>
        <p:txBody>
          <a:bodyPr wrap="square" rtlCol="0">
            <a:spAutoFit/>
          </a:bodyPr>
          <a:lstStyle/>
          <a:p>
            <a:pPr>
              <a:spcAft>
                <a:spcPts val="800"/>
              </a:spcAft>
              <a:buClr>
                <a:srgbClr val="54A4DF"/>
              </a:buClr>
            </a:pPr>
            <a:r>
              <a:rPr lang="de-DE" altLang="de-DE" sz="20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Kontakt</a:t>
            </a:r>
          </a:p>
          <a:p>
            <a:pPr>
              <a:spcAft>
                <a:spcPts val="1200"/>
              </a:spcAft>
              <a:buClr>
                <a:srgbClr val="54A4DF"/>
              </a:buClr>
            </a:pPr>
            <a:r>
              <a:rPr lang="de-DE" altLang="de-DE" sz="11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&lt;Name&gt;</a:t>
            </a:r>
            <a:br>
              <a:rPr lang="de-DE" altLang="de-DE" sz="11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de-DE" altLang="de-DE" sz="11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&lt;</a:t>
            </a:r>
            <a:r>
              <a:rPr lang="de-DE" altLang="de-DE" sz="11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Organisation&gt;</a:t>
            </a:r>
            <a:r>
              <a:rPr lang="de-DE" altLang="de-DE" sz="11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r>
            <a:br>
              <a:rPr lang="de-DE" altLang="de-DE" sz="11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de-DE" altLang="de-DE" sz="11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&lt;Funktion</a:t>
            </a:r>
            <a:r>
              <a:rPr lang="de-DE" altLang="de-DE" sz="11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&gt;</a:t>
            </a:r>
            <a:br>
              <a:rPr lang="de-DE" altLang="de-DE" sz="11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de-DE" altLang="de-DE" sz="11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 </a:t>
            </a:r>
            <a:br>
              <a:rPr lang="de-DE" altLang="de-DE" sz="11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de-DE" altLang="de-DE" sz="11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 </a:t>
            </a:r>
          </a:p>
          <a:p>
            <a:pPr>
              <a:spcAft>
                <a:spcPts val="1200"/>
              </a:spcAft>
              <a:buClr>
                <a:srgbClr val="54A4DF"/>
              </a:buClr>
            </a:pPr>
            <a:r>
              <a:rPr lang="de-DE" altLang="de-DE" sz="11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STADTRADELN-Team</a:t>
            </a:r>
            <a:br>
              <a:rPr lang="de-DE" altLang="de-DE" sz="11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de-DE" altLang="de-DE" sz="11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 info@stadtradeln.de</a:t>
            </a:r>
            <a:br>
              <a:rPr lang="de-DE" altLang="de-DE" sz="11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de-DE" altLang="de-DE" sz="11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 +49 69 717139-39</a:t>
            </a:r>
          </a:p>
          <a:p>
            <a:pPr algn="r">
              <a:spcAft>
                <a:spcPts val="800"/>
              </a:spcAft>
              <a:buClr>
                <a:srgbClr val="54A4DF"/>
              </a:buClr>
            </a:pPr>
            <a:r>
              <a:rPr lang="de-DE" altLang="de-DE" sz="11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Klima-Bündnis</a:t>
            </a:r>
            <a:endParaRPr lang="de-DE" altLang="de-DE" sz="11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algn="r">
              <a:spcAft>
                <a:spcPts val="800"/>
              </a:spcAft>
              <a:buClr>
                <a:srgbClr val="54A4DF"/>
              </a:buClr>
            </a:pPr>
            <a:r>
              <a:rPr lang="de-DE" altLang="de-DE" sz="11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Galvanistraße 28</a:t>
            </a:r>
            <a:br>
              <a:rPr lang="de-DE" altLang="de-DE" sz="11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de-DE" altLang="de-DE" sz="11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60486 Frankfurt am Main</a:t>
            </a:r>
            <a:br>
              <a:rPr lang="de-DE" altLang="de-DE" sz="11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de-DE" altLang="de-DE" sz="11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Deutschland</a:t>
            </a:r>
          </a:p>
          <a:p>
            <a:pPr algn="r">
              <a:spcAft>
                <a:spcPts val="800"/>
              </a:spcAft>
              <a:buClr>
                <a:srgbClr val="54A4DF"/>
              </a:buClr>
            </a:pPr>
            <a:r>
              <a:rPr lang="de-DE" altLang="de-DE" sz="11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W. klimabuendnis.org</a:t>
            </a:r>
            <a:br>
              <a:rPr lang="de-DE" altLang="de-DE" sz="11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de-DE" altLang="de-DE" sz="11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 europe@klimabuendnis.org</a:t>
            </a:r>
            <a:endParaRPr lang="de-DE"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 name="Textfeld 1"/>
          <p:cNvSpPr txBox="1"/>
          <p:nvPr/>
        </p:nvSpPr>
        <p:spPr>
          <a:xfrm>
            <a:off x="0" y="3891121"/>
            <a:ext cx="4067944" cy="923330"/>
          </a:xfrm>
          <a:prstGeom prst="rect">
            <a:avLst/>
          </a:prstGeom>
          <a:noFill/>
        </p:spPr>
        <p:txBody>
          <a:bodyPr wrap="square" rtlCol="0">
            <a:spAutoFit/>
          </a:bodyPr>
          <a:lstStyle/>
          <a:p>
            <a:pPr algn="ctr"/>
            <a:r>
              <a:rPr lang="de-DE" dirty="0" smtClean="0">
                <a:solidFill>
                  <a:schemeClr val="bg1"/>
                </a:solidFill>
                <a:latin typeface="Arial Black" panose="020B0A04020102020204" pitchFamily="34" charset="0"/>
                <a:ea typeface="Roboto Black" panose="02000000000000000000" pitchFamily="2" charset="0"/>
                <a:cs typeface="Roboto Black" panose="02000000000000000000" pitchFamily="2" charset="0"/>
              </a:rPr>
              <a:t>stadtradeln.de</a:t>
            </a:r>
          </a:p>
          <a:p>
            <a:pPr algn="ctr"/>
            <a:r>
              <a:rPr lang="de-DE" dirty="0" smtClean="0">
                <a:solidFill>
                  <a:schemeClr val="bg1"/>
                </a:solidFill>
                <a:latin typeface="Arial Black" panose="020B0A04020102020204" pitchFamily="34" charset="0"/>
                <a:ea typeface="Roboto Black" panose="02000000000000000000" pitchFamily="2" charset="0"/>
                <a:cs typeface="Roboto Black" panose="02000000000000000000" pitchFamily="2" charset="0"/>
              </a:rPr>
              <a:t>radar-online.net</a:t>
            </a:r>
          </a:p>
          <a:p>
            <a:pPr algn="ctr"/>
            <a:r>
              <a:rPr lang="de-DE" dirty="0" smtClean="0">
                <a:solidFill>
                  <a:schemeClr val="bg1"/>
                </a:solidFill>
                <a:latin typeface="Arial Black" panose="020B0A04020102020204" pitchFamily="34" charset="0"/>
                <a:ea typeface="Roboto Black" panose="02000000000000000000" pitchFamily="2" charset="0"/>
                <a:cs typeface="Roboto Black" panose="02000000000000000000" pitchFamily="2" charset="0"/>
              </a:rPr>
              <a:t>radverkehr-in-deutschland.de</a:t>
            </a:r>
            <a:endParaRPr lang="de-DE" dirty="0">
              <a:solidFill>
                <a:schemeClr val="bg1"/>
              </a:solidFill>
              <a:latin typeface="Arial Black" panose="020B0A04020102020204" pitchFamily="34" charset="0"/>
              <a:ea typeface="Roboto Black" panose="02000000000000000000" pitchFamily="2" charset="0"/>
              <a:cs typeface="Roboto Black" panose="02000000000000000000" pitchFamily="2" charset="0"/>
            </a:endParaRPr>
          </a:p>
        </p:txBody>
      </p:sp>
      <p:pic>
        <p:nvPicPr>
          <p:cNvPr id="6" name="Picture 2" descr="P:\KB-Projekte\STADTRADELN\STADTRADELN\Grafik\Logos\Logo - REDESIGN 2017\02 SR Logo - Quadratisch\SR Logo - Quadratisch - Weiß\Stadtradeln_quadratisch_weiss.pn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252752" y="411510"/>
            <a:ext cx="1562440" cy="83819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P:\KB-Projekte\STADTRADELN\RADar!\Grafik\Logo\RADar Logo\R! - Logo - weiß\R!_Logo_weiss.pn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198364" y="1366553"/>
            <a:ext cx="1671216" cy="100273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MOVEBIS Ausgründung\MOVEBIS Ausgründung\03 Kommunikation\Grafik\Logo\Ride-Logos\RiDE - Logo Markenanmeldung\Logo-ride-hell-transparent.png"/>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428120" y="2486134"/>
            <a:ext cx="1211704" cy="1081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198704"/>
      </p:ext>
    </p:extLst>
  </p:cSld>
  <p:clrMapOvr>
    <a:masterClrMapping/>
  </p:clrMapOvr>
  <p:transition spd="slow">
    <p:wip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324694" y="261104"/>
            <a:ext cx="7200800" cy="646331"/>
          </a:xfrm>
          <a:prstGeom prst="rect">
            <a:avLst/>
          </a:prstGeom>
        </p:spPr>
        <p:txBody>
          <a:bodyPr wrap="square">
            <a:spAutoFit/>
          </a:bodyPr>
          <a:lstStyle/>
          <a:p>
            <a:pPr fontAlgn="auto">
              <a:lnSpc>
                <a:spcPct val="100000"/>
              </a:lnSpc>
              <a:spcAft>
                <a:spcPts val="0"/>
              </a:spcAft>
              <a:buClrTx/>
              <a:buSzTx/>
              <a:buFontTx/>
            </a:pPr>
            <a:r>
              <a:rPr lang="de-DE" altLang="de-DE" sz="3600" b="1"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Klima-Bündnis</a:t>
            </a:r>
          </a:p>
        </p:txBody>
      </p:sp>
      <p:sp>
        <p:nvSpPr>
          <p:cNvPr id="2" name="Textfeld 1"/>
          <p:cNvSpPr txBox="1"/>
          <p:nvPr/>
        </p:nvSpPr>
        <p:spPr>
          <a:xfrm>
            <a:off x="323528" y="1491630"/>
            <a:ext cx="8496944" cy="3400931"/>
          </a:xfrm>
          <a:prstGeom prst="rect">
            <a:avLst/>
          </a:prstGeom>
          <a:noFill/>
        </p:spPr>
        <p:txBody>
          <a:bodyPr wrap="square" rtlCol="0">
            <a:spAutoFit/>
          </a:bodyPr>
          <a:lstStyle/>
          <a:p>
            <a:pPr>
              <a:spcAft>
                <a:spcPts val="1200"/>
              </a:spcAft>
            </a:pPr>
            <a:r>
              <a:rPr lang="de-DE" altLang="de-DE"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1990 Gründung </a:t>
            </a:r>
            <a:r>
              <a:rPr lang="de-DE" alt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des europäischen Netzwerks </a:t>
            </a:r>
            <a:r>
              <a:rPr lang="de-DE" alt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von Städten</a:t>
            </a:r>
            <a:r>
              <a:rPr lang="de-DE" alt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Gemeinden und </a:t>
            </a:r>
            <a:r>
              <a:rPr lang="de-DE" alt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Landkreisen zum </a:t>
            </a:r>
            <a:r>
              <a:rPr lang="de-DE" alt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Schutz des </a:t>
            </a:r>
            <a:r>
              <a:rPr lang="de-DE" alt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Weltklimas als Verein</a:t>
            </a:r>
          </a:p>
          <a:p>
            <a:pPr>
              <a:spcAft>
                <a:spcPts val="1200"/>
              </a:spcAft>
            </a:pPr>
            <a:r>
              <a:rPr lang="de-DE" altLang="de-DE"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2023 Ausgründung</a:t>
            </a:r>
            <a:r>
              <a:rPr lang="de-DE" alt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der </a:t>
            </a:r>
            <a:r>
              <a:rPr lang="de-DE" altLang="de-DE"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Klima-Bündnis Services</a:t>
            </a:r>
            <a:r>
              <a:rPr lang="de-DE" alt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GmbH, in der STADTRADELN </a:t>
            </a:r>
            <a:r>
              <a:rPr lang="de-DE" alt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seit 2024 </a:t>
            </a:r>
            <a:r>
              <a:rPr lang="de-DE" alt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integriert ist, mit Verein als 100%iger Gesellschafter</a:t>
            </a:r>
            <a:endParaRPr lang="de-DE" alt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a:spcAft>
                <a:spcPts val="600"/>
              </a:spcAft>
            </a:pPr>
            <a:r>
              <a:rPr lang="de-DE" alt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Inzwischen </a:t>
            </a:r>
            <a:r>
              <a:rPr lang="de-DE" alt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rund </a:t>
            </a:r>
            <a:r>
              <a:rPr lang="de-DE" altLang="de-DE"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2.000 </a:t>
            </a:r>
            <a:r>
              <a:rPr lang="de-DE" altLang="de-DE"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Mitglieder </a:t>
            </a:r>
            <a:r>
              <a:rPr lang="de-DE" altLang="de-DE"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in über 25 </a:t>
            </a:r>
            <a:r>
              <a:rPr lang="de-DE" altLang="de-DE"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Ländern Europas</a:t>
            </a:r>
            <a:r>
              <a:rPr lang="de-DE" alt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t>
            </a:r>
          </a:p>
          <a:p>
            <a:pPr marL="450000" lvl="1" indent="-269875">
              <a:spcBef>
                <a:spcPts val="0"/>
              </a:spcBef>
              <a:buClr>
                <a:schemeClr val="tx1">
                  <a:lumMod val="75000"/>
                  <a:lumOff val="25000"/>
                </a:schemeClr>
              </a:buClr>
              <a:buFont typeface="Arial" panose="020B0604020202020204" pitchFamily="34" charset="0"/>
              <a:buChar char="•"/>
            </a:pPr>
            <a:r>
              <a:rPr lang="de-DE" alt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Etwa 90 Mio</a:t>
            </a:r>
            <a:r>
              <a:rPr lang="de-DE" alt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Menschen leben in </a:t>
            </a:r>
            <a:r>
              <a:rPr lang="de-DE" alt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Klima-Bündnis-Kommunen</a:t>
            </a:r>
          </a:p>
          <a:p>
            <a:pPr marL="450000" lvl="1" indent="-269875">
              <a:spcBef>
                <a:spcPts val="0"/>
              </a:spcBef>
              <a:spcAft>
                <a:spcPts val="1200"/>
              </a:spcAft>
              <a:buClr>
                <a:schemeClr val="tx1">
                  <a:lumMod val="75000"/>
                  <a:lumOff val="25000"/>
                </a:schemeClr>
              </a:buClr>
              <a:buFont typeface="Arial" panose="020B0604020202020204" pitchFamily="34" charset="0"/>
              <a:buChar char="•"/>
            </a:pPr>
            <a:r>
              <a:rPr lang="de-DE" alt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Gut 20 % der EU-Bevölkerung</a:t>
            </a:r>
          </a:p>
          <a:p>
            <a:r>
              <a:rPr lang="de-DE" altLang="de-DE"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Partnerschaft zwischen europäischen Kommunen und indigenen Völkern der Regenwälder </a:t>
            </a:r>
            <a:r>
              <a:rPr lang="de-DE" alt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zur Reduktion von Treibhausgasemissionen und zum Schutz der Regenwälder</a:t>
            </a:r>
            <a:endParaRPr lang="de-DE"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endParaRPr>
          </a:p>
        </p:txBody>
      </p:sp>
      <p:pic>
        <p:nvPicPr>
          <p:cNvPr id="6" name="Picture 2"/>
          <p:cNvPicPr>
            <a:picLocks noChangeAspect="1" noChangeArrowheads="1"/>
          </p:cNvPicPr>
          <p:nvPr/>
        </p:nvPicPr>
        <p:blipFill>
          <a:blip r:embed="rId3" cstate="screen">
            <a:extLst>
              <a:ext uri="{28A0092B-C50C-407E-A947-70E740481C1C}">
                <a14:useLocalDpi xmlns:a14="http://schemas.microsoft.com/office/drawing/2010/main" val="0"/>
              </a:ext>
            </a:extLst>
          </a:blip>
          <a:stretch>
            <a:fillRect/>
          </a:stretch>
        </p:blipFill>
        <p:spPr bwMode="auto">
          <a:xfrm>
            <a:off x="6844334" y="105392"/>
            <a:ext cx="2283562" cy="1265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9133441"/>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362472" y="3441070"/>
            <a:ext cx="8136904" cy="707886"/>
          </a:xfrm>
          <a:prstGeom prst="rect">
            <a:avLst/>
          </a:prstGeom>
        </p:spPr>
        <p:txBody>
          <a:bodyPr wrap="square">
            <a:spAutoFit/>
          </a:bodyPr>
          <a:lstStyle>
            <a:defPPr>
              <a:defRPr lang="de-DE"/>
            </a:defPPr>
            <a:lvl1pPr>
              <a:spcAft>
                <a:spcPts val="600"/>
              </a:spcAft>
              <a:tabLst>
                <a:tab pos="2420938" algn="l"/>
              </a:tabLst>
              <a:defRPr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defRPr>
            </a:lvl1pPr>
          </a:lstStyle>
          <a:p>
            <a:r>
              <a:rPr lang="de-DE" altLang="de-DE" b="1" dirty="0"/>
              <a:t>Wettbewerb</a:t>
            </a:r>
            <a:r>
              <a:rPr lang="de-DE" altLang="de-DE" dirty="0"/>
              <a:t> zur Radverkehrsförderung, zum Klimaschutz und zur </a:t>
            </a:r>
            <a:br>
              <a:rPr lang="de-DE" altLang="de-DE" dirty="0"/>
            </a:br>
            <a:r>
              <a:rPr lang="de-DE" altLang="de-DE" dirty="0"/>
              <a:t>Steigerung der Lebensqualität in Kommunen</a:t>
            </a:r>
          </a:p>
        </p:txBody>
      </p:sp>
      <p:sp>
        <p:nvSpPr>
          <p:cNvPr id="6" name="Rechteck 5"/>
          <p:cNvSpPr/>
          <p:nvPr/>
        </p:nvSpPr>
        <p:spPr>
          <a:xfrm>
            <a:off x="362472" y="2571750"/>
            <a:ext cx="8136904" cy="646331"/>
          </a:xfrm>
          <a:prstGeom prst="rect">
            <a:avLst/>
          </a:prstGeom>
        </p:spPr>
        <p:txBody>
          <a:bodyPr wrap="square">
            <a:spAutoFit/>
          </a:bodyPr>
          <a:lstStyle/>
          <a:p>
            <a:pPr fontAlgn="auto">
              <a:lnSpc>
                <a:spcPct val="100000"/>
              </a:lnSpc>
              <a:spcAft>
                <a:spcPts val="0"/>
              </a:spcAft>
              <a:buClrTx/>
              <a:buSzTx/>
              <a:buFontTx/>
            </a:pPr>
            <a:r>
              <a:rPr lang="de-DE" altLang="de-DE" sz="3600" b="1"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Worum geht‘s?</a:t>
            </a:r>
            <a:endParaRPr lang="de-DE" altLang="de-DE" cap="all" dirty="0" smtClean="0">
              <a:solidFill>
                <a:schemeClr val="tx1">
                  <a:lumMod val="75000"/>
                  <a:lumOff val="25000"/>
                </a:schemeClr>
              </a:solidFill>
              <a:latin typeface="Arial Black" panose="020B0A04020102020204" pitchFamily="34" charset="0"/>
              <a:ea typeface="Roboto" panose="02000000000000000000" pitchFamily="2" charset="0"/>
              <a:cs typeface="Roboto" panose="02000000000000000000" pitchFamily="2" charset="0"/>
            </a:endParaRPr>
          </a:p>
        </p:txBody>
      </p:sp>
      <p:sp>
        <p:nvSpPr>
          <p:cNvPr id="7" name="Rectangle 8"/>
          <p:cNvSpPr>
            <a:spLocks noChangeArrowheads="1"/>
          </p:cNvSpPr>
          <p:nvPr/>
        </p:nvSpPr>
        <p:spPr bwMode="auto">
          <a:xfrm>
            <a:off x="0" y="2360915"/>
            <a:ext cx="9144001" cy="2782585"/>
          </a:xfrm>
          <a:prstGeom prst="rect">
            <a:avLst/>
          </a:prstGeom>
          <a:solidFill>
            <a:srgbClr val="92C71F"/>
          </a:solidFill>
          <a:ln>
            <a:noFill/>
          </a:ln>
          <a:effectLst/>
          <a:extLst/>
        </p:spPr>
        <p:txBody>
          <a:bodyPr lIns="90000" tIns="46800" rIns="90000" bIns="46800" anchor="ctr"/>
          <a:lstStyle>
            <a:lvl1pPr>
              <a:defRPr sz="2800">
                <a:solidFill>
                  <a:schemeClr val="tx1"/>
                </a:solidFill>
                <a:latin typeface="Arial" charset="0"/>
                <a:cs typeface="Arial" charset="0"/>
              </a:defRPr>
            </a:lvl1pPr>
            <a:lvl2pPr marL="742950" indent="-285750">
              <a:defRPr sz="2800">
                <a:solidFill>
                  <a:schemeClr val="tx1"/>
                </a:solidFill>
                <a:latin typeface="Arial" charset="0"/>
                <a:cs typeface="Arial" charset="0"/>
              </a:defRPr>
            </a:lvl2pPr>
            <a:lvl3pPr marL="1143000" indent="-228600">
              <a:defRPr sz="2800">
                <a:solidFill>
                  <a:schemeClr val="tx1"/>
                </a:solidFill>
                <a:latin typeface="Arial" charset="0"/>
                <a:cs typeface="Arial" charset="0"/>
              </a:defRPr>
            </a:lvl3pPr>
            <a:lvl4pPr marL="1600200" indent="-228600">
              <a:defRPr sz="2800">
                <a:solidFill>
                  <a:schemeClr val="tx1"/>
                </a:solidFill>
                <a:latin typeface="Arial" charset="0"/>
                <a:cs typeface="Arial" charset="0"/>
              </a:defRPr>
            </a:lvl4pPr>
            <a:lvl5pPr marL="2057400" indent="-228600">
              <a:defRPr sz="2800">
                <a:solidFill>
                  <a:schemeClr val="tx1"/>
                </a:solidFill>
                <a:latin typeface="Arial" charset="0"/>
                <a:cs typeface="Arial" charset="0"/>
              </a:defRPr>
            </a:lvl5pPr>
            <a:lvl6pPr marL="25146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6pPr>
            <a:lvl7pPr marL="29718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7pPr>
            <a:lvl8pPr marL="34290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8pPr>
            <a:lvl9pPr marL="38862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9pPr>
          </a:lstStyle>
          <a:p>
            <a:pPr algn="ctr">
              <a:lnSpc>
                <a:spcPct val="99000"/>
              </a:lnSpc>
              <a:buClr>
                <a:srgbClr val="31639C"/>
              </a:buClr>
              <a:buFont typeface="Arial Narrow" pitchFamily="34" charset="0"/>
              <a:buNone/>
            </a:pPr>
            <a:r>
              <a:rPr lang="de-DE" altLang="de-DE" sz="4400" b="1" dirty="0" smtClean="0">
                <a:solidFill>
                  <a:schemeClr val="bg1"/>
                </a:solidFill>
                <a:latin typeface="Arial" panose="020B0604020202020204" pitchFamily="34" charset="0"/>
                <a:ea typeface="Roboto" panose="02000000000000000000" pitchFamily="2" charset="0"/>
                <a:cs typeface="Arial" panose="020B0604020202020204" pitchFamily="34" charset="0"/>
              </a:rPr>
              <a:t>Mehr Menschen fahren </a:t>
            </a:r>
          </a:p>
          <a:p>
            <a:pPr algn="ctr">
              <a:lnSpc>
                <a:spcPct val="99000"/>
              </a:lnSpc>
              <a:buClr>
                <a:srgbClr val="31639C"/>
              </a:buClr>
              <a:buFont typeface="Arial Narrow" pitchFamily="34" charset="0"/>
              <a:buNone/>
            </a:pPr>
            <a:r>
              <a:rPr lang="de-DE" altLang="de-DE" sz="4400" b="1" dirty="0" smtClean="0">
                <a:solidFill>
                  <a:schemeClr val="bg1"/>
                </a:solidFill>
                <a:latin typeface="Arial" panose="020B0604020202020204" pitchFamily="34" charset="0"/>
                <a:ea typeface="Roboto" panose="02000000000000000000" pitchFamily="2" charset="0"/>
                <a:cs typeface="Arial" panose="020B0604020202020204" pitchFamily="34" charset="0"/>
              </a:rPr>
              <a:t>mehr Fahrrad!</a:t>
            </a:r>
            <a:endParaRPr lang="de-DE" altLang="de-DE" sz="4400" b="1"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pic>
        <p:nvPicPr>
          <p:cNvPr id="8" name="Picture 2" descr="P:\KB-Projekte\STADTRADELN\STADTRADELN\Fotos\Laura Nickel 2016\STADTRADELN - FOTO POOL Gesamt\STADTRADELN_061_(c)Klima-Bündnis.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8482" t="36471" r="6465" b="30301"/>
          <a:stretch/>
        </p:blipFill>
        <p:spPr bwMode="auto">
          <a:xfrm>
            <a:off x="1" y="-20537"/>
            <a:ext cx="9144000" cy="2381451"/>
          </a:xfrm>
          <a:prstGeom prst="rect">
            <a:avLst/>
          </a:prstGeom>
          <a:solidFill>
            <a:schemeClr val="bg1"/>
          </a:solidFill>
          <a:ln>
            <a:noFill/>
          </a:ln>
        </p:spPr>
      </p:pic>
    </p:spTree>
    <p:extLst>
      <p:ext uri="{BB962C8B-B14F-4D97-AF65-F5344CB8AC3E}">
        <p14:creationId xmlns:p14="http://schemas.microsoft.com/office/powerpoint/2010/main" val="41147481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324694" y="261104"/>
            <a:ext cx="7200800" cy="646331"/>
          </a:xfrm>
          <a:prstGeom prst="rect">
            <a:avLst/>
          </a:prstGeom>
        </p:spPr>
        <p:txBody>
          <a:bodyPr wrap="square">
            <a:spAutoFit/>
          </a:bodyPr>
          <a:lstStyle/>
          <a:p>
            <a:pPr fontAlgn="auto">
              <a:lnSpc>
                <a:spcPct val="100000"/>
              </a:lnSpc>
              <a:spcAft>
                <a:spcPts val="0"/>
              </a:spcAft>
              <a:buClrTx/>
              <a:buSzTx/>
              <a:buFontTx/>
            </a:pPr>
            <a:r>
              <a:rPr lang="de-DE" altLang="de-DE" sz="3600" b="1"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Klima-Bündnis</a:t>
            </a:r>
            <a:endParaRPr lang="de-DE" altLang="de-DE" cap="all"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5" name="Textfeld 4"/>
          <p:cNvSpPr txBox="1"/>
          <p:nvPr/>
        </p:nvSpPr>
        <p:spPr>
          <a:xfrm>
            <a:off x="323528" y="1491630"/>
            <a:ext cx="8568952" cy="2923877"/>
          </a:xfrm>
          <a:prstGeom prst="rect">
            <a:avLst/>
          </a:prstGeom>
          <a:noFill/>
        </p:spPr>
        <p:txBody>
          <a:bodyPr wrap="square" rtlCol="0">
            <a:spAutoFit/>
          </a:bodyPr>
          <a:lstStyle/>
          <a:p>
            <a:pPr>
              <a:spcAft>
                <a:spcPts val="1800"/>
              </a:spcAft>
            </a:pPr>
            <a:r>
              <a:rPr lang="de-DE" altLang="de-DE"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Mit </a:t>
            </a:r>
            <a:r>
              <a:rPr lang="de-DE" altLang="de-DE"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dem Beitritt </a:t>
            </a:r>
            <a:r>
              <a:rPr lang="de-DE" altLang="de-DE"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zum </a:t>
            </a:r>
            <a:r>
              <a:rPr lang="de-DE" altLang="de-DE"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Klima-Bündnis verpflichten </a:t>
            </a:r>
            <a:r>
              <a:rPr lang="de-DE" altLang="de-DE"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sich die </a:t>
            </a:r>
            <a:r>
              <a:rPr lang="de-DE" altLang="de-DE"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Kommunen u.</a:t>
            </a:r>
            <a:r>
              <a:rPr lang="de-DE" b="1" dirty="0" smtClean="0">
                <a:latin typeface="Arial" panose="020B0604020202020204" pitchFamily="34" charset="0"/>
                <a:cs typeface="Arial" panose="020B0604020202020204" pitchFamily="34" charset="0"/>
              </a:rPr>
              <a:t> </a:t>
            </a:r>
            <a:r>
              <a:rPr lang="de-DE" altLang="de-DE"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 zu</a:t>
            </a:r>
          </a:p>
          <a:p>
            <a:pPr marL="270000" indent="-270000">
              <a:spcAft>
                <a:spcPts val="600"/>
              </a:spcAft>
              <a:buClr>
                <a:schemeClr val="tx1">
                  <a:lumMod val="75000"/>
                  <a:lumOff val="25000"/>
                </a:schemeClr>
              </a:buClr>
              <a:buFont typeface="Arial" panose="020B0604020202020204" pitchFamily="34" charset="0"/>
              <a:buChar char="•"/>
            </a:pPr>
            <a:r>
              <a:rPr lang="de-DE" alt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Verringerung </a:t>
            </a:r>
            <a:r>
              <a:rPr lang="de-DE" alt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ihrer Treibhausgasemissionen um </a:t>
            </a:r>
            <a:r>
              <a:rPr lang="de-DE" alt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30</a:t>
            </a:r>
            <a:r>
              <a:rPr lang="de-DE" dirty="0">
                <a:latin typeface="Arial" panose="020B0604020202020204" pitchFamily="34" charset="0"/>
                <a:cs typeface="Arial" panose="020B0604020202020204" pitchFamily="34" charset="0"/>
              </a:rPr>
              <a:t> </a:t>
            </a:r>
            <a:r>
              <a:rPr lang="de-DE" alt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lang="de-DE" alt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alle 5 Jahre mit Ziel, bis 2050 </a:t>
            </a:r>
            <a:r>
              <a:rPr lang="de-DE" alt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die CO</a:t>
            </a:r>
            <a:r>
              <a:rPr lang="de-DE" altLang="de-DE" baseline="-25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2</a:t>
            </a:r>
            <a:r>
              <a:rPr lang="de-DE" alt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-Emissionen um mindestens 95</a:t>
            </a:r>
            <a:r>
              <a:rPr lang="de-DE" dirty="0">
                <a:latin typeface="Arial" panose="020B0604020202020204" pitchFamily="34" charset="0"/>
                <a:cs typeface="Arial" panose="020B0604020202020204" pitchFamily="34" charset="0"/>
              </a:rPr>
              <a:t> </a:t>
            </a:r>
            <a:r>
              <a:rPr lang="de-DE" alt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zu reduzieren</a:t>
            </a:r>
            <a:r>
              <a:rPr lang="de-DE" alt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lang="de-DE" altLang="de-DE" sz="14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(Basisjahr 1990</a:t>
            </a:r>
            <a:r>
              <a:rPr lang="de-DE" altLang="de-DE" sz="14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t>
            </a:r>
          </a:p>
          <a:p>
            <a:pPr marL="270000" indent="-270000">
              <a:spcAft>
                <a:spcPts val="600"/>
              </a:spcAft>
              <a:buClr>
                <a:schemeClr val="tx1">
                  <a:lumMod val="75000"/>
                  <a:lumOff val="25000"/>
                </a:schemeClr>
              </a:buClr>
              <a:buFont typeface="Arial" panose="020B0604020202020204" pitchFamily="34" charset="0"/>
              <a:buChar char="•"/>
            </a:pPr>
            <a:r>
              <a:rPr lang="de-DE" alt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Halbierung </a:t>
            </a:r>
            <a:r>
              <a:rPr lang="de-DE" alt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ihrer Pro-Kopf-Emissionen bis spätestens 2030</a:t>
            </a:r>
            <a:r>
              <a:rPr lang="de-DE" altLang="de-DE" sz="14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(Basisjahr </a:t>
            </a:r>
            <a:r>
              <a:rPr lang="de-DE" altLang="de-DE" sz="14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1990) </a:t>
            </a:r>
            <a:r>
              <a:rPr lang="de-DE" alt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durch</a:t>
            </a:r>
          </a:p>
          <a:p>
            <a:pPr marL="540000" lvl="1" indent="-270000">
              <a:spcAft>
                <a:spcPts val="600"/>
              </a:spcAft>
              <a:buClr>
                <a:schemeClr val="tx1">
                  <a:lumMod val="75000"/>
                  <a:lumOff val="25000"/>
                </a:schemeClr>
              </a:buClr>
              <a:buFont typeface="Symbol" panose="05050102010706020507" pitchFamily="18" charset="2"/>
              <a:buChar char="-"/>
            </a:pPr>
            <a:r>
              <a:rPr lang="de-DE" alt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Energieeinsparung</a:t>
            </a:r>
          </a:p>
          <a:p>
            <a:pPr marL="540000" lvl="1" indent="-270000">
              <a:spcAft>
                <a:spcPts val="600"/>
              </a:spcAft>
              <a:buClr>
                <a:schemeClr val="tx1">
                  <a:lumMod val="75000"/>
                  <a:lumOff val="25000"/>
                </a:schemeClr>
              </a:buClr>
              <a:buFont typeface="Symbol" panose="05050102010706020507" pitchFamily="18" charset="2"/>
              <a:buChar char="-"/>
            </a:pPr>
            <a:r>
              <a:rPr lang="de-DE" alt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Energieeffizienz</a:t>
            </a:r>
            <a:endParaRPr lang="de-DE" alt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marL="540000" lvl="1" indent="-270000">
              <a:spcAft>
                <a:spcPts val="600"/>
              </a:spcAft>
              <a:buClr>
                <a:schemeClr val="tx1">
                  <a:lumMod val="75000"/>
                  <a:lumOff val="25000"/>
                </a:schemeClr>
              </a:buClr>
              <a:buFont typeface="Symbol" panose="05050102010706020507" pitchFamily="18" charset="2"/>
              <a:buChar char="-"/>
            </a:pPr>
            <a:r>
              <a:rPr lang="de-DE" alt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Nutzung von erneuerbaren </a:t>
            </a:r>
            <a:r>
              <a:rPr lang="de-DE" alt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Energien</a:t>
            </a:r>
            <a:endParaRPr lang="de-DE" alt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marL="270000" indent="-270000">
              <a:spcAft>
                <a:spcPts val="600"/>
              </a:spcAft>
              <a:buClr>
                <a:schemeClr val="tx1">
                  <a:lumMod val="75000"/>
                  <a:lumOff val="25000"/>
                </a:schemeClr>
              </a:buClr>
              <a:buFont typeface="Arial" panose="020B0604020202020204" pitchFamily="34" charset="0"/>
              <a:buChar char="•"/>
            </a:pPr>
            <a:r>
              <a:rPr lang="de-DE" alt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Langfristziel </a:t>
            </a:r>
            <a:r>
              <a:rPr lang="de-DE" alt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von 2,5 t </a:t>
            </a:r>
            <a:r>
              <a:rPr lang="de-DE" alt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CO</a:t>
            </a:r>
            <a:r>
              <a:rPr lang="de-DE" altLang="de-DE" baseline="-25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2</a:t>
            </a:r>
            <a:r>
              <a:rPr lang="de-DE" alt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-Emissionen pro Einwohner*in pro Jahr</a:t>
            </a:r>
            <a:endParaRPr lang="de-DE" alt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pic>
        <p:nvPicPr>
          <p:cNvPr id="9" name="Picture 2"/>
          <p:cNvPicPr>
            <a:picLocks noChangeAspect="1" noChangeArrowheads="1"/>
          </p:cNvPicPr>
          <p:nvPr/>
        </p:nvPicPr>
        <p:blipFill>
          <a:blip r:embed="rId3" cstate="screen">
            <a:extLst>
              <a:ext uri="{28A0092B-C50C-407E-A947-70E740481C1C}">
                <a14:useLocalDpi xmlns:a14="http://schemas.microsoft.com/office/drawing/2010/main" val="0"/>
              </a:ext>
            </a:extLst>
          </a:blip>
          <a:stretch>
            <a:fillRect/>
          </a:stretch>
        </p:blipFill>
        <p:spPr bwMode="auto">
          <a:xfrm>
            <a:off x="6844334" y="105392"/>
            <a:ext cx="2283562" cy="1265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0947010"/>
      </p:ext>
    </p:extLst>
  </p:cSld>
  <p:clrMapOvr>
    <a:masterClrMapping/>
  </p:clrMapOvr>
  <p:transition spd="slow">
    <p:wip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324694" y="261104"/>
            <a:ext cx="7200800" cy="646331"/>
          </a:xfrm>
          <a:prstGeom prst="rect">
            <a:avLst/>
          </a:prstGeom>
        </p:spPr>
        <p:txBody>
          <a:bodyPr wrap="square">
            <a:spAutoFit/>
          </a:bodyPr>
          <a:lstStyle/>
          <a:p>
            <a:pPr fontAlgn="auto">
              <a:lnSpc>
                <a:spcPct val="100000"/>
              </a:lnSpc>
              <a:spcAft>
                <a:spcPts val="0"/>
              </a:spcAft>
              <a:buClrTx/>
              <a:buSzTx/>
              <a:buFontTx/>
            </a:pPr>
            <a:r>
              <a:rPr lang="de-DE" altLang="de-DE" sz="3600" b="1"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Klima-Bündnis</a:t>
            </a:r>
            <a:endParaRPr lang="de-DE" altLang="de-DE" cap="all"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7" name="Textfeld 6"/>
          <p:cNvSpPr txBox="1"/>
          <p:nvPr/>
        </p:nvSpPr>
        <p:spPr>
          <a:xfrm>
            <a:off x="323528" y="1491630"/>
            <a:ext cx="8568952" cy="2569934"/>
          </a:xfrm>
          <a:prstGeom prst="rect">
            <a:avLst/>
          </a:prstGeom>
          <a:noFill/>
        </p:spPr>
        <p:txBody>
          <a:bodyPr wrap="square" rtlCol="0">
            <a:spAutoFit/>
          </a:bodyPr>
          <a:lstStyle/>
          <a:p>
            <a:pPr>
              <a:spcAft>
                <a:spcPts val="1800"/>
              </a:spcAft>
            </a:pPr>
            <a:r>
              <a:rPr lang="de-DE" altLang="de-DE"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Klima-Bündnis-Aktivitäten</a:t>
            </a:r>
          </a:p>
          <a:p>
            <a:pPr marL="270000" indent="-270000">
              <a:spcAft>
                <a:spcPts val="600"/>
              </a:spcAft>
              <a:buClr>
                <a:schemeClr val="tx1">
                  <a:lumMod val="75000"/>
                  <a:lumOff val="25000"/>
                </a:schemeClr>
              </a:buClr>
              <a:buFont typeface="Arial" panose="020B0604020202020204" pitchFamily="34" charset="0"/>
              <a:buChar char="•"/>
            </a:pPr>
            <a:r>
              <a:rPr lang="de-DE" alt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Erfahrungsaustausch sowie </a:t>
            </a:r>
            <a:r>
              <a:rPr lang="de-DE" alt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Beratung der </a:t>
            </a:r>
            <a:r>
              <a:rPr lang="de-DE" alt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Mitglieder</a:t>
            </a:r>
          </a:p>
          <a:p>
            <a:pPr marL="270000" indent="-270000">
              <a:spcAft>
                <a:spcPts val="600"/>
              </a:spcAft>
              <a:buClr>
                <a:schemeClr val="tx1">
                  <a:lumMod val="75000"/>
                  <a:lumOff val="25000"/>
                </a:schemeClr>
              </a:buClr>
              <a:buFont typeface="Arial" panose="020B0604020202020204" pitchFamily="34" charset="0"/>
              <a:buChar char="•"/>
            </a:pPr>
            <a:r>
              <a:rPr lang="de-DE" alt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Entwicklung </a:t>
            </a:r>
            <a:r>
              <a:rPr lang="de-DE" alt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von methodischen Ansätzen </a:t>
            </a:r>
            <a:r>
              <a:rPr lang="de-DE" alt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für kommunalen </a:t>
            </a:r>
            <a:r>
              <a:rPr lang="de-DE" alt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Klimaschutz</a:t>
            </a:r>
          </a:p>
          <a:p>
            <a:pPr marL="270000" indent="-270000">
              <a:spcAft>
                <a:spcPts val="600"/>
              </a:spcAft>
              <a:buClr>
                <a:schemeClr val="tx1">
                  <a:lumMod val="75000"/>
                  <a:lumOff val="25000"/>
                </a:schemeClr>
              </a:buClr>
              <a:buFont typeface="Arial" panose="020B0604020202020204" pitchFamily="34" charset="0"/>
              <a:buChar char="•"/>
            </a:pPr>
            <a:r>
              <a:rPr lang="de-DE" alt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Förderung der Zusammenarbeit mit indigenen Völkern</a:t>
            </a:r>
          </a:p>
          <a:p>
            <a:pPr marL="270000" indent="-270000">
              <a:spcAft>
                <a:spcPts val="600"/>
              </a:spcAft>
              <a:buClr>
                <a:schemeClr val="tx1">
                  <a:lumMod val="75000"/>
                  <a:lumOff val="25000"/>
                </a:schemeClr>
              </a:buClr>
              <a:buFont typeface="Arial" panose="020B0604020202020204" pitchFamily="34" charset="0"/>
              <a:buChar char="•"/>
            </a:pPr>
            <a:r>
              <a:rPr lang="de-DE" alt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Interessenvertretung der Kommunen </a:t>
            </a:r>
            <a:r>
              <a:rPr lang="de-DE" alt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auf nationaler</a:t>
            </a:r>
            <a:r>
              <a:rPr lang="de-DE" alt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europäischer und internationaler </a:t>
            </a:r>
            <a:r>
              <a:rPr lang="de-DE" alt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Ebene</a:t>
            </a:r>
          </a:p>
          <a:p>
            <a:pPr marL="270000" indent="-270000">
              <a:spcAft>
                <a:spcPts val="600"/>
              </a:spcAft>
              <a:buClr>
                <a:schemeClr val="tx1">
                  <a:lumMod val="75000"/>
                  <a:lumOff val="25000"/>
                </a:schemeClr>
              </a:buClr>
              <a:buFont typeface="Arial" panose="020B0604020202020204" pitchFamily="34" charset="0"/>
              <a:buChar char="•"/>
            </a:pPr>
            <a:r>
              <a:rPr lang="de-DE" alt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Entwicklung </a:t>
            </a:r>
            <a:r>
              <a:rPr lang="de-DE" alt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und Koordinierung von Kampagnen u. v. m</a:t>
            </a:r>
            <a:r>
              <a:rPr lang="de-DE" alt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t>
            </a:r>
            <a:endParaRPr 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pic>
        <p:nvPicPr>
          <p:cNvPr id="5" name="Picture 2"/>
          <p:cNvPicPr>
            <a:picLocks noChangeAspect="1" noChangeArrowheads="1"/>
          </p:cNvPicPr>
          <p:nvPr/>
        </p:nvPicPr>
        <p:blipFill>
          <a:blip r:embed="rId3" cstate="screen">
            <a:extLst>
              <a:ext uri="{28A0092B-C50C-407E-A947-70E740481C1C}">
                <a14:useLocalDpi xmlns:a14="http://schemas.microsoft.com/office/drawing/2010/main" val="0"/>
              </a:ext>
            </a:extLst>
          </a:blip>
          <a:stretch>
            <a:fillRect/>
          </a:stretch>
        </p:blipFill>
        <p:spPr bwMode="auto">
          <a:xfrm>
            <a:off x="6844334" y="105392"/>
            <a:ext cx="2283562" cy="1265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292613"/>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descr="E:\Klima-Bündnis\STADTRADELN\Laura Nickel 2016\STADTRADELN - FOTO POOL Gesamt\STADTRADELN_042_(c)Klima-Bündnis.jpg"/>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l="16296" t="15111" r="1657" b="52625"/>
          <a:stretch/>
        </p:blipFill>
        <p:spPr bwMode="auto">
          <a:xfrm>
            <a:off x="0" y="-20538"/>
            <a:ext cx="9144000" cy="2397245"/>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p:cNvSpPr/>
          <p:nvPr/>
        </p:nvSpPr>
        <p:spPr>
          <a:xfrm>
            <a:off x="362472" y="3441070"/>
            <a:ext cx="7920880" cy="1169551"/>
          </a:xfrm>
          <a:prstGeom prst="rect">
            <a:avLst/>
          </a:prstGeom>
        </p:spPr>
        <p:txBody>
          <a:bodyPr wrap="square">
            <a:spAutoFit/>
          </a:bodyPr>
          <a:lstStyle/>
          <a:p>
            <a:pPr>
              <a:spcAft>
                <a:spcPts val="600"/>
              </a:spcAft>
              <a:tabLst>
                <a:tab pos="2420938" algn="l"/>
              </a:tabLst>
            </a:pPr>
            <a:r>
              <a:rPr lang="de-DE" altLang="de-DE" sz="2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Möglichst </a:t>
            </a:r>
            <a:r>
              <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viele Radkilometer </a:t>
            </a:r>
            <a:r>
              <a:rPr lang="de-DE" altLang="de-DE" sz="20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beruflich </a:t>
            </a:r>
            <a:r>
              <a:rPr lang="de-DE" altLang="de-DE"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und privat </a:t>
            </a:r>
            <a:r>
              <a:rPr lang="de-DE" altLang="de-DE" sz="2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zurücklegen</a:t>
            </a:r>
          </a:p>
          <a:p>
            <a:pPr>
              <a:spcAft>
                <a:spcPts val="600"/>
              </a:spcAft>
              <a:tabLst>
                <a:tab pos="2420938" algn="l"/>
              </a:tabLst>
            </a:pPr>
            <a:r>
              <a:rPr lang="de-DE" altLang="de-DE" sz="20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Alle</a:t>
            </a:r>
            <a:r>
              <a:rPr lang="de-DE" altLang="de-DE" sz="2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können </a:t>
            </a:r>
            <a:r>
              <a:rPr lang="de-DE" altLang="de-DE" sz="2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mitmachen</a:t>
            </a:r>
          </a:p>
          <a:p>
            <a:pPr>
              <a:spcAft>
                <a:spcPts val="600"/>
              </a:spcAft>
              <a:tabLst>
                <a:tab pos="2420938" algn="l"/>
              </a:tabLst>
            </a:pPr>
            <a:r>
              <a:rPr lang="de-DE" altLang="de-DE" sz="2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Radeln </a:t>
            </a:r>
            <a:r>
              <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in </a:t>
            </a:r>
            <a:r>
              <a:rPr lang="de-DE" altLang="de-DE" sz="20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Teams</a:t>
            </a:r>
            <a:endParaRPr lang="de-DE" altLang="de-DE" sz="2000" b="1"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6" name="Rechteck 5"/>
          <p:cNvSpPr/>
          <p:nvPr/>
        </p:nvSpPr>
        <p:spPr>
          <a:xfrm>
            <a:off x="362472" y="2571750"/>
            <a:ext cx="6081735" cy="646331"/>
          </a:xfrm>
          <a:prstGeom prst="rect">
            <a:avLst/>
          </a:prstGeom>
        </p:spPr>
        <p:txBody>
          <a:bodyPr wrap="square">
            <a:spAutoFit/>
          </a:bodyPr>
          <a:lstStyle/>
          <a:p>
            <a:pPr fontAlgn="auto">
              <a:lnSpc>
                <a:spcPct val="100000"/>
              </a:lnSpc>
              <a:spcAft>
                <a:spcPts val="0"/>
              </a:spcAft>
              <a:buClrTx/>
              <a:buSzTx/>
              <a:buFontTx/>
            </a:pPr>
            <a:r>
              <a:rPr lang="de-DE" altLang="de-DE" sz="3600" b="1"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So funktioniert‘s</a:t>
            </a:r>
            <a:endParaRPr lang="de-DE" altLang="de-DE" cap="all" dirty="0" smtClean="0">
              <a:solidFill>
                <a:schemeClr val="tx1">
                  <a:lumMod val="75000"/>
                  <a:lumOff val="25000"/>
                </a:schemeClr>
              </a:solidFill>
              <a:latin typeface="Arial Black" panose="020B0A04020102020204" pitchFamily="34"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4282412963"/>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323528" y="1779662"/>
            <a:ext cx="4968552" cy="2400657"/>
          </a:xfrm>
          <a:prstGeom prst="rect">
            <a:avLst/>
          </a:prstGeom>
        </p:spPr>
        <p:txBody>
          <a:bodyPr wrap="square">
            <a:spAutoFit/>
          </a:bodyPr>
          <a:lstStyle/>
          <a:p>
            <a:pPr>
              <a:spcAft>
                <a:spcPts val="1800"/>
              </a:spcAft>
              <a:tabLst>
                <a:tab pos="2420938" algn="l"/>
              </a:tabLst>
            </a:pPr>
            <a:r>
              <a:rPr lang="de-DE" altLang="de-DE" sz="20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Kampagnenzeitraum</a:t>
            </a:r>
            <a:br>
              <a:rPr lang="de-DE" altLang="de-DE" sz="20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de-DE" altLang="de-DE" sz="2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1. Mai bis 30. September</a:t>
            </a:r>
          </a:p>
          <a:p>
            <a:pPr>
              <a:spcAft>
                <a:spcPts val="1800"/>
              </a:spcAft>
              <a:tabLst>
                <a:tab pos="2420938" algn="l"/>
              </a:tabLst>
            </a:pPr>
            <a:r>
              <a:rPr lang="de-DE" altLang="de-DE" sz="20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Aktionsphase in Kommune</a:t>
            </a:r>
            <a:br>
              <a:rPr lang="de-DE" altLang="de-DE" sz="20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de-DE" altLang="de-DE" sz="2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21 zusammenhängende Tage</a:t>
            </a:r>
          </a:p>
          <a:p>
            <a:pPr>
              <a:spcAft>
                <a:spcPts val="1800"/>
              </a:spcAft>
              <a:tabLst>
                <a:tab pos="2420938" algn="l"/>
              </a:tabLst>
            </a:pPr>
            <a:r>
              <a:rPr lang="de-DE" altLang="de-DE" sz="2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Kilometer </a:t>
            </a:r>
            <a:r>
              <a:rPr lang="de-DE" altLang="de-DE" sz="20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online eintragen </a:t>
            </a:r>
            <a:r>
              <a:rPr lang="de-DE" altLang="de-DE" sz="2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oder </a:t>
            </a:r>
            <a:br>
              <a:rPr lang="de-DE" altLang="de-DE" sz="2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de-DE" altLang="de-DE" sz="2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per </a:t>
            </a:r>
            <a:r>
              <a:rPr lang="de-DE" altLang="de-DE"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STADTRADELN-App </a:t>
            </a:r>
            <a:r>
              <a:rPr lang="de-DE" altLang="de-DE" sz="20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tracken</a:t>
            </a:r>
            <a:endParaRPr lang="de-DE" altLang="de-DE" sz="2000" b="1"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endParaRPr>
          </a:p>
        </p:txBody>
      </p:sp>
      <p:sp>
        <p:nvSpPr>
          <p:cNvPr id="5" name="Rechteck 4"/>
          <p:cNvSpPr/>
          <p:nvPr/>
        </p:nvSpPr>
        <p:spPr>
          <a:xfrm>
            <a:off x="323528" y="267494"/>
            <a:ext cx="5544616" cy="646331"/>
          </a:xfrm>
          <a:prstGeom prst="rect">
            <a:avLst/>
          </a:prstGeom>
        </p:spPr>
        <p:txBody>
          <a:bodyPr wrap="square">
            <a:spAutoFit/>
          </a:bodyPr>
          <a:lstStyle/>
          <a:p>
            <a:pPr fontAlgn="auto">
              <a:lnSpc>
                <a:spcPct val="100000"/>
              </a:lnSpc>
              <a:spcAft>
                <a:spcPts val="0"/>
              </a:spcAft>
              <a:buClrTx/>
              <a:buSzTx/>
              <a:buFontTx/>
            </a:pPr>
            <a:r>
              <a:rPr lang="de-DE" altLang="de-DE" sz="3600" b="1"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So funktioniert‘s</a:t>
            </a:r>
            <a:endParaRPr lang="de-DE" altLang="de-DE" sz="3600" cap="all" dirty="0" smtClean="0">
              <a:solidFill>
                <a:schemeClr val="tx1">
                  <a:lumMod val="75000"/>
                  <a:lumOff val="25000"/>
                </a:schemeClr>
              </a:solidFill>
              <a:latin typeface="Arial Black" panose="020B0A04020102020204" pitchFamily="34" charset="0"/>
              <a:ea typeface="Roboto" panose="02000000000000000000" pitchFamily="2" charset="0"/>
              <a:cs typeface="Roboto" panose="02000000000000000000" pitchFamily="2" charset="0"/>
            </a:endParaRPr>
          </a:p>
        </p:txBody>
      </p:sp>
      <p:pic>
        <p:nvPicPr>
          <p:cNvPr id="6146" name="Picture 2" descr="P:\KB-Projekte\STADTRADELN\STADTRADELN\Fotos\Laura Nickel 2016\STADTRADELN - FOTO POOL Gesamt\STADTRADELN_003_(c)Klima-Bündnis.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28275" t="386" r="32933" b="386"/>
          <a:stretch/>
        </p:blipFill>
        <p:spPr bwMode="auto">
          <a:xfrm>
            <a:off x="6127811" y="0"/>
            <a:ext cx="3016189"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5746446"/>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324694" y="261104"/>
            <a:ext cx="4679354" cy="923330"/>
          </a:xfrm>
          <a:prstGeom prst="rect">
            <a:avLst/>
          </a:prstGeom>
        </p:spPr>
        <p:txBody>
          <a:bodyPr wrap="square">
            <a:spAutoFit/>
          </a:bodyPr>
          <a:lstStyle/>
          <a:p>
            <a:pPr fontAlgn="auto">
              <a:lnSpc>
                <a:spcPct val="100000"/>
              </a:lnSpc>
              <a:spcAft>
                <a:spcPts val="0"/>
              </a:spcAft>
              <a:buClrTx/>
              <a:buSzTx/>
              <a:buFontTx/>
            </a:pPr>
            <a:r>
              <a:rPr lang="de-DE" altLang="de-DE" sz="3600" b="1"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Zielgruppe</a:t>
            </a:r>
          </a:p>
          <a:p>
            <a:pPr fontAlgn="auto">
              <a:lnSpc>
                <a:spcPct val="100000"/>
              </a:lnSpc>
              <a:spcAft>
                <a:spcPts val="0"/>
              </a:spcAft>
              <a:buClrTx/>
              <a:buSzTx/>
              <a:buFontTx/>
            </a:pPr>
            <a:r>
              <a:rPr lang="de-DE" altLang="de-DE" cap="all"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Politische Entscheider*innen</a:t>
            </a:r>
            <a:endParaRPr lang="de-DE" altLang="de-DE"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pic>
        <p:nvPicPr>
          <p:cNvPr id="7170" name="Picture 2" descr="P:\KB-Projekte\STADTRADELN\STADTRADELN\Fotos\Laura Nickel 2016\STADTRADELN - FOTO POOL Gesamt\STADTRADELN_029_(c)Klima-Bündnis.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t="13351" b="1835"/>
          <a:stretch/>
        </p:blipFill>
        <p:spPr bwMode="auto">
          <a:xfrm>
            <a:off x="5101362" y="0"/>
            <a:ext cx="4042638"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4"/>
          <p:cNvSpPr/>
          <p:nvPr/>
        </p:nvSpPr>
        <p:spPr>
          <a:xfrm>
            <a:off x="324694" y="1779662"/>
            <a:ext cx="4607346" cy="3170099"/>
          </a:xfrm>
          <a:prstGeom prst="rect">
            <a:avLst/>
          </a:prstGeom>
        </p:spPr>
        <p:txBody>
          <a:bodyPr wrap="square">
            <a:spAutoFit/>
          </a:bodyPr>
          <a:lstStyle/>
          <a:p>
            <a:pPr>
              <a:spcAft>
                <a:spcPts val="1800"/>
              </a:spcAft>
              <a:buClr>
                <a:schemeClr val="bg1">
                  <a:lumMod val="50000"/>
                </a:schemeClr>
              </a:buClr>
            </a:pPr>
            <a:r>
              <a:rPr lang="de-DE" altLang="de-DE" sz="20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Lenkerperspektive</a:t>
            </a:r>
            <a:r>
              <a:rPr lang="de-DE" altLang="de-DE" sz="2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einnehmen</a:t>
            </a:r>
          </a:p>
          <a:p>
            <a:pPr>
              <a:spcAft>
                <a:spcPts val="1800"/>
              </a:spcAft>
              <a:buClr>
                <a:schemeClr val="bg1">
                  <a:lumMod val="50000"/>
                </a:schemeClr>
              </a:buClr>
            </a:pPr>
            <a:r>
              <a:rPr lang="de-DE" altLang="de-DE" sz="20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Bürgernähe </a:t>
            </a:r>
            <a:r>
              <a:rPr lang="de-DE" altLang="de-DE" sz="2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zeigen</a:t>
            </a:r>
          </a:p>
          <a:p>
            <a:pPr>
              <a:spcAft>
                <a:spcPts val="1800"/>
              </a:spcAft>
              <a:buClr>
                <a:schemeClr val="bg1">
                  <a:lumMod val="50000"/>
                </a:schemeClr>
              </a:buClr>
            </a:pPr>
            <a:r>
              <a:rPr lang="de-DE" altLang="de-DE" sz="20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Vorbildfunktion</a:t>
            </a:r>
            <a:r>
              <a:rPr lang="de-DE" altLang="de-DE" sz="2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wahrnehmen</a:t>
            </a:r>
          </a:p>
          <a:p>
            <a:pPr>
              <a:spcAft>
                <a:spcPts val="1800"/>
              </a:spcAft>
              <a:buClr>
                <a:schemeClr val="bg1">
                  <a:lumMod val="50000"/>
                </a:schemeClr>
              </a:buClr>
            </a:pPr>
            <a:r>
              <a:rPr lang="de-DE" altLang="de-DE" sz="20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Politische </a:t>
            </a:r>
            <a:r>
              <a:rPr lang="de-DE" altLang="de-DE"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t>
            </a:r>
            <a:r>
              <a:rPr lang="de-DE" altLang="de-DE" sz="20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Druckausübung“</a:t>
            </a:r>
            <a:br>
              <a:rPr lang="de-DE" altLang="de-DE" sz="20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de-DE" altLang="de-DE" sz="2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durch Bürger*innen</a:t>
            </a:r>
          </a:p>
          <a:p>
            <a:pPr>
              <a:spcAft>
                <a:spcPts val="1800"/>
              </a:spcAft>
              <a:buClr>
                <a:schemeClr val="bg1">
                  <a:lumMod val="50000"/>
                </a:schemeClr>
              </a:buClr>
            </a:pPr>
            <a:r>
              <a:rPr lang="de-DE" altLang="de-DE" sz="2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Radfahrende auch als </a:t>
            </a:r>
            <a:r>
              <a:rPr lang="de-DE" altLang="de-DE" sz="20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Wählergruppe </a:t>
            </a:r>
            <a:r>
              <a:rPr lang="de-DE" altLang="de-DE" sz="2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verstehen</a:t>
            </a:r>
          </a:p>
        </p:txBody>
      </p:sp>
      <p:sp>
        <p:nvSpPr>
          <p:cNvPr id="9" name="Rectangle 8"/>
          <p:cNvSpPr>
            <a:spLocks noChangeArrowheads="1"/>
          </p:cNvSpPr>
          <p:nvPr/>
        </p:nvSpPr>
        <p:spPr bwMode="auto">
          <a:xfrm>
            <a:off x="0" y="1635646"/>
            <a:ext cx="5101362" cy="3507854"/>
          </a:xfrm>
          <a:prstGeom prst="rect">
            <a:avLst/>
          </a:prstGeom>
          <a:solidFill>
            <a:srgbClr val="92C71F"/>
          </a:solidFill>
          <a:ln>
            <a:noFill/>
          </a:ln>
          <a:effectLst/>
          <a:extLst/>
        </p:spPr>
        <p:txBody>
          <a:bodyPr lIns="0" tIns="0" rIns="0" bIns="0" anchor="ctr"/>
          <a:lstStyle>
            <a:lvl1pPr>
              <a:defRPr sz="2800">
                <a:solidFill>
                  <a:schemeClr val="tx1"/>
                </a:solidFill>
                <a:latin typeface="Arial" charset="0"/>
                <a:cs typeface="Arial" charset="0"/>
              </a:defRPr>
            </a:lvl1pPr>
            <a:lvl2pPr marL="742950" indent="-285750">
              <a:defRPr sz="2800">
                <a:solidFill>
                  <a:schemeClr val="tx1"/>
                </a:solidFill>
                <a:latin typeface="Arial" charset="0"/>
                <a:cs typeface="Arial" charset="0"/>
              </a:defRPr>
            </a:lvl2pPr>
            <a:lvl3pPr marL="1143000" indent="-228600">
              <a:defRPr sz="2800">
                <a:solidFill>
                  <a:schemeClr val="tx1"/>
                </a:solidFill>
                <a:latin typeface="Arial" charset="0"/>
                <a:cs typeface="Arial" charset="0"/>
              </a:defRPr>
            </a:lvl3pPr>
            <a:lvl4pPr marL="1600200" indent="-228600">
              <a:defRPr sz="2800">
                <a:solidFill>
                  <a:schemeClr val="tx1"/>
                </a:solidFill>
                <a:latin typeface="Arial" charset="0"/>
                <a:cs typeface="Arial" charset="0"/>
              </a:defRPr>
            </a:lvl4pPr>
            <a:lvl5pPr marL="2057400" indent="-228600">
              <a:defRPr sz="2800">
                <a:solidFill>
                  <a:schemeClr val="tx1"/>
                </a:solidFill>
                <a:latin typeface="Arial" charset="0"/>
                <a:cs typeface="Arial" charset="0"/>
              </a:defRPr>
            </a:lvl5pPr>
            <a:lvl6pPr marL="25146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6pPr>
            <a:lvl7pPr marL="29718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7pPr>
            <a:lvl8pPr marL="34290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8pPr>
            <a:lvl9pPr marL="38862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9pPr>
          </a:lstStyle>
          <a:p>
            <a:pPr algn="ctr">
              <a:lnSpc>
                <a:spcPct val="99000"/>
              </a:lnSpc>
              <a:buClr>
                <a:srgbClr val="31639C"/>
              </a:buClr>
              <a:buFont typeface="Arial Narrow" pitchFamily="34" charset="0"/>
              <a:buNone/>
            </a:pPr>
            <a:r>
              <a:rPr lang="de-DE" altLang="de-DE" sz="3200" b="1" dirty="0" smtClean="0">
                <a:solidFill>
                  <a:schemeClr val="bg1"/>
                </a:solidFill>
                <a:latin typeface="Arial" panose="020B0604020202020204" pitchFamily="34" charset="0"/>
                <a:ea typeface="Roboto" panose="02000000000000000000" pitchFamily="2" charset="0"/>
                <a:cs typeface="Arial" panose="020B0604020202020204" pitchFamily="34" charset="0"/>
              </a:rPr>
              <a:t>Langfristige </a:t>
            </a:r>
            <a:br>
              <a:rPr lang="de-DE" altLang="de-DE" sz="3200" b="1" dirty="0" smtClean="0">
                <a:solidFill>
                  <a:schemeClr val="bg1"/>
                </a:solidFill>
                <a:latin typeface="Arial" panose="020B0604020202020204" pitchFamily="34" charset="0"/>
                <a:ea typeface="Roboto" panose="02000000000000000000" pitchFamily="2" charset="0"/>
                <a:cs typeface="Arial" panose="020B0604020202020204" pitchFamily="34" charset="0"/>
              </a:rPr>
            </a:br>
            <a:r>
              <a:rPr lang="de-DE" altLang="de-DE" sz="3200" b="1" dirty="0" smtClean="0">
                <a:solidFill>
                  <a:schemeClr val="bg1"/>
                </a:solidFill>
                <a:latin typeface="Arial" panose="020B0604020202020204" pitchFamily="34" charset="0"/>
                <a:ea typeface="Roboto" panose="02000000000000000000" pitchFamily="2" charset="0"/>
                <a:cs typeface="Arial" panose="020B0604020202020204" pitchFamily="34" charset="0"/>
              </a:rPr>
              <a:t>Verbesserung der Fahrradinfrastruktur!</a:t>
            </a:r>
            <a:endParaRPr lang="de-DE" altLang="de-DE" sz="3200" b="1"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24116758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0</TotalTime>
  <Words>4397</Words>
  <Application>Microsoft Office PowerPoint</Application>
  <PresentationFormat>Bildschirmpräsentation (16:9)</PresentationFormat>
  <Paragraphs>650</Paragraphs>
  <Slides>61</Slides>
  <Notes>61</Notes>
  <HiddenSlides>1</HiddenSlides>
  <MMClips>0</MMClips>
  <ScaleCrop>false</ScaleCrop>
  <HeadingPairs>
    <vt:vector size="4" baseType="variant">
      <vt:variant>
        <vt:lpstr>Design</vt:lpstr>
      </vt:variant>
      <vt:variant>
        <vt:i4>1</vt:i4>
      </vt:variant>
      <vt:variant>
        <vt:lpstr>Folientitel</vt:lpstr>
      </vt:variant>
      <vt:variant>
        <vt:i4>61</vt:i4>
      </vt:variant>
    </vt:vector>
  </HeadingPairs>
  <TitlesOfParts>
    <vt:vector size="62" baseType="lpstr">
      <vt:lpstr>Larissa</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amuno</dc:creator>
  <cp:lastModifiedBy>André Muno</cp:lastModifiedBy>
  <cp:revision>1036</cp:revision>
  <dcterms:created xsi:type="dcterms:W3CDTF">2018-05-11T09:58:34Z</dcterms:created>
  <dcterms:modified xsi:type="dcterms:W3CDTF">2024-04-30T08:11:42Z</dcterms:modified>
</cp:coreProperties>
</file>