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8.xml" ContentType="application/vnd.openxmlformats-officedocument.drawingml.chart+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75" r:id="rId2"/>
    <p:sldId id="404" r:id="rId3"/>
    <p:sldId id="419" r:id="rId4"/>
    <p:sldId id="258" r:id="rId5"/>
    <p:sldId id="279" r:id="rId6"/>
    <p:sldId id="398" r:id="rId7"/>
    <p:sldId id="264" r:id="rId8"/>
    <p:sldId id="304" r:id="rId9"/>
    <p:sldId id="399" r:id="rId10"/>
    <p:sldId id="319" r:id="rId11"/>
    <p:sldId id="422" r:id="rId12"/>
    <p:sldId id="396" r:id="rId13"/>
    <p:sldId id="395" r:id="rId14"/>
    <p:sldId id="384" r:id="rId15"/>
    <p:sldId id="393" r:id="rId16"/>
    <p:sldId id="421" r:id="rId17"/>
    <p:sldId id="424" r:id="rId18"/>
    <p:sldId id="400" r:id="rId19"/>
    <p:sldId id="381" r:id="rId20"/>
    <p:sldId id="376" r:id="rId21"/>
    <p:sldId id="417" r:id="rId22"/>
    <p:sldId id="418" r:id="rId23"/>
    <p:sldId id="273" r:id="rId24"/>
    <p:sldId id="274" r:id="rId25"/>
    <p:sldId id="367" r:id="rId26"/>
    <p:sldId id="430" r:id="rId27"/>
    <p:sldId id="335" r:id="rId28"/>
    <p:sldId id="317" r:id="rId29"/>
    <p:sldId id="318" r:id="rId30"/>
    <p:sldId id="284" r:id="rId31"/>
    <p:sldId id="276" r:id="rId32"/>
    <p:sldId id="322" r:id="rId33"/>
    <p:sldId id="406" r:id="rId34"/>
    <p:sldId id="324" r:id="rId35"/>
    <p:sldId id="394" r:id="rId36"/>
    <p:sldId id="326" r:id="rId37"/>
    <p:sldId id="382" r:id="rId38"/>
    <p:sldId id="372" r:id="rId39"/>
    <p:sldId id="432" r:id="rId40"/>
    <p:sldId id="433" r:id="rId41"/>
    <p:sldId id="431" r:id="rId42"/>
    <p:sldId id="407" r:id="rId43"/>
    <p:sldId id="345" r:id="rId44"/>
    <p:sldId id="346" r:id="rId45"/>
    <p:sldId id="374" r:id="rId46"/>
    <p:sldId id="348" r:id="rId47"/>
    <p:sldId id="347" r:id="rId48"/>
    <p:sldId id="434" r:id="rId49"/>
    <p:sldId id="423" r:id="rId50"/>
    <p:sldId id="420" r:id="rId51"/>
    <p:sldId id="389" r:id="rId52"/>
    <p:sldId id="416" r:id="rId53"/>
    <p:sldId id="408" r:id="rId54"/>
    <p:sldId id="409" r:id="rId55"/>
    <p:sldId id="410" r:id="rId56"/>
    <p:sldId id="331" r:id="rId57"/>
    <p:sldId id="390" r:id="rId58"/>
    <p:sldId id="411" r:id="rId59"/>
    <p:sldId id="412" r:id="rId60"/>
    <p:sldId id="413" r:id="rId61"/>
    <p:sldId id="414" r:id="rId62"/>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5F2AB21-475F-440F-BB4B-0872622AD50A}">
          <p14:sldIdLst>
            <p14:sldId id="375"/>
            <p14:sldId id="404"/>
            <p14:sldId id="419"/>
            <p14:sldId id="258"/>
          </p14:sldIdLst>
        </p14:section>
        <p14:section name="CITY CYCLING" id="{EF8A39AF-5CC6-44B7-8FA0-A05D242D5E1D}">
          <p14:sldIdLst>
            <p14:sldId id="279"/>
            <p14:sldId id="398"/>
            <p14:sldId id="264"/>
            <p14:sldId id="304"/>
            <p14:sldId id="399"/>
            <p14:sldId id="319"/>
            <p14:sldId id="422"/>
            <p14:sldId id="396"/>
            <p14:sldId id="395"/>
            <p14:sldId id="384"/>
            <p14:sldId id="393"/>
            <p14:sldId id="421"/>
            <p14:sldId id="424"/>
            <p14:sldId id="400"/>
            <p14:sldId id="381"/>
            <p14:sldId id="376"/>
            <p14:sldId id="417"/>
            <p14:sldId id="418"/>
            <p14:sldId id="273"/>
          </p14:sldIdLst>
        </p14:section>
        <p14:section name="RADar!" id="{F1F1AD5D-A4EB-4FAD-9384-69AEFAA1D33C}">
          <p14:sldIdLst>
            <p14:sldId id="274"/>
            <p14:sldId id="367"/>
            <p14:sldId id="430"/>
            <p14:sldId id="335"/>
            <p14:sldId id="317"/>
            <p14:sldId id="318"/>
            <p14:sldId id="284"/>
            <p14:sldId id="276"/>
          </p14:sldIdLst>
        </p14:section>
        <p14:section name="RiDE" id="{C627E5D0-879F-48B0-B5D6-93A680FD05C6}">
          <p14:sldIdLst>
            <p14:sldId id="322"/>
            <p14:sldId id="406"/>
            <p14:sldId id="324"/>
            <p14:sldId id="394"/>
            <p14:sldId id="326"/>
            <p14:sldId id="382"/>
            <p14:sldId id="372"/>
            <p14:sldId id="432"/>
            <p14:sldId id="433"/>
            <p14:sldId id="431"/>
            <p14:sldId id="407"/>
            <p14:sldId id="345"/>
            <p14:sldId id="346"/>
            <p14:sldId id="374"/>
            <p14:sldId id="348"/>
            <p14:sldId id="347"/>
            <p14:sldId id="434"/>
            <p14:sldId id="423"/>
            <p14:sldId id="420"/>
            <p14:sldId id="389"/>
            <p14:sldId id="416"/>
            <p14:sldId id="408"/>
            <p14:sldId id="409"/>
            <p14:sldId id="410"/>
            <p14:sldId id="331"/>
            <p14:sldId id="390"/>
            <p14:sldId id="411"/>
          </p14:sldIdLst>
        </p14:section>
        <p14:section name="Climate Alliance" id="{46C759C8-9216-44D5-9A49-6231AE76E15D}">
          <p14:sldIdLst>
            <p14:sldId id="412"/>
            <p14:sldId id="413"/>
            <p14:sldId id="414"/>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4DF"/>
    <a:srgbClr val="F4F9F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2" autoAdjust="0"/>
    <p:restoredTop sz="72435" autoAdjust="0"/>
  </p:normalViewPr>
  <p:slideViewPr>
    <p:cSldViewPr>
      <p:cViewPr>
        <p:scale>
          <a:sx n="88" d="100"/>
          <a:sy n="88" d="100"/>
        </p:scale>
        <p:origin x="-62" y="-58"/>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notesViewPr>
    <p:cSldViewPr showGuides="1">
      <p:cViewPr varScale="1">
        <p:scale>
          <a:sx n="64" d="100"/>
          <a:sy n="64" d="100"/>
        </p:scale>
        <p:origin x="-3144"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slide" Target="slides/slide53.xml"/><Relationship Id="rId1" Type="http://schemas.openxmlformats.org/officeDocument/2006/relationships/slide" Target="slides/slide1.xml"/><Relationship Id="rId4" Type="http://schemas.openxmlformats.org/officeDocument/2006/relationships/slide" Target="slides/slide55.xml"/></Relationships>
</file>

<file path=ppt/charts/_rels/chart1.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servera\Public\KB-Projekte\STADTRADELN\STADTRADELN\Administration\Kommunen\SR_&#220;bersicht_Kommune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a-file-srv\public\05_Projects\STADTRADELN\STADTRADELN\Administration\Kommunen\SR_&#220;bersicht_Kommun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110122910091552E-2"/>
          <c:y val="0.18448363742686449"/>
          <c:w val="0.92111068229323245"/>
          <c:h val="0.66539411159202566"/>
        </c:manualLayout>
      </c:layout>
      <c:barChart>
        <c:barDir val="col"/>
        <c:grouping val="clustered"/>
        <c:varyColors val="0"/>
        <c:dLbls>
          <c:showLegendKey val="0"/>
          <c:showVal val="0"/>
          <c:showCatName val="0"/>
          <c:showSerName val="0"/>
          <c:showPercent val="0"/>
          <c:showBubbleSize val="0"/>
        </c:dLbls>
        <c:gapWidth val="100"/>
        <c:axId val="209430400"/>
        <c:axId val="209451648"/>
      </c:barChart>
      <c:catAx>
        <c:axId val="20943040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09451648"/>
        <c:crosses val="autoZero"/>
        <c:auto val="1"/>
        <c:lblAlgn val="ctr"/>
        <c:lblOffset val="100"/>
        <c:noMultiLvlLbl val="0"/>
      </c:catAx>
      <c:valAx>
        <c:axId val="209451648"/>
        <c:scaling>
          <c:orientation val="minMax"/>
        </c:scaling>
        <c:delete val="1"/>
        <c:axPos val="l"/>
        <c:numFmt formatCode="#,##0" sourceLinked="1"/>
        <c:majorTickMark val="out"/>
        <c:minorTickMark val="none"/>
        <c:tickLblPos val="nextTo"/>
        <c:crossAx val="209430400"/>
        <c:crosses val="autoZero"/>
        <c:crossBetween val="between"/>
      </c:valAx>
      <c:spPr>
        <a:noFill/>
        <a:ln w="25400">
          <a:noFill/>
        </a:ln>
      </c:spPr>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498544782713665E-2"/>
          <c:y val="0.18230701123858942"/>
          <c:w val="0.91432054588706912"/>
          <c:h val="0.69151362585132659"/>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dLbl>
              <c:idx val="11"/>
              <c:layout/>
              <c:tx>
                <c:rich>
                  <a:bodyPr/>
                  <a:lstStyle/>
                  <a:p>
                    <a:r>
                      <a:rPr lang="en-US" dirty="0"/>
                      <a:t>1,126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00BD-47E4-B68B-0B2D3B67130B}"/>
                </c:ext>
              </c:extLst>
            </c:dLbl>
            <c:dLbl>
              <c:idx val="12"/>
              <c:layout/>
              <c:tx>
                <c:rich>
                  <a:bodyPr/>
                  <a:lstStyle/>
                  <a:p>
                    <a:r>
                      <a:rPr lang="en-US" dirty="0"/>
                      <a:t>1,481</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00BD-47E4-B68B-0B2D3B67130B}"/>
                </c:ext>
              </c:extLst>
            </c:dLbl>
            <c:dLbl>
              <c:idx val="13"/>
              <c:layout/>
              <c:tx>
                <c:rich>
                  <a:bodyPr/>
                  <a:lstStyle/>
                  <a:p>
                    <a:r>
                      <a:rPr lang="en-US" dirty="0"/>
                      <a:t>2,171</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00BD-47E4-B68B-0B2D3B67130B}"/>
                </c:ext>
              </c:extLst>
            </c:dLbl>
            <c:dLbl>
              <c:idx val="14"/>
              <c:layout/>
              <c:tx>
                <c:rich>
                  <a:bodyPr/>
                  <a:lstStyle/>
                  <a:p>
                    <a:r>
                      <a:rPr lang="en-US" dirty="0"/>
                      <a:t>2,556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00BD-47E4-B68B-0B2D3B67130B}"/>
                </c:ext>
              </c:extLst>
            </c:dLbl>
            <c:dLbl>
              <c:idx val="15"/>
              <c:layout/>
              <c:tx>
                <c:rich>
                  <a:bodyPr/>
                  <a:lstStyle/>
                  <a:p>
                    <a:r>
                      <a:rPr lang="en-US" dirty="0"/>
                      <a:t>2,835</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00BD-47E4-B68B-0B2D3B67130B}"/>
                </c:ext>
              </c:extLst>
            </c:dLbl>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Tabellen!$B$2:$Q$2</c:f>
              <c:numCache>
                <c:formatCode>#,##0</c:formatCode>
                <c:ptCount val="16"/>
                <c:pt idx="0">
                  <c:v>23</c:v>
                </c:pt>
                <c:pt idx="1">
                  <c:v>35</c:v>
                </c:pt>
                <c:pt idx="2">
                  <c:v>60</c:v>
                </c:pt>
                <c:pt idx="3">
                  <c:v>57</c:v>
                </c:pt>
                <c:pt idx="4">
                  <c:v>167</c:v>
                </c:pt>
                <c:pt idx="5">
                  <c:v>201</c:v>
                </c:pt>
                <c:pt idx="6">
                  <c:v>283</c:v>
                </c:pt>
                <c:pt idx="7">
                  <c:v>341</c:v>
                </c:pt>
                <c:pt idx="8">
                  <c:v>496</c:v>
                </c:pt>
                <c:pt idx="9">
                  <c:v>620</c:v>
                </c:pt>
                <c:pt idx="10">
                  <c:v>885</c:v>
                </c:pt>
                <c:pt idx="11">
                  <c:v>1127</c:v>
                </c:pt>
                <c:pt idx="12">
                  <c:v>1482</c:v>
                </c:pt>
                <c:pt idx="13">
                  <c:v>2172</c:v>
                </c:pt>
                <c:pt idx="14">
                  <c:v>2557</c:v>
                </c:pt>
                <c:pt idx="15">
                  <c:v>2836</c:v>
                </c:pt>
              </c:numCache>
            </c:numRef>
          </c:val>
          <c:extLst xmlns:c16r2="http://schemas.microsoft.com/office/drawing/2015/06/chart">
            <c:ext xmlns:c16="http://schemas.microsoft.com/office/drawing/2014/chart" uri="{C3380CC4-5D6E-409C-BE32-E72D297353CC}">
              <c16:uniqueId val="{00000005-00BD-47E4-B68B-0B2D3B67130B}"/>
            </c:ext>
          </c:extLst>
        </c:ser>
        <c:dLbls>
          <c:showLegendKey val="0"/>
          <c:showVal val="0"/>
          <c:showCatName val="0"/>
          <c:showSerName val="0"/>
          <c:showPercent val="0"/>
          <c:showBubbleSize val="0"/>
        </c:dLbls>
        <c:gapWidth val="150"/>
        <c:axId val="210346752"/>
        <c:axId val="210348288"/>
      </c:barChart>
      <c:catAx>
        <c:axId val="210346752"/>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10348288"/>
        <c:crosses val="autoZero"/>
        <c:auto val="1"/>
        <c:lblAlgn val="ctr"/>
        <c:lblOffset val="100"/>
        <c:noMultiLvlLbl val="0"/>
      </c:catAx>
      <c:valAx>
        <c:axId val="210348288"/>
        <c:scaling>
          <c:orientation val="minMax"/>
        </c:scaling>
        <c:delete val="1"/>
        <c:axPos val="l"/>
        <c:numFmt formatCode="#,##0" sourceLinked="1"/>
        <c:majorTickMark val="out"/>
        <c:minorTickMark val="none"/>
        <c:tickLblPos val="nextTo"/>
        <c:crossAx val="210346752"/>
        <c:crosses val="autoZero"/>
        <c:crossBetween val="between"/>
      </c:valAx>
    </c:plotArea>
    <c:plotVisOnly val="1"/>
    <c:dispBlanksAs val="gap"/>
    <c:showDLblsOverMax val="0"/>
  </c:chart>
  <c:spPr>
    <a:no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063042852547286E-2"/>
          <c:y val="0.16798772413648994"/>
          <c:w val="0.9286939369825441"/>
          <c:h val="0.76551895994737773"/>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dLbl>
              <c:idx val="0"/>
              <c:layout/>
              <c:tx>
                <c:rich>
                  <a:bodyPr/>
                  <a:lstStyle/>
                  <a:p>
                    <a:r>
                      <a:rPr lang="en-US"/>
                      <a:t>1,813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2A76-475B-AFF4-8F7502688B66}"/>
                </c:ext>
              </c:extLst>
            </c:dLbl>
            <c:dLbl>
              <c:idx val="1"/>
              <c:layout/>
              <c:tx>
                <c:rich>
                  <a:bodyPr/>
                  <a:lstStyle/>
                  <a:p>
                    <a:r>
                      <a:rPr lang="en-US"/>
                      <a:t>5</a:t>
                    </a:r>
                    <a:r>
                      <a:rPr lang="en-US" sz="1000" b="0" i="0" u="none" strike="noStrike" baseline="0">
                        <a:effectLst/>
                      </a:rPr>
                      <a:t>,</a:t>
                    </a:r>
                    <a:r>
                      <a:rPr lang="en-US"/>
                      <a:t>898</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2A76-475B-AFF4-8F7502688B66}"/>
                </c:ext>
              </c:extLst>
            </c:dLbl>
            <c:dLbl>
              <c:idx val="2"/>
              <c:layout/>
              <c:tx>
                <c:rich>
                  <a:bodyPr/>
                  <a:lstStyle/>
                  <a:p>
                    <a:r>
                      <a:rPr lang="en-US"/>
                      <a:t>12</a:t>
                    </a:r>
                    <a:r>
                      <a:rPr lang="en-US" sz="1000" b="0" i="0" u="none" strike="noStrike" baseline="0">
                        <a:effectLst/>
                      </a:rPr>
                      <a:t>,</a:t>
                    </a:r>
                    <a:r>
                      <a:rPr lang="en-US"/>
                      <a:t>889</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2A76-475B-AFF4-8F7502688B66}"/>
                </c:ext>
              </c:extLst>
            </c:dLbl>
            <c:dLbl>
              <c:idx val="3"/>
              <c:layout/>
              <c:tx>
                <c:rich>
                  <a:bodyPr/>
                  <a:lstStyle/>
                  <a:p>
                    <a:r>
                      <a:rPr lang="en-US"/>
                      <a:t>20</a:t>
                    </a:r>
                    <a:r>
                      <a:rPr lang="en-US" sz="1000" b="0" i="0" u="none" strike="noStrike" baseline="0">
                        <a:effectLst/>
                      </a:rPr>
                      <a:t>,</a:t>
                    </a:r>
                    <a:r>
                      <a:rPr lang="en-US"/>
                      <a:t>416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2A76-475B-AFF4-8F7502688B66}"/>
                </c:ext>
              </c:extLst>
            </c:dLbl>
            <c:dLbl>
              <c:idx val="4"/>
              <c:layout/>
              <c:tx>
                <c:rich>
                  <a:bodyPr/>
                  <a:lstStyle/>
                  <a:p>
                    <a:r>
                      <a:rPr lang="en-US"/>
                      <a:t>58</a:t>
                    </a:r>
                    <a:r>
                      <a:rPr lang="en-US" sz="1000" b="0" i="0" u="none" strike="noStrike" baseline="0">
                        <a:effectLst/>
                      </a:rPr>
                      <a:t>,</a:t>
                    </a:r>
                    <a:r>
                      <a:rPr lang="en-US"/>
                      <a:t>473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2A76-475B-AFF4-8F7502688B66}"/>
                </c:ext>
              </c:extLst>
            </c:dLbl>
            <c:dLbl>
              <c:idx val="5"/>
              <c:layout/>
              <c:tx>
                <c:rich>
                  <a:bodyPr/>
                  <a:lstStyle/>
                  <a:p>
                    <a:r>
                      <a:rPr lang="en-US"/>
                      <a:t>68</a:t>
                    </a:r>
                    <a:r>
                      <a:rPr lang="en-US" sz="1000" b="0" i="0" u="none" strike="noStrike" baseline="0">
                        <a:effectLst/>
                      </a:rPr>
                      <a:t>,</a:t>
                    </a:r>
                    <a:r>
                      <a:rPr lang="en-US"/>
                      <a:t>616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2A76-475B-AFF4-8F7502688B66}"/>
                </c:ext>
              </c:extLst>
            </c:dLbl>
            <c:dLbl>
              <c:idx val="6"/>
              <c:layout/>
              <c:tx>
                <c:rich>
                  <a:bodyPr/>
                  <a:lstStyle/>
                  <a:p>
                    <a:r>
                      <a:rPr lang="en-US"/>
                      <a:t>86</a:t>
                    </a:r>
                    <a:r>
                      <a:rPr lang="en-US" sz="1000" b="0" i="0" u="none" strike="noStrike" baseline="0">
                        <a:effectLst/>
                      </a:rPr>
                      <a:t>,</a:t>
                    </a:r>
                    <a:r>
                      <a:rPr lang="en-US"/>
                      <a:t>481</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6-2A76-475B-AFF4-8F7502688B66}"/>
                </c:ext>
              </c:extLst>
            </c:dLbl>
            <c:dLbl>
              <c:idx val="7"/>
              <c:layout/>
              <c:tx>
                <c:rich>
                  <a:bodyPr/>
                  <a:lstStyle/>
                  <a:p>
                    <a:r>
                      <a:rPr lang="en-US"/>
                      <a:t>129</a:t>
                    </a:r>
                    <a:r>
                      <a:rPr lang="en-US" sz="1000" b="0" i="0" u="none" strike="noStrike" baseline="0">
                        <a:effectLst/>
                      </a:rPr>
                      <a:t>,</a:t>
                    </a:r>
                    <a:r>
                      <a:rPr lang="en-US"/>
                      <a:t>667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7-2A76-475B-AFF4-8F7502688B66}"/>
                </c:ext>
              </c:extLst>
            </c:dLbl>
            <c:dLbl>
              <c:idx val="8"/>
              <c:layout/>
              <c:tx>
                <c:rich>
                  <a:bodyPr/>
                  <a:lstStyle/>
                  <a:p>
                    <a:r>
                      <a:rPr lang="en-US"/>
                      <a:t>177</a:t>
                    </a:r>
                    <a:r>
                      <a:rPr lang="en-US" sz="1000" b="0" i="0" u="none" strike="noStrike" baseline="0">
                        <a:effectLst/>
                      </a:rPr>
                      <a:t>,</a:t>
                    </a:r>
                    <a:r>
                      <a:rPr lang="en-US"/>
                      <a:t>033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8-2A76-475B-AFF4-8F7502688B66}"/>
                </c:ext>
              </c:extLst>
            </c:dLbl>
            <c:dLbl>
              <c:idx val="9"/>
              <c:layout/>
              <c:tx>
                <c:rich>
                  <a:bodyPr/>
                  <a:lstStyle/>
                  <a:p>
                    <a:r>
                      <a:rPr lang="en-US"/>
                      <a:t>222</a:t>
                    </a:r>
                    <a:r>
                      <a:rPr lang="en-US" sz="1000" b="0" i="0" u="none" strike="noStrike" baseline="0">
                        <a:effectLst/>
                      </a:rPr>
                      <a:t>,</a:t>
                    </a:r>
                    <a:r>
                      <a:rPr lang="en-US"/>
                      <a:t>097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9-2A76-475B-AFF4-8F7502688B66}"/>
                </c:ext>
              </c:extLst>
            </c:dLbl>
            <c:dLbl>
              <c:idx val="10"/>
              <c:layout/>
              <c:tx>
                <c:rich>
                  <a:bodyPr/>
                  <a:lstStyle/>
                  <a:p>
                    <a:r>
                      <a:rPr lang="en-US"/>
                      <a:t>295</a:t>
                    </a:r>
                    <a:r>
                      <a:rPr lang="en-US" sz="1000" b="0" i="0" u="none" strike="noStrike" baseline="0">
                        <a:effectLst/>
                      </a:rPr>
                      <a:t>,</a:t>
                    </a:r>
                    <a:r>
                      <a:rPr lang="en-US"/>
                      <a:t>494</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A-2A76-475B-AFF4-8F7502688B66}"/>
                </c:ext>
              </c:extLst>
            </c:dLbl>
            <c:dLbl>
              <c:idx val="11"/>
              <c:layout/>
              <c:tx>
                <c:rich>
                  <a:bodyPr/>
                  <a:lstStyle/>
                  <a:p>
                    <a:r>
                      <a:rPr lang="en-US"/>
                      <a:t>407</a:t>
                    </a:r>
                    <a:r>
                      <a:rPr lang="en-US" sz="1000" b="0" i="0" u="none" strike="noStrike" baseline="0">
                        <a:effectLst/>
                      </a:rPr>
                      <a:t>,</a:t>
                    </a:r>
                    <a:r>
                      <a:rPr lang="en-US"/>
                      <a:t>734</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B-2A76-475B-AFF4-8F7502688B66}"/>
                </c:ext>
              </c:extLst>
            </c:dLbl>
            <c:dLbl>
              <c:idx val="12"/>
              <c:layout/>
              <c:tx>
                <c:rich>
                  <a:bodyPr/>
                  <a:lstStyle/>
                  <a:p>
                    <a:r>
                      <a:rPr lang="en-US"/>
                      <a:t>545</a:t>
                    </a:r>
                    <a:r>
                      <a:rPr lang="en-US" sz="1000" b="0" i="0" u="none" strike="noStrike" baseline="0">
                        <a:effectLst/>
                      </a:rPr>
                      <a:t>,</a:t>
                    </a:r>
                    <a:r>
                      <a:rPr lang="en-US"/>
                      <a:t>988</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C-2A76-475B-AFF4-8F7502688B66}"/>
                </c:ext>
              </c:extLst>
            </c:dLbl>
            <c:dLbl>
              <c:idx val="13"/>
              <c:layout/>
              <c:tx>
                <c:rich>
                  <a:bodyPr/>
                  <a:lstStyle/>
                  <a:p>
                    <a:r>
                      <a:rPr lang="en-US"/>
                      <a:t>804</a:t>
                    </a:r>
                    <a:r>
                      <a:rPr lang="en-US" sz="1000" b="0" i="0" u="none" strike="noStrike" baseline="0">
                        <a:effectLst/>
                      </a:rPr>
                      <a:t>,</a:t>
                    </a:r>
                    <a:r>
                      <a:rPr lang="en-US"/>
                      <a:t>077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D-2A76-475B-AFF4-8F7502688B66}"/>
                </c:ext>
              </c:extLst>
            </c:dLbl>
            <c:dLbl>
              <c:idx val="14"/>
              <c:layout/>
              <c:tx>
                <c:rich>
                  <a:bodyPr/>
                  <a:lstStyle/>
                  <a:p>
                    <a:r>
                      <a:rPr lang="en-US"/>
                      <a:t>922</a:t>
                    </a:r>
                    <a:r>
                      <a:rPr lang="en-US" sz="1000" b="0" i="0" u="none" strike="noStrike" baseline="0">
                        <a:effectLst/>
                      </a:rPr>
                      <a:t>,</a:t>
                    </a:r>
                    <a:r>
                      <a:rPr lang="en-US"/>
                      <a:t>582</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E-2A76-475B-AFF4-8F7502688B66}"/>
                </c:ext>
              </c:extLst>
            </c:dLbl>
            <c:dLbl>
              <c:idx val="15"/>
              <c:layout/>
              <c:tx>
                <c:rich>
                  <a:bodyPr/>
                  <a:lstStyle/>
                  <a:p>
                    <a:r>
                      <a:rPr lang="en-US" dirty="0"/>
                      <a:t>1</a:t>
                    </a:r>
                    <a:r>
                      <a:rPr lang="en-US" sz="1000" b="0" i="0" u="none" strike="noStrike" baseline="0" dirty="0">
                        <a:effectLst/>
                      </a:rPr>
                      <a:t>,</a:t>
                    </a:r>
                    <a:r>
                      <a:rPr lang="en-US" dirty="0"/>
                      <a:t>108</a:t>
                    </a:r>
                    <a:r>
                      <a:rPr lang="en-US" sz="1000" b="0" i="0" u="none" strike="noStrike" baseline="0" dirty="0">
                        <a:effectLst/>
                      </a:rPr>
                      <a:t>,</a:t>
                    </a:r>
                    <a:r>
                      <a:rPr lang="en-US" dirty="0"/>
                      <a:t>842</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F-2A76-475B-AFF4-8F7502688B66}"/>
                </c:ext>
              </c:extLst>
            </c:dLbl>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Tabellen!$B$3:$Q$3</c:f>
              <c:numCache>
                <c:formatCode>#,##0</c:formatCode>
                <c:ptCount val="16"/>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1108843</c:v>
                </c:pt>
              </c:numCache>
            </c:numRef>
          </c:val>
          <c:extLst xmlns:c16r2="http://schemas.microsoft.com/office/drawing/2015/06/chart">
            <c:ext xmlns:c16="http://schemas.microsoft.com/office/drawing/2014/chart" uri="{C3380CC4-5D6E-409C-BE32-E72D297353CC}">
              <c16:uniqueId val="{00000010-2A76-475B-AFF4-8F7502688B66}"/>
            </c:ext>
          </c:extLst>
        </c:ser>
        <c:dLbls>
          <c:showLegendKey val="0"/>
          <c:showVal val="0"/>
          <c:showCatName val="0"/>
          <c:showSerName val="0"/>
          <c:showPercent val="0"/>
          <c:showBubbleSize val="0"/>
        </c:dLbls>
        <c:gapWidth val="150"/>
        <c:axId val="210775040"/>
        <c:axId val="210785024"/>
      </c:barChart>
      <c:catAx>
        <c:axId val="21077504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210785024"/>
        <c:crosses val="autoZero"/>
        <c:auto val="1"/>
        <c:lblAlgn val="ctr"/>
        <c:lblOffset val="100"/>
        <c:noMultiLvlLbl val="0"/>
      </c:catAx>
      <c:valAx>
        <c:axId val="210785024"/>
        <c:scaling>
          <c:orientation val="minMax"/>
        </c:scaling>
        <c:delete val="1"/>
        <c:axPos val="l"/>
        <c:numFmt formatCode="#,##0" sourceLinked="1"/>
        <c:majorTickMark val="out"/>
        <c:minorTickMark val="none"/>
        <c:tickLblPos val="nextTo"/>
        <c:crossAx val="210775040"/>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024278215223088E-2"/>
          <c:y val="0.18506274655874935"/>
          <c:w val="0.91949475065616793"/>
          <c:h val="0.73327111642563481"/>
        </c:manualLayout>
      </c:layout>
      <c:barChart>
        <c:barDir val="col"/>
        <c:grouping val="clustered"/>
        <c:varyColors val="0"/>
        <c:dLbls>
          <c:showLegendKey val="0"/>
          <c:showVal val="0"/>
          <c:showCatName val="0"/>
          <c:showSerName val="0"/>
          <c:showPercent val="0"/>
          <c:showBubbleSize val="0"/>
        </c:dLbls>
        <c:gapWidth val="150"/>
        <c:axId val="210823040"/>
        <c:axId val="210824576"/>
      </c:barChart>
      <c:catAx>
        <c:axId val="21082304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10824576"/>
        <c:crosses val="autoZero"/>
        <c:auto val="1"/>
        <c:lblAlgn val="ctr"/>
        <c:lblOffset val="100"/>
        <c:noMultiLvlLbl val="0"/>
      </c:catAx>
      <c:valAx>
        <c:axId val="210824576"/>
        <c:scaling>
          <c:orientation val="minMax"/>
        </c:scaling>
        <c:delete val="1"/>
        <c:axPos val="l"/>
        <c:numFmt formatCode="#,##0" sourceLinked="1"/>
        <c:majorTickMark val="out"/>
        <c:minorTickMark val="none"/>
        <c:tickLblPos val="nextTo"/>
        <c:crossAx val="210823040"/>
        <c:crosses val="autoZero"/>
        <c:crossBetween val="between"/>
      </c:valAx>
    </c:plotArea>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36699723896763"/>
          <c:y val="0.13285915348953126"/>
          <c:w val="0.73730555355641525"/>
          <c:h val="0.76551895994737773"/>
        </c:manualLayout>
      </c:layout>
      <c:barChart>
        <c:barDir val="col"/>
        <c:grouping val="clustered"/>
        <c:varyColors val="0"/>
        <c:ser>
          <c:idx val="0"/>
          <c:order val="0"/>
          <c:spPr>
            <a:gradFill>
              <a:gsLst>
                <a:gs pos="0">
                  <a:srgbClr val="00CC99"/>
                </a:gs>
                <a:gs pos="100000">
                  <a:schemeClr val="tx1">
                    <a:lumMod val="75000"/>
                    <a:lumOff val="25000"/>
                  </a:schemeClr>
                </a:gs>
              </a:gsLst>
              <a:lin ang="5400000" scaled="0"/>
            </a:gradFill>
          </c:spPr>
          <c:invertIfNegative val="0"/>
          <c:dLbls>
            <c:dLbl>
              <c:idx val="0"/>
              <c:layout/>
              <c:tx>
                <c:rich>
                  <a:bodyPr/>
                  <a:lstStyle/>
                  <a:p>
                    <a:r>
                      <a:rPr lang="en-US"/>
                      <a:t>340</a:t>
                    </a:r>
                    <a:r>
                      <a:rPr lang="en-US" sz="1000" b="0" i="0" u="none" strike="noStrike" baseline="0">
                        <a:effectLst/>
                      </a:rPr>
                      <a:t>,</a:t>
                    </a:r>
                    <a:r>
                      <a:rPr lang="en-US"/>
                      <a:t>523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27BA-4687-A1ED-BF356FB5288A}"/>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7BA-4687-A1ED-BF356FB5288A}"/>
                </c:ext>
              </c:extLst>
            </c:dLbl>
            <c:dLbl>
              <c:idx val="2"/>
              <c:layout/>
              <c:tx>
                <c:rich>
                  <a:bodyPr/>
                  <a:lstStyle/>
                  <a:p>
                    <a:r>
                      <a:rPr lang="en-US"/>
                      <a:t>2</a:t>
                    </a:r>
                    <a:r>
                      <a:rPr lang="en-US" sz="1000" b="0" i="0" u="none" strike="noStrike" baseline="0">
                        <a:effectLst/>
                      </a:rPr>
                      <a:t>,</a:t>
                    </a:r>
                    <a:r>
                      <a:rPr lang="en-US"/>
                      <a:t>350</a:t>
                    </a:r>
                    <a:r>
                      <a:rPr lang="en-US" sz="1000" b="0" i="0" u="none" strike="noStrike" baseline="0">
                        <a:effectLst/>
                      </a:rPr>
                      <a:t>,</a:t>
                    </a:r>
                    <a:r>
                      <a:rPr lang="en-US"/>
                      <a:t>787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27BA-4687-A1ED-BF356FB5288A}"/>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7BA-4687-A1ED-BF356FB5288A}"/>
                </c:ext>
              </c:extLst>
            </c:dLbl>
            <c:dLbl>
              <c:idx val="4"/>
              <c:layout/>
              <c:tx>
                <c:rich>
                  <a:bodyPr/>
                  <a:lstStyle/>
                  <a:p>
                    <a:r>
                      <a:rPr lang="en-US"/>
                      <a:t>10</a:t>
                    </a:r>
                    <a:r>
                      <a:rPr lang="en-US" sz="1000" b="0" i="0" u="none" strike="noStrike" baseline="0">
                        <a:effectLst/>
                      </a:rPr>
                      <a:t>,</a:t>
                    </a:r>
                    <a:r>
                      <a:rPr lang="en-US"/>
                      <a:t>128</a:t>
                    </a:r>
                    <a:r>
                      <a:rPr lang="en-US" sz="1000" b="0" i="0" u="none" strike="noStrike" baseline="0">
                        <a:effectLst/>
                      </a:rPr>
                      <a:t>,</a:t>
                    </a:r>
                    <a:r>
                      <a:rPr lang="en-US"/>
                      <a:t>007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27BA-4687-A1ED-BF356FB5288A}"/>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7BA-4687-A1ED-BF356FB5288A}"/>
                </c:ext>
              </c:extLst>
            </c:dLbl>
            <c:dLbl>
              <c:idx val="6"/>
              <c:layout/>
              <c:tx>
                <c:rich>
                  <a:bodyPr/>
                  <a:lstStyle/>
                  <a:p>
                    <a:r>
                      <a:rPr lang="en-US"/>
                      <a:t>16</a:t>
                    </a:r>
                    <a:r>
                      <a:rPr lang="en-US" sz="1000" b="0" i="0" u="none" strike="noStrike" baseline="0">
                        <a:effectLst/>
                      </a:rPr>
                      <a:t>,</a:t>
                    </a:r>
                    <a:r>
                      <a:rPr lang="en-US"/>
                      <a:t>393</a:t>
                    </a:r>
                    <a:r>
                      <a:rPr lang="en-US" sz="1000" b="0" i="0" u="none" strike="noStrike" baseline="0">
                        <a:effectLst/>
                      </a:rPr>
                      <a:t>,</a:t>
                    </a:r>
                    <a:r>
                      <a:rPr lang="en-US"/>
                      <a:t>029</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6-27BA-4687-A1ED-BF356FB5288A}"/>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7BA-4687-A1ED-BF356FB5288A}"/>
                </c:ext>
              </c:extLst>
            </c:dLbl>
            <c:dLbl>
              <c:idx val="8"/>
              <c:layout/>
              <c:tx>
                <c:rich>
                  <a:bodyPr/>
                  <a:lstStyle/>
                  <a:p>
                    <a:r>
                      <a:rPr lang="en-US"/>
                      <a:t>32</a:t>
                    </a:r>
                    <a:r>
                      <a:rPr lang="en-US" sz="1000" b="0" i="0" u="none" strike="noStrike" baseline="0">
                        <a:effectLst/>
                      </a:rPr>
                      <a:t>,</a:t>
                    </a:r>
                    <a:r>
                      <a:rPr lang="en-US"/>
                      <a:t>738</a:t>
                    </a:r>
                    <a:r>
                      <a:rPr lang="en-US" sz="1000" b="0" i="0" u="none" strike="noStrike" baseline="0">
                        <a:effectLst/>
                      </a:rPr>
                      <a:t>,</a:t>
                    </a:r>
                    <a:r>
                      <a:rPr lang="en-US"/>
                      <a:t>930</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8-27BA-4687-A1ED-BF356FB5288A}"/>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27BA-4687-A1ED-BF356FB5288A}"/>
                </c:ext>
              </c:extLst>
            </c:dLbl>
            <c:dLbl>
              <c:idx val="10"/>
              <c:layout>
                <c:manualLayout>
                  <c:x val="1.0566554525292603E-3"/>
                  <c:y val="-2.7897239111889297E-2"/>
                </c:manualLayout>
              </c:layout>
              <c:tx>
                <c:rich>
                  <a:bodyPr/>
                  <a:lstStyle/>
                  <a:p>
                    <a:r>
                      <a:rPr lang="en-US" dirty="0"/>
                      <a:t>59</a:t>
                    </a:r>
                    <a:r>
                      <a:rPr lang="en-US" sz="1000" b="0" i="0" u="none" strike="noStrike" baseline="0" dirty="0">
                        <a:effectLst/>
                      </a:rPr>
                      <a:t>,</a:t>
                    </a:r>
                    <a:r>
                      <a:rPr lang="en-US" dirty="0"/>
                      <a:t>375</a:t>
                    </a:r>
                    <a:r>
                      <a:rPr lang="en-US" sz="1000" b="0" i="0" u="none" strike="noStrike" baseline="0" dirty="0">
                        <a:effectLst/>
                      </a:rPr>
                      <a:t>,</a:t>
                    </a:r>
                    <a:r>
                      <a:rPr lang="en-US" dirty="0"/>
                      <a:t>033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A-27BA-4687-A1ED-BF356FB5288A}"/>
                </c:ext>
              </c:extLst>
            </c:dLbl>
            <c:dLbl>
              <c:idx val="11"/>
              <c:layout>
                <c:manualLayout>
                  <c:x val="-2.1133109050586758E-3"/>
                  <c:y val="-2.7897239111889297E-2"/>
                </c:manualLayout>
              </c:layout>
              <c:tx>
                <c:rich>
                  <a:bodyPr/>
                  <a:lstStyle/>
                  <a:p>
                    <a:r>
                      <a:rPr lang="en-US" dirty="0"/>
                      <a:t>77</a:t>
                    </a:r>
                    <a:r>
                      <a:rPr lang="en-US" sz="1000" b="0" i="0" u="none" strike="noStrike" baseline="0" dirty="0">
                        <a:effectLst/>
                      </a:rPr>
                      <a:t>,</a:t>
                    </a:r>
                    <a:r>
                      <a:rPr lang="en-US" dirty="0"/>
                      <a:t>719</a:t>
                    </a:r>
                    <a:r>
                      <a:rPr lang="en-US" sz="1000" b="0" i="0" u="none" strike="noStrike" baseline="0" dirty="0">
                        <a:effectLst/>
                      </a:rPr>
                      <a:t>,</a:t>
                    </a:r>
                    <a:r>
                      <a:rPr lang="en-US" dirty="0"/>
                      <a:t>428</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B-27BA-4687-A1ED-BF356FB5288A}"/>
                </c:ext>
              </c:extLst>
            </c:dLbl>
            <c:dLbl>
              <c:idx val="12"/>
              <c:layout/>
              <c:tx>
                <c:rich>
                  <a:bodyPr/>
                  <a:lstStyle/>
                  <a:p>
                    <a:r>
                      <a:rPr lang="en-US"/>
                      <a:t>115</a:t>
                    </a:r>
                    <a:r>
                      <a:rPr lang="en-US" sz="1000" b="0" i="0" u="none" strike="noStrike" baseline="0">
                        <a:effectLst/>
                      </a:rPr>
                      <a:t>,</a:t>
                    </a:r>
                    <a:r>
                      <a:rPr lang="en-US"/>
                      <a:t>343</a:t>
                    </a:r>
                    <a:r>
                      <a:rPr lang="en-US" sz="1000" b="0" i="0" u="none" strike="noStrike" baseline="0">
                        <a:effectLst/>
                      </a:rPr>
                      <a:t>,</a:t>
                    </a:r>
                    <a:r>
                      <a:rPr lang="en-US"/>
                      <a:t>683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C-27BA-4687-A1ED-BF356FB5288A}"/>
                </c:ext>
              </c:extLst>
            </c:dLbl>
            <c:dLbl>
              <c:idx val="13"/>
              <c:layout/>
              <c:tx>
                <c:rich>
                  <a:bodyPr/>
                  <a:lstStyle/>
                  <a:p>
                    <a:r>
                      <a:rPr lang="en-US"/>
                      <a:t>159</a:t>
                    </a:r>
                    <a:r>
                      <a:rPr lang="en-US" sz="1000" b="0" i="0" u="none" strike="noStrike" baseline="0">
                        <a:effectLst/>
                      </a:rPr>
                      <a:t>,</a:t>
                    </a:r>
                    <a:r>
                      <a:rPr lang="en-US"/>
                      <a:t>611</a:t>
                    </a:r>
                    <a:r>
                      <a:rPr lang="en-US" sz="1000" b="0" i="0" u="none" strike="noStrike" baseline="0">
                        <a:effectLst/>
                      </a:rPr>
                      <a:t>,</a:t>
                    </a:r>
                    <a:r>
                      <a:rPr lang="en-US"/>
                      <a:t>291</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D-27BA-4687-A1ED-BF356FB5288A}"/>
                </c:ext>
              </c:extLst>
            </c:dLbl>
            <c:dLbl>
              <c:idx val="14"/>
              <c:layout/>
              <c:tx>
                <c:rich>
                  <a:bodyPr/>
                  <a:lstStyle/>
                  <a:p>
                    <a:r>
                      <a:rPr lang="en-US"/>
                      <a:t>178</a:t>
                    </a:r>
                    <a:r>
                      <a:rPr lang="en-US" sz="1000" b="0" i="0" u="none" strike="noStrike" baseline="0">
                        <a:effectLst/>
                      </a:rPr>
                      <a:t>,</a:t>
                    </a:r>
                    <a:r>
                      <a:rPr lang="en-US"/>
                      <a:t>748</a:t>
                    </a:r>
                    <a:r>
                      <a:rPr lang="en-US" sz="1000" b="0" i="0" u="none" strike="noStrike" baseline="0">
                        <a:effectLst/>
                      </a:rPr>
                      <a:t>,</a:t>
                    </a:r>
                    <a:r>
                      <a:rPr lang="en-US"/>
                      <a:t>422</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E-27BA-4687-A1ED-BF356FB5288A}"/>
                </c:ext>
              </c:extLst>
            </c:dLbl>
            <c:dLbl>
              <c:idx val="15"/>
              <c:layout/>
              <c:tx>
                <c:rich>
                  <a:bodyPr/>
                  <a:lstStyle/>
                  <a:p>
                    <a:r>
                      <a:rPr lang="en-US" dirty="0"/>
                      <a:t>227</a:t>
                    </a:r>
                    <a:r>
                      <a:rPr lang="en-US" sz="1000" b="0" i="0" u="none" strike="noStrike" baseline="0" dirty="0">
                        <a:effectLst/>
                      </a:rPr>
                      <a:t>,</a:t>
                    </a:r>
                    <a:r>
                      <a:rPr lang="en-US" dirty="0"/>
                      <a:t>888</a:t>
                    </a:r>
                    <a:r>
                      <a:rPr lang="en-US" sz="1000" b="0" i="0" u="none" strike="noStrike" baseline="0" dirty="0">
                        <a:effectLst/>
                      </a:rPr>
                      <a:t>,628</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F-27BA-4687-A1ED-BF356FB5288A}"/>
                </c:ext>
              </c:extLst>
            </c:dLbl>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Tabellen!$B$5:$Q$5</c:f>
              <c:numCache>
                <c:formatCode>#,##0</c:formatCode>
                <c:ptCount val="16"/>
                <c:pt idx="0">
                  <c:v>340523</c:v>
                </c:pt>
                <c:pt idx="1">
                  <c:v>1200225</c:v>
                </c:pt>
                <c:pt idx="2">
                  <c:v>2350787</c:v>
                </c:pt>
                <c:pt idx="3">
                  <c:v>3957093</c:v>
                </c:pt>
                <c:pt idx="4">
                  <c:v>10128007</c:v>
                </c:pt>
                <c:pt idx="5">
                  <c:v>13139404</c:v>
                </c:pt>
                <c:pt idx="6">
                  <c:v>16393029</c:v>
                </c:pt>
                <c:pt idx="7">
                  <c:v>24801426</c:v>
                </c:pt>
                <c:pt idx="8">
                  <c:v>32738930</c:v>
                </c:pt>
                <c:pt idx="9">
                  <c:v>41946317</c:v>
                </c:pt>
                <c:pt idx="10">
                  <c:v>59375033</c:v>
                </c:pt>
                <c:pt idx="11">
                  <c:v>77719428</c:v>
                </c:pt>
                <c:pt idx="12">
                  <c:v>115343683</c:v>
                </c:pt>
                <c:pt idx="13">
                  <c:v>159611291</c:v>
                </c:pt>
                <c:pt idx="14">
                  <c:v>178748422</c:v>
                </c:pt>
                <c:pt idx="15">
                  <c:v>227888787</c:v>
                </c:pt>
              </c:numCache>
            </c:numRef>
          </c:val>
          <c:extLst xmlns:c16r2="http://schemas.microsoft.com/office/drawing/2015/06/chart">
            <c:ext xmlns:c16="http://schemas.microsoft.com/office/drawing/2014/chart" uri="{C3380CC4-5D6E-409C-BE32-E72D297353CC}">
              <c16:uniqueId val="{00000010-27BA-4687-A1ED-BF356FB5288A}"/>
            </c:ext>
          </c:extLst>
        </c:ser>
        <c:dLbls>
          <c:showLegendKey val="0"/>
          <c:showVal val="0"/>
          <c:showCatName val="0"/>
          <c:showSerName val="0"/>
          <c:showPercent val="0"/>
          <c:showBubbleSize val="0"/>
        </c:dLbls>
        <c:gapWidth val="150"/>
        <c:axId val="210937728"/>
        <c:axId val="210939264"/>
      </c:barChart>
      <c:catAx>
        <c:axId val="210937728"/>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10939264"/>
        <c:crosses val="autoZero"/>
        <c:auto val="1"/>
        <c:lblAlgn val="ctr"/>
        <c:lblOffset val="100"/>
        <c:noMultiLvlLbl val="0"/>
      </c:catAx>
      <c:valAx>
        <c:axId val="210939264"/>
        <c:scaling>
          <c:orientation val="minMax"/>
        </c:scaling>
        <c:delete val="1"/>
        <c:axPos val="l"/>
        <c:numFmt formatCode="#,##0" sourceLinked="1"/>
        <c:majorTickMark val="out"/>
        <c:minorTickMark val="none"/>
        <c:tickLblPos val="nextTo"/>
        <c:crossAx val="210937728"/>
        <c:crosses val="autoZero"/>
        <c:crossBetween val="between"/>
      </c:valAx>
    </c:plotArea>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753937007874"/>
          <c:y val="4.5443929461775917E-2"/>
          <c:w val="0.78363363954505683"/>
          <c:h val="0.76551895994737773"/>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'Smartphone-Nutzung'!$B$1:$K$1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'Smartphone-Nutzung'!$B$2:$K$2</c:f>
              <c:numCache>
                <c:formatCode>#,##0</c:formatCode>
                <c:ptCount val="10"/>
                <c:pt idx="0">
                  <c:v>36</c:v>
                </c:pt>
                <c:pt idx="1">
                  <c:v>41</c:v>
                </c:pt>
                <c:pt idx="2">
                  <c:v>55</c:v>
                </c:pt>
                <c:pt idx="3">
                  <c:v>65</c:v>
                </c:pt>
                <c:pt idx="4">
                  <c:v>74</c:v>
                </c:pt>
                <c:pt idx="5">
                  <c:v>78</c:v>
                </c:pt>
                <c:pt idx="6">
                  <c:v>81</c:v>
                </c:pt>
                <c:pt idx="7">
                  <c:v>82</c:v>
                </c:pt>
                <c:pt idx="8">
                  <c:v>86</c:v>
                </c:pt>
                <c:pt idx="9">
                  <c:v>89</c:v>
                </c:pt>
              </c:numCache>
            </c:numRef>
          </c:val>
          <c:extLst xmlns:c16r2="http://schemas.microsoft.com/office/drawing/2015/06/chart">
            <c:ext xmlns:c16="http://schemas.microsoft.com/office/drawing/2014/chart" uri="{C3380CC4-5D6E-409C-BE32-E72D297353CC}">
              <c16:uniqueId val="{00000000-3014-46D0-95B1-59946AAE9195}"/>
            </c:ext>
          </c:extLst>
        </c:ser>
        <c:dLbls>
          <c:showLegendKey val="0"/>
          <c:showVal val="0"/>
          <c:showCatName val="0"/>
          <c:showSerName val="0"/>
          <c:showPercent val="0"/>
          <c:showBubbleSize val="0"/>
        </c:dLbls>
        <c:gapWidth val="150"/>
        <c:axId val="210986880"/>
        <c:axId val="210988416"/>
      </c:barChart>
      <c:catAx>
        <c:axId val="21098688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10988416"/>
        <c:crosses val="autoZero"/>
        <c:auto val="1"/>
        <c:lblAlgn val="ctr"/>
        <c:lblOffset val="100"/>
        <c:noMultiLvlLbl val="0"/>
      </c:catAx>
      <c:valAx>
        <c:axId val="210988416"/>
        <c:scaling>
          <c:orientation val="minMax"/>
        </c:scaling>
        <c:delete val="1"/>
        <c:axPos val="l"/>
        <c:numFmt formatCode="#,##0" sourceLinked="1"/>
        <c:majorTickMark val="out"/>
        <c:minorTickMark val="none"/>
        <c:tickLblPos val="nextTo"/>
        <c:crossAx val="210986880"/>
        <c:crosses val="autoZero"/>
        <c:crossBetween val="between"/>
      </c:valAx>
    </c:plotArea>
    <c:plotVisOnly val="1"/>
    <c:dispBlanksAs val="gap"/>
    <c:showDLblsOverMax val="0"/>
  </c:chart>
  <c:spPr>
    <a:noFill/>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961477574793016"/>
          <c:y val="0.32867987069117877"/>
          <c:w val="0.46370316441765574"/>
          <c:h val="0.56656680902205392"/>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dLbl>
              <c:idx val="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25F-46FD-803A-ED8597210634}"/>
                </c:ext>
              </c:extLst>
            </c:dLbl>
            <c:dLbl>
              <c:idx val="1"/>
              <c:layout/>
              <c:tx>
                <c:rich>
                  <a:bodyPr/>
                  <a:lstStyle/>
                  <a:p>
                    <a:r>
                      <a:rPr lang="en-US"/>
                      <a:t>5</a:t>
                    </a:r>
                    <a:r>
                      <a:rPr lang="en-US" sz="1000" b="0" i="0" u="none" strike="noStrike" baseline="0">
                        <a:effectLst/>
                      </a:rPr>
                      <a:t>,</a:t>
                    </a:r>
                    <a:r>
                      <a:rPr lang="en-US"/>
                      <a:t>898</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425F-46FD-803A-ED8597210634}"/>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25F-46FD-803A-ED8597210634}"/>
                </c:ext>
              </c:extLst>
            </c:dLbl>
            <c:dLbl>
              <c:idx val="3"/>
              <c:layout/>
              <c:tx>
                <c:rich>
                  <a:bodyPr/>
                  <a:lstStyle/>
                  <a:p>
                    <a:r>
                      <a:rPr lang="en-US"/>
                      <a:t>20</a:t>
                    </a:r>
                    <a:r>
                      <a:rPr lang="en-US" sz="1000" b="0" i="0" u="none" strike="noStrike" baseline="0">
                        <a:effectLst/>
                      </a:rPr>
                      <a:t>,</a:t>
                    </a:r>
                    <a:r>
                      <a:rPr lang="en-US"/>
                      <a:t>416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425F-46FD-803A-ED8597210634}"/>
                </c:ext>
              </c:extLst>
            </c:dLbl>
            <c:dLbl>
              <c:idx val="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25F-46FD-803A-ED8597210634}"/>
                </c:ext>
              </c:extLst>
            </c:dLbl>
            <c:dLbl>
              <c:idx val="5"/>
              <c:layout/>
              <c:tx>
                <c:rich>
                  <a:bodyPr/>
                  <a:lstStyle/>
                  <a:p>
                    <a:r>
                      <a:rPr lang="en-US"/>
                      <a:t>68</a:t>
                    </a:r>
                    <a:r>
                      <a:rPr lang="en-US" sz="1000" b="0" i="0" u="none" strike="noStrike" baseline="0">
                        <a:effectLst/>
                      </a:rPr>
                      <a:t>,</a:t>
                    </a:r>
                    <a:r>
                      <a:rPr lang="en-US"/>
                      <a:t>616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425F-46FD-803A-ED8597210634}"/>
                </c:ext>
              </c:extLst>
            </c:dLbl>
            <c:dLbl>
              <c:idx val="6"/>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25F-46FD-803A-ED8597210634}"/>
                </c:ext>
              </c:extLst>
            </c:dLbl>
            <c:dLbl>
              <c:idx val="7"/>
              <c:layout/>
              <c:tx>
                <c:rich>
                  <a:bodyPr/>
                  <a:lstStyle/>
                  <a:p>
                    <a:r>
                      <a:rPr lang="en-US"/>
                      <a:t>129</a:t>
                    </a:r>
                    <a:r>
                      <a:rPr lang="en-US" sz="1000" b="0" i="0" u="none" strike="noStrike" baseline="0">
                        <a:effectLst/>
                      </a:rPr>
                      <a:t>,</a:t>
                    </a:r>
                    <a:r>
                      <a:rPr lang="en-US"/>
                      <a:t>667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7-425F-46FD-803A-ED8597210634}"/>
                </c:ext>
              </c:extLst>
            </c:dLbl>
            <c:dLbl>
              <c:idx val="8"/>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25F-46FD-803A-ED8597210634}"/>
                </c:ext>
              </c:extLst>
            </c:dLbl>
            <c:dLbl>
              <c:idx val="9"/>
              <c:layout/>
              <c:tx>
                <c:rich>
                  <a:bodyPr/>
                  <a:lstStyle/>
                  <a:p>
                    <a:r>
                      <a:rPr lang="en-US"/>
                      <a:t>222</a:t>
                    </a:r>
                    <a:r>
                      <a:rPr lang="en-US" sz="1000" b="0" i="0" u="none" strike="noStrike" baseline="0">
                        <a:effectLst/>
                      </a:rPr>
                      <a:t>,</a:t>
                    </a:r>
                    <a:r>
                      <a:rPr lang="en-US"/>
                      <a:t>097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9-425F-46FD-803A-ED8597210634}"/>
                </c:ext>
              </c:extLst>
            </c:dLbl>
            <c:dLbl>
              <c:idx val="1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425F-46FD-803A-ED8597210634}"/>
                </c:ext>
              </c:extLst>
            </c:dLbl>
            <c:dLbl>
              <c:idx val="11"/>
              <c:layout/>
              <c:tx>
                <c:rich>
                  <a:bodyPr/>
                  <a:lstStyle/>
                  <a:p>
                    <a:r>
                      <a:rPr lang="en-US"/>
                      <a:t>407</a:t>
                    </a:r>
                    <a:r>
                      <a:rPr lang="en-US" sz="1000" b="0" i="0" u="none" strike="noStrike" baseline="0">
                        <a:effectLst/>
                      </a:rPr>
                      <a:t>,</a:t>
                    </a:r>
                    <a:r>
                      <a:rPr lang="en-US"/>
                      <a:t>734</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B-425F-46FD-803A-ED8597210634}"/>
                </c:ext>
              </c:extLst>
            </c:dLbl>
            <c:dLbl>
              <c:idx val="1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425F-46FD-803A-ED8597210634}"/>
                </c:ext>
              </c:extLst>
            </c:dLbl>
            <c:dLbl>
              <c:idx val="13"/>
              <c:layout/>
              <c:tx>
                <c:rich>
                  <a:bodyPr/>
                  <a:lstStyle/>
                  <a:p>
                    <a:r>
                      <a:rPr lang="en-US"/>
                      <a:t>804</a:t>
                    </a:r>
                    <a:r>
                      <a:rPr lang="en-US" sz="1000" b="0" i="0" u="none" strike="noStrike" baseline="0">
                        <a:effectLst/>
                      </a:rPr>
                      <a:t>,</a:t>
                    </a:r>
                    <a:r>
                      <a:rPr lang="en-US"/>
                      <a:t>077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D-425F-46FD-803A-ED8597210634}"/>
                </c:ext>
              </c:extLst>
            </c:dLbl>
            <c:dLbl>
              <c:idx val="14"/>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425F-46FD-803A-ED8597210634}"/>
                </c:ext>
              </c:extLst>
            </c:dLbl>
            <c:dLbl>
              <c:idx val="15"/>
              <c:layout/>
              <c:tx>
                <c:rich>
                  <a:bodyPr/>
                  <a:lstStyle/>
                  <a:p>
                    <a:r>
                      <a:rPr lang="en-US"/>
                      <a:t>1</a:t>
                    </a:r>
                    <a:r>
                      <a:rPr lang="en-US" sz="1000" b="0" i="0" u="none" strike="noStrike" baseline="0">
                        <a:effectLst/>
                      </a:rPr>
                      <a:t>,</a:t>
                    </a:r>
                    <a:r>
                      <a:rPr lang="en-US"/>
                      <a:t>108</a:t>
                    </a:r>
                    <a:r>
                      <a:rPr lang="en-US" sz="1000" b="0" i="0" u="none" strike="noStrike" baseline="0">
                        <a:effectLst/>
                      </a:rPr>
                      <a:t>,</a:t>
                    </a:r>
                    <a:r>
                      <a:rPr lang="en-US"/>
                      <a:t>843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F-425F-46FD-803A-ED8597210634}"/>
                </c:ext>
              </c:extLst>
            </c:dLbl>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Tabellen!$B$1:$Q$1</c:f>
              <c:numCache>
                <c:formatCode>General</c:formatCode>
                <c:ptCount val="16"/>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numCache>
            </c:numRef>
          </c:cat>
          <c:val>
            <c:numRef>
              <c:f>Tabellen!$B$3:$Q$3</c:f>
              <c:numCache>
                <c:formatCode>#,##0</c:formatCode>
                <c:ptCount val="16"/>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1108843</c:v>
                </c:pt>
              </c:numCache>
            </c:numRef>
          </c:val>
          <c:extLst xmlns:c16r2="http://schemas.microsoft.com/office/drawing/2015/06/chart">
            <c:ext xmlns:c16="http://schemas.microsoft.com/office/drawing/2014/chart" uri="{C3380CC4-5D6E-409C-BE32-E72D297353CC}">
              <c16:uniqueId val="{00000010-425F-46FD-803A-ED8597210634}"/>
            </c:ext>
          </c:extLst>
        </c:ser>
        <c:dLbls>
          <c:showLegendKey val="0"/>
          <c:showVal val="0"/>
          <c:showCatName val="0"/>
          <c:showSerName val="0"/>
          <c:showPercent val="0"/>
          <c:showBubbleSize val="0"/>
        </c:dLbls>
        <c:gapWidth val="150"/>
        <c:axId val="211056512"/>
        <c:axId val="211058048"/>
      </c:barChart>
      <c:catAx>
        <c:axId val="211056512"/>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211058048"/>
        <c:crosses val="autoZero"/>
        <c:auto val="1"/>
        <c:lblAlgn val="ctr"/>
        <c:lblOffset val="100"/>
        <c:noMultiLvlLbl val="0"/>
      </c:catAx>
      <c:valAx>
        <c:axId val="211058048"/>
        <c:scaling>
          <c:orientation val="minMax"/>
        </c:scaling>
        <c:delete val="1"/>
        <c:axPos val="l"/>
        <c:numFmt formatCode="#,##0" sourceLinked="1"/>
        <c:majorTickMark val="out"/>
        <c:minorTickMark val="none"/>
        <c:tickLblPos val="nextTo"/>
        <c:crossAx val="211056512"/>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1632682056589562"/>
          <c:w val="0.70560586176727913"/>
          <c:h val="0.76551895994737773"/>
        </c:manualLayout>
      </c:layout>
      <c:barChart>
        <c:barDir val="col"/>
        <c:grouping val="clustered"/>
        <c:varyColors val="0"/>
        <c:ser>
          <c:idx val="0"/>
          <c:order val="0"/>
          <c:spPr>
            <a:gradFill>
              <a:gsLst>
                <a:gs pos="0">
                  <a:srgbClr val="FFC000"/>
                </a:gs>
                <a:gs pos="100000">
                  <a:schemeClr val="tx1">
                    <a:lumMod val="75000"/>
                    <a:lumOff val="25000"/>
                  </a:schemeClr>
                </a:gs>
              </a:gsLst>
              <a:lin ang="5400000" scaled="0"/>
            </a:gradFill>
          </c:spPr>
          <c:invertIfNegative val="0"/>
          <c:dLbls>
            <c:dLbl>
              <c:idx val="0"/>
              <c:layout/>
              <c:tx>
                <c:rich>
                  <a:bodyPr/>
                  <a:lstStyle/>
                  <a:p>
                    <a:r>
                      <a:rPr lang="en-US"/>
                      <a:t>23</a:t>
                    </a:r>
                    <a:r>
                      <a:rPr lang="en-US" sz="1000" b="0" i="0" u="none" strike="noStrike" baseline="0">
                        <a:effectLst/>
                      </a:rPr>
                      <a:t>,</a:t>
                    </a:r>
                    <a:r>
                      <a:rPr lang="en-US"/>
                      <a:t>691</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0-A3B3-49A0-8127-06A8547C6422}"/>
                </c:ext>
              </c:extLst>
            </c:dLbl>
            <c:dLbl>
              <c:idx val="1"/>
              <c:layout/>
              <c:tx>
                <c:rich>
                  <a:bodyPr/>
                  <a:lstStyle/>
                  <a:p>
                    <a:r>
                      <a:rPr lang="en-US"/>
                      <a:t>77</a:t>
                    </a:r>
                    <a:r>
                      <a:rPr lang="en-US" sz="1000" b="0" i="0" u="none" strike="noStrike" baseline="0">
                        <a:effectLst/>
                      </a:rPr>
                      <a:t>,</a:t>
                    </a:r>
                    <a:r>
                      <a:rPr lang="en-US"/>
                      <a:t>049</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1-A3B3-49A0-8127-06A8547C6422}"/>
                </c:ext>
              </c:extLst>
            </c:dLbl>
            <c:dLbl>
              <c:idx val="2"/>
              <c:layout/>
              <c:tx>
                <c:rich>
                  <a:bodyPr/>
                  <a:lstStyle/>
                  <a:p>
                    <a:r>
                      <a:rPr lang="en-US"/>
                      <a:t>157</a:t>
                    </a:r>
                    <a:r>
                      <a:rPr lang="en-US" sz="1000" b="0" i="0" u="none" strike="noStrike" baseline="0">
                        <a:effectLst/>
                      </a:rPr>
                      <a:t>,</a:t>
                    </a:r>
                    <a:r>
                      <a:rPr lang="en-US"/>
                      <a:t>978</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2-A3B3-49A0-8127-06A8547C6422}"/>
                </c:ext>
              </c:extLst>
            </c:dLbl>
            <c:dLbl>
              <c:idx val="3"/>
              <c:layout/>
              <c:tx>
                <c:rich>
                  <a:bodyPr/>
                  <a:lstStyle/>
                  <a:p>
                    <a:r>
                      <a:rPr lang="en-US"/>
                      <a:t>274</a:t>
                    </a:r>
                    <a:r>
                      <a:rPr lang="en-US" sz="1000" b="0" i="0" u="none" strike="noStrike" baseline="0">
                        <a:effectLst/>
                      </a:rPr>
                      <a:t>,</a:t>
                    </a:r>
                    <a:r>
                      <a:rPr lang="en-US"/>
                      <a:t>507</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3-A3B3-49A0-8127-06A8547C6422}"/>
                </c:ext>
              </c:extLst>
            </c:dLbl>
            <c:dLbl>
              <c:idx val="4"/>
              <c:layout/>
              <c:tx>
                <c:rich>
                  <a:bodyPr/>
                  <a:lstStyle/>
                  <a:p>
                    <a:r>
                      <a:rPr lang="en-US"/>
                      <a:t>339</a:t>
                    </a:r>
                    <a:r>
                      <a:rPr lang="en-US" sz="1000" b="0" i="0" u="none" strike="noStrike" baseline="0">
                        <a:effectLst/>
                      </a:rPr>
                      <a:t>,</a:t>
                    </a:r>
                    <a:r>
                      <a:rPr lang="en-US"/>
                      <a:t>824</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4-A3B3-49A0-8127-06A8547C6422}"/>
                </c:ext>
              </c:extLst>
            </c:dLbl>
            <c:dLbl>
              <c:idx val="5"/>
              <c:layout/>
              <c:tx>
                <c:rich>
                  <a:bodyPr/>
                  <a:lstStyle/>
                  <a:p>
                    <a:r>
                      <a:rPr lang="en-US"/>
                      <a:t>463</a:t>
                    </a:r>
                    <a:r>
                      <a:rPr lang="en-US" sz="1000" b="0" i="0" u="none" strike="noStrike" baseline="0">
                        <a:effectLst/>
                      </a:rPr>
                      <a:t>,</a:t>
                    </a:r>
                    <a:r>
                      <a:rPr lang="en-US"/>
                      <a:t>882</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showDataLabelsRange val="0"/>
                </c:ext>
                <c:ext xmlns:c16="http://schemas.microsoft.com/office/drawing/2014/chart" uri="{C3380CC4-5D6E-409C-BE32-E72D297353CC}">
                  <c16:uniqueId val="{00000005-A3B3-49A0-8127-06A8547C6422}"/>
                </c:ext>
              </c:extLst>
            </c:dLbl>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App!$B$1:$G$1</c:f>
              <c:numCache>
                <c:formatCode>General</c:formatCode>
                <c:ptCount val="6"/>
                <c:pt idx="0">
                  <c:v>2018</c:v>
                </c:pt>
                <c:pt idx="1">
                  <c:v>2019</c:v>
                </c:pt>
                <c:pt idx="2">
                  <c:v>2020</c:v>
                </c:pt>
                <c:pt idx="3">
                  <c:v>2021</c:v>
                </c:pt>
                <c:pt idx="4">
                  <c:v>2022</c:v>
                </c:pt>
                <c:pt idx="5">
                  <c:v>2023</c:v>
                </c:pt>
              </c:numCache>
            </c:numRef>
          </c:cat>
          <c:val>
            <c:numRef>
              <c:f>App!$B$4:$G$4</c:f>
              <c:numCache>
                <c:formatCode>#,##0</c:formatCode>
                <c:ptCount val="6"/>
                <c:pt idx="0">
                  <c:v>23691</c:v>
                </c:pt>
                <c:pt idx="1">
                  <c:v>77049</c:v>
                </c:pt>
                <c:pt idx="2">
                  <c:v>157978</c:v>
                </c:pt>
                <c:pt idx="3">
                  <c:v>274507</c:v>
                </c:pt>
                <c:pt idx="4">
                  <c:v>339824</c:v>
                </c:pt>
                <c:pt idx="5">
                  <c:v>463882</c:v>
                </c:pt>
              </c:numCache>
            </c:numRef>
          </c:val>
          <c:extLst xmlns:c16r2="http://schemas.microsoft.com/office/drawing/2015/06/chart">
            <c:ext xmlns:c16="http://schemas.microsoft.com/office/drawing/2014/chart" uri="{C3380CC4-5D6E-409C-BE32-E72D297353CC}">
              <c16:uniqueId val="{00000006-A3B3-49A0-8127-06A8547C6422}"/>
            </c:ext>
          </c:extLst>
        </c:ser>
        <c:dLbls>
          <c:showLegendKey val="0"/>
          <c:showVal val="0"/>
          <c:showCatName val="0"/>
          <c:showSerName val="0"/>
          <c:showPercent val="0"/>
          <c:showBubbleSize val="0"/>
        </c:dLbls>
        <c:gapWidth val="150"/>
        <c:axId val="212126336"/>
        <c:axId val="212128128"/>
      </c:barChart>
      <c:catAx>
        <c:axId val="212126336"/>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212128128"/>
        <c:crosses val="autoZero"/>
        <c:auto val="1"/>
        <c:lblAlgn val="ctr"/>
        <c:lblOffset val="100"/>
        <c:noMultiLvlLbl val="0"/>
      </c:catAx>
      <c:valAx>
        <c:axId val="212128128"/>
        <c:scaling>
          <c:orientation val="minMax"/>
        </c:scaling>
        <c:delete val="1"/>
        <c:axPos val="l"/>
        <c:numFmt formatCode="#,##0" sourceLinked="1"/>
        <c:majorTickMark val="out"/>
        <c:minorTickMark val="none"/>
        <c:tickLblPos val="nextTo"/>
        <c:crossAx val="212126336"/>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31F9CF-4821-4662-BBF1-F3D8FA8590A8}" type="datetimeFigureOut">
              <a:rPr lang="de-DE" smtClean="0"/>
              <a:t>03.07.2024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A5FD0C-7815-4C61-9F16-9E61E07823AE}" type="slidenum">
              <a:rPr lang="de-DE" smtClean="0"/>
              <a:t>‹Nr.›</a:t>
            </a:fld>
            <a:endParaRPr lang="de-DE"/>
          </a:p>
        </p:txBody>
      </p:sp>
    </p:spTree>
    <p:extLst>
      <p:ext uri="{BB962C8B-B14F-4D97-AF65-F5344CB8AC3E}">
        <p14:creationId xmlns:p14="http://schemas.microsoft.com/office/powerpoint/2010/main" val="229805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CITY CYCLING is a campaign by Climate Alliance.</a:t>
            </a:r>
          </a:p>
        </p:txBody>
      </p:sp>
      <p:sp>
        <p:nvSpPr>
          <p:cNvPr id="4" name="Foliennummernplatzhalter 3"/>
          <p:cNvSpPr>
            <a:spLocks noGrp="1"/>
          </p:cNvSpPr>
          <p:nvPr>
            <p:ph type="sldNum" sz="quarter" idx="10"/>
          </p:nvPr>
        </p:nvSpPr>
        <p:spPr/>
        <p:txBody>
          <a:bodyPr/>
          <a:lstStyle/>
          <a:p>
            <a:fld id="{6EA5FD0C-7815-4C61-9F16-9E61E07823AE}" type="slidenum">
              <a:rPr lang="de-DE" smtClean="0"/>
              <a:t>1</a:t>
            </a:fld>
            <a:endParaRPr lang="de-DE"/>
          </a:p>
        </p:txBody>
      </p:sp>
    </p:spTree>
    <p:extLst>
      <p:ext uri="{BB962C8B-B14F-4D97-AF65-F5344CB8AC3E}">
        <p14:creationId xmlns:p14="http://schemas.microsoft.com/office/powerpoint/2010/main" val="344243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The special CYCLE STAR category is also intended to help </a:t>
            </a:r>
            <a:r>
              <a:rPr lang="en-GB" baseline="0" dirty="0">
                <a:latin typeface="Arial" panose="020B0604020202020204" pitchFamily="34" charset="0"/>
                <a:cs typeface="Arial" panose="020B0604020202020204" pitchFamily="34" charset="0"/>
              </a:rPr>
              <a:t>generate (even more) media coverage of CITY CYCLING and awareness of bicycles as an alternative mode of transport</a:t>
            </a:r>
            <a:r>
              <a:rPr lang="en-GB" dirty="0">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u="sng" baseline="0" dirty="0">
                <a:latin typeface="Arial" panose="020B0604020202020204" pitchFamily="34" charset="0"/>
                <a:cs typeface="Arial" panose="020B0604020202020204" pitchFamily="34" charset="0"/>
              </a:rPr>
              <a:t>All</a:t>
            </a:r>
            <a:r>
              <a:rPr lang="en-GB" baseline="0" dirty="0">
                <a:latin typeface="Arial" panose="020B0604020202020204" pitchFamily="34" charset="0"/>
                <a:cs typeface="Arial" panose="020B0604020202020204" pitchFamily="34" charset="0"/>
              </a:rPr>
              <a:t> CYCLE STARS to successfully participate in CITY CYCLING will receive a top-quality prize from our partners and supporters at the end of the campaign season (see city-cycling.org/prizes).</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For more information, </a:t>
            </a:r>
            <a:r>
              <a:rPr lang="en-GB" baseline="0" dirty="0">
                <a:latin typeface="Arial" panose="020B0604020202020204" pitchFamily="34" charset="0"/>
                <a:cs typeface="Arial" panose="020B0604020202020204" pitchFamily="34" charset="0"/>
              </a:rPr>
              <a:t>see </a:t>
            </a:r>
            <a:r>
              <a:rPr lang="en-GB" dirty="0">
                <a:latin typeface="Arial" panose="020B0604020202020204" pitchFamily="34" charset="0"/>
                <a:cs typeface="Arial" panose="020B0604020202020204" pitchFamily="34" charset="0"/>
              </a:rPr>
              <a:t>city-cycling.org/star.</a:t>
            </a:r>
          </a:p>
        </p:txBody>
      </p:sp>
      <p:sp>
        <p:nvSpPr>
          <p:cNvPr id="4" name="Foliennummernplatzhalter 3"/>
          <p:cNvSpPr>
            <a:spLocks noGrp="1"/>
          </p:cNvSpPr>
          <p:nvPr>
            <p:ph type="sldNum" sz="quarter" idx="10"/>
          </p:nvPr>
        </p:nvSpPr>
        <p:spPr/>
        <p:txBody>
          <a:bodyPr/>
          <a:lstStyle/>
          <a:p>
            <a:fld id="{6EA5FD0C-7815-4C61-9F16-9E61E07823AE}" type="slidenum">
              <a:rPr lang="de-DE" smtClean="0"/>
              <a:t>10</a:t>
            </a:fld>
            <a:endParaRPr lang="de-DE"/>
          </a:p>
        </p:txBody>
      </p:sp>
    </p:spTree>
    <p:extLst>
      <p:ext uri="{BB962C8B-B14F-4D97-AF65-F5344CB8AC3E}">
        <p14:creationId xmlns:p14="http://schemas.microsoft.com/office/powerpoint/2010/main" val="89590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GB" sz="1200">
                <a:solidFill>
                  <a:schemeClr val="tx1"/>
                </a:solidFill>
                <a:effectLst/>
                <a:latin typeface="Arial" panose="020B0604020202020204" pitchFamily="34" charset="0"/>
                <a:ea typeface="+mn-ea"/>
                <a:cs typeface="Arial" panose="020B0604020202020204" pitchFamily="34" charset="0"/>
              </a:rPr>
              <a:t>Increasingly popular and important, as</a:t>
            </a:r>
            <a:r>
              <a:rPr lang="en-GB" sz="1200" baseline="0">
                <a:solidFill>
                  <a:schemeClr val="tx1"/>
                </a:solidFill>
                <a:effectLst/>
                <a:latin typeface="Arial" panose="020B0604020202020204" pitchFamily="34" charset="0"/>
                <a:ea typeface="+mn-ea"/>
                <a:cs typeface="Arial" panose="020B0604020202020204" pitchFamily="34" charset="0"/>
              </a:rPr>
              <a:t> crucial </a:t>
            </a:r>
            <a:r>
              <a:rPr lang="en-GB" sz="1200">
                <a:solidFill>
                  <a:schemeClr val="tx1"/>
                </a:solidFill>
                <a:effectLst/>
                <a:latin typeface="Arial" panose="020B0604020202020204" pitchFamily="34" charset="0"/>
                <a:ea typeface="+mn-ea"/>
                <a:cs typeface="Arial" panose="020B0604020202020204" pitchFamily="34" charset="0"/>
              </a:rPr>
              <a:t>target groups receive special attention:</a:t>
            </a:r>
          </a:p>
          <a:p>
            <a:pPr marL="171450" lvl="0" indent="-171450">
              <a:buFontTx/>
              <a:buChar char="-"/>
            </a:pPr>
            <a:r>
              <a:rPr lang="en-GB" sz="1200">
                <a:solidFill>
                  <a:schemeClr val="tx1"/>
                </a:solidFill>
                <a:effectLst/>
                <a:latin typeface="Arial" panose="020B0604020202020204" pitchFamily="34" charset="0"/>
                <a:ea typeface="+mn-ea"/>
                <a:cs typeface="Arial" panose="020B0604020202020204" pitchFamily="34" charset="0"/>
              </a:rPr>
              <a:t>Schoolchildren: their future mobility behaviour is shaped decisively at a young age.</a:t>
            </a:r>
          </a:p>
          <a:p>
            <a:pPr marL="171450" lvl="0" indent="-171450">
              <a:buFontTx/>
              <a:buChar char="-"/>
            </a:pPr>
            <a:r>
              <a:rPr lang="en-GB" sz="1200">
                <a:solidFill>
                  <a:schemeClr val="tx1"/>
                </a:solidFill>
                <a:effectLst/>
                <a:latin typeface="Arial" panose="020B0604020202020204" pitchFamily="34" charset="0"/>
                <a:ea typeface="+mn-ea"/>
                <a:cs typeface="Arial" panose="020B0604020202020204" pitchFamily="34" charset="0"/>
              </a:rPr>
              <a:t>Teachers: reduce commuter traffic,</a:t>
            </a:r>
            <a:r>
              <a:rPr lang="en-GB" sz="1200" baseline="0">
                <a:solidFill>
                  <a:schemeClr val="tx1"/>
                </a:solidFill>
                <a:effectLst/>
                <a:latin typeface="Arial" panose="020B0604020202020204" pitchFamily="34" charset="0"/>
                <a:ea typeface="+mn-ea"/>
                <a:cs typeface="Arial" panose="020B0604020202020204" pitchFamily="34" charset="0"/>
              </a:rPr>
              <a:t> act as role models, raise awareness for sustainable mobility and better cycling infrastructure – especially with regard to parking facilities.</a:t>
            </a:r>
          </a:p>
          <a:p>
            <a:pPr marL="171450" lvl="0" indent="-171450">
              <a:buFontTx/>
              <a:buChar char="-"/>
            </a:pPr>
            <a:r>
              <a:rPr lang="en-GB" sz="1200">
                <a:solidFill>
                  <a:schemeClr val="tx1"/>
                </a:solidFill>
                <a:effectLst/>
                <a:latin typeface="Arial" panose="020B0604020202020204" pitchFamily="34" charset="0"/>
                <a:ea typeface="+mn-ea"/>
                <a:cs typeface="Arial" panose="020B0604020202020204" pitchFamily="34" charset="0"/>
              </a:rPr>
              <a:t>Parents: combat the “parent taxi” phenomenon, children have a positive influence on parents, reduce the daily traffic chaos</a:t>
            </a:r>
            <a:r>
              <a:rPr lang="en-GB" sz="1200" baseline="0">
                <a:solidFill>
                  <a:schemeClr val="tx1"/>
                </a:solidFill>
                <a:effectLst/>
                <a:latin typeface="Arial" panose="020B0604020202020204" pitchFamily="34" charset="0"/>
                <a:ea typeface="+mn-ea"/>
                <a:cs typeface="Arial" panose="020B0604020202020204" pitchFamily="34" charset="0"/>
              </a:rPr>
              <a:t> </a:t>
            </a:r>
            <a:r>
              <a:rPr lang="en-GB" sz="1200">
                <a:solidFill>
                  <a:schemeClr val="tx1"/>
                </a:solidFill>
                <a:effectLst/>
                <a:latin typeface="Arial" panose="020B0604020202020204" pitchFamily="34" charset="0"/>
                <a:ea typeface="+mn-ea"/>
                <a:cs typeface="Arial" panose="020B0604020202020204" pitchFamily="34" charset="0"/>
              </a:rPr>
              <a:t>and associated dangers outside schools.</a:t>
            </a:r>
          </a:p>
          <a:p>
            <a:pPr marL="0" lvl="0" indent="0">
              <a:buFontTx/>
              <a:buNone/>
            </a:pPr>
            <a:r>
              <a:rPr lang="en-GB" sz="1200">
                <a:solidFill>
                  <a:schemeClr val="tx1"/>
                </a:solidFill>
                <a:effectLst/>
                <a:latin typeface="Arial" panose="020B0604020202020204" pitchFamily="34" charset="0"/>
                <a:ea typeface="+mn-ea"/>
                <a:cs typeface="Arial" panose="020B0604020202020204" pitchFamily="34" charset="0"/>
              </a:rPr>
              <a:t>For all children – from </a:t>
            </a:r>
            <a:r>
              <a:rPr lang="en-GB" sz="1200" baseline="0">
                <a:solidFill>
                  <a:schemeClr val="tx1"/>
                </a:solidFill>
                <a:effectLst/>
                <a:latin typeface="Arial" panose="020B0604020202020204" pitchFamily="34" charset="0"/>
                <a:ea typeface="+mn-ea"/>
                <a:cs typeface="Arial" panose="020B0604020202020204" pitchFamily="34" charset="0"/>
              </a:rPr>
              <a:t>primary schools through to vocational colleges. Can be accompanied by their parents before they’ve completed their cycling proficiency test (usually in Year 4).</a:t>
            </a:r>
          </a:p>
          <a:p>
            <a:pPr lvl="0"/>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en-GB" sz="1200" baseline="0">
                <a:solidFill>
                  <a:schemeClr val="tx1"/>
                </a:solidFill>
                <a:effectLst/>
                <a:latin typeface="Arial" panose="020B0604020202020204" pitchFamily="34" charset="0"/>
                <a:ea typeface="+mn-ea"/>
                <a:cs typeface="Arial" panose="020B0604020202020204" pitchFamily="34" charset="0"/>
              </a:rPr>
              <a:t>The best schools within each federal states are sought, so the schools to cycle the most kilometres (absolute), collect the most kilometres per cyclist (average) and/or motivate the most people to participate</a:t>
            </a:r>
            <a:r>
              <a:rPr lang="en-GB" sz="1200">
                <a:solidFill>
                  <a:schemeClr val="tx1"/>
                </a:solidFill>
                <a:effectLst/>
                <a:latin typeface="Arial" panose="020B0604020202020204" pitchFamily="34" charset="0"/>
                <a:ea typeface="+mn-ea"/>
                <a:cs typeface="Arial" panose="020B0604020202020204" pitchFamily="34" charset="0"/>
              </a:rPr>
              <a:t>.</a:t>
            </a:r>
            <a:r>
              <a:rPr lang="en-GB" sz="1200" baseline="0">
                <a:solidFill>
                  <a:schemeClr val="tx1"/>
                </a:solidFill>
                <a:effectLst/>
                <a:latin typeface="Arial" panose="020B0604020202020204" pitchFamily="34" charset="0"/>
                <a:ea typeface="+mn-ea"/>
                <a:cs typeface="Arial" panose="020B0604020202020204" pitchFamily="34" charset="0"/>
              </a:rPr>
              <a:t> Schools can compare themselves with other schools in their municipality, the entire federal state and across Germany.</a:t>
            </a:r>
          </a:p>
          <a:p>
            <a:pPr lvl="0"/>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en-GB" sz="1200">
                <a:solidFill>
                  <a:schemeClr val="tx1"/>
                </a:solidFill>
                <a:effectLst/>
                <a:latin typeface="Arial" panose="020B0604020202020204" pitchFamily="34" charset="0"/>
                <a:ea typeface="+mn-ea"/>
                <a:cs typeface="Arial" panose="020B0604020202020204" pitchFamily="34" charset="0"/>
              </a:rPr>
              <a:t>Creative competitions</a:t>
            </a:r>
            <a:r>
              <a:rPr lang="en-GB" sz="1200" baseline="0">
                <a:solidFill>
                  <a:schemeClr val="tx1"/>
                </a:solidFill>
                <a:effectLst/>
                <a:latin typeface="Arial" panose="020B0604020202020204" pitchFamily="34" charset="0"/>
                <a:ea typeface="+mn-ea"/>
                <a:cs typeface="Arial" panose="020B0604020202020204" pitchFamily="34" charset="0"/>
              </a:rPr>
              <a:t> can also be implemented in schools and prizes conferred accordingly</a:t>
            </a:r>
            <a:r>
              <a:rPr lang="en-GB" sz="1200">
                <a:solidFill>
                  <a:schemeClr val="tx1"/>
                </a:solidFill>
                <a:effectLst/>
                <a:latin typeface="Arial" panose="020B0604020202020204" pitchFamily="34" charset="0"/>
                <a:ea typeface="+mn-ea"/>
                <a:cs typeface="Arial" panose="020B0604020202020204" pitchFamily="34" charset="0"/>
              </a:rPr>
              <a:t>:</a:t>
            </a:r>
            <a:r>
              <a:rPr lang="en-GB" sz="1200" baseline="0">
                <a:solidFill>
                  <a:schemeClr val="tx1"/>
                </a:solidFill>
                <a:effectLst/>
                <a:latin typeface="Arial" panose="020B0604020202020204" pitchFamily="34" charset="0"/>
                <a:ea typeface="+mn-ea"/>
                <a:cs typeface="Arial" panose="020B0604020202020204" pitchFamily="34" charset="0"/>
              </a:rPr>
              <a:t> school projects and campaigns on cycling/sustainable mobility. Funny, creative ways to combine cycling and school: can be sporty, artistic, scientific or even something completely different. As long as the focus is on cycling!</a:t>
            </a:r>
          </a:p>
        </p:txBody>
      </p:sp>
      <p:sp>
        <p:nvSpPr>
          <p:cNvPr id="4" name="Foliennummernplatzhalter 3"/>
          <p:cNvSpPr>
            <a:spLocks noGrp="1"/>
          </p:cNvSpPr>
          <p:nvPr>
            <p:ph type="sldNum" sz="quarter" idx="10"/>
          </p:nvPr>
        </p:nvSpPr>
        <p:spPr/>
        <p:txBody>
          <a:bodyPr/>
          <a:lstStyle/>
          <a:p>
            <a:fld id="{6EA5FD0C-7815-4C61-9F16-9E61E07823AE}" type="slidenum">
              <a:rPr lang="de-DE" smtClean="0"/>
              <a:t>11</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Schulradeln automatically takes place during the 21-day local</a:t>
            </a:r>
            <a:r>
              <a:rPr lang="en-GB"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period, so the kilometres cycled by schools are also added to the CITY CYCLING total for the</a:t>
            </a:r>
            <a:r>
              <a:rPr lang="en-GB"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municipality</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 registering for CITY CYCLING</a:t>
            </a:r>
            <a:r>
              <a:rPr lang="en-GB"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schools in the municipality can be selected from a dropdown list (the state coordinators provide and maintain an Excel list of all schools</a:t>
            </a:r>
            <a:r>
              <a:rPr lang="en-GB"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the federal state)</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Allowing</a:t>
            </a:r>
            <a:r>
              <a:rPr lang="en-GB"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schools to be clearly registered and avoid multiple registrations.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a:solidFill>
                  <a:schemeClr val="tx1"/>
                </a:solidFill>
                <a:effectLst/>
                <a:latin typeface="Arial" panose="020B0604020202020204" pitchFamily="34" charset="0"/>
                <a:ea typeface="+mn-ea"/>
                <a:cs typeface="Arial" panose="020B0604020202020204" pitchFamily="34" charset="0"/>
              </a:rPr>
              <a:t>The subteam option is particularly interesting for schools: If a school is registered as the main team, individual classes can then form subteams – to encourage competition within the school itself, for example. Schools can then also confer awards (e.g. for the best classes).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a:solidFill>
                  <a:schemeClr val="tx1"/>
                </a:solidFill>
                <a:effectLst/>
                <a:latin typeface="Arial" panose="020B0604020202020204" pitchFamily="34" charset="0"/>
                <a:ea typeface="+mn-ea"/>
                <a:cs typeface="Arial" panose="020B0604020202020204" pitchFamily="34" charset="0"/>
              </a:rPr>
              <a:t>Responsibility for organisation/implementation is deliberately assigned to the federal states, if necessary also shared between ministries (ministry of transport, the environment or culture, etc.). The federal states must pay a licence fee; participation in the national competition is then free for the municipalities (and schools).</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en-GB" sz="1200" baseline="0">
                <a:solidFill>
                  <a:schemeClr val="tx1"/>
                </a:solidFill>
                <a:effectLst/>
                <a:latin typeface="Arial" panose="020B0604020202020204" pitchFamily="34" charset="0"/>
                <a:ea typeface="+mn-ea"/>
                <a:cs typeface="Arial" panose="020B0604020202020204" pitchFamily="34" charset="0"/>
              </a:rPr>
              <a:t>See stadtradeln.de/schulradeln for more information.</a:t>
            </a:r>
          </a:p>
        </p:txBody>
      </p:sp>
      <p:sp>
        <p:nvSpPr>
          <p:cNvPr id="4" name="Foliennummernplatzhalter 3"/>
          <p:cNvSpPr>
            <a:spLocks noGrp="1"/>
          </p:cNvSpPr>
          <p:nvPr>
            <p:ph type="sldNum" sz="quarter" idx="10"/>
          </p:nvPr>
        </p:nvSpPr>
        <p:spPr/>
        <p:txBody>
          <a:bodyPr/>
          <a:lstStyle/>
          <a:p>
            <a:fld id="{6EA5FD0C-7815-4C61-9F16-9E61E07823AE}" type="slidenum">
              <a:rPr lang="de-DE" smtClean="0"/>
              <a:t>12</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a:solidFill>
                  <a:schemeClr val="tx1">
                    <a:lumMod val="65000"/>
                    <a:lumOff val="35000"/>
                  </a:schemeClr>
                </a:solidFill>
                <a:latin typeface="Arial" panose="020B0604020202020204" pitchFamily="34" charset="0"/>
                <a:ea typeface="+mn-ea"/>
                <a:cs typeface="Arial" panose="020B0604020202020204" pitchFamily="34" charset="0"/>
              </a:rPr>
              <a:t>Since 2017, the CITY CYCLING campaign has been</a:t>
            </a: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 available for implementation worldwide.</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The English-language website at www.city-cycling.org is not only intended for non-German speaking municipalities outside Germany, but also for non-German speakers within Germany itself.</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Today, the campaign is also available in several other languages.</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chemeClr val="tx1">
                    <a:lumMod val="65000"/>
                    <a:lumOff val="35000"/>
                  </a:schemeClr>
                </a:solidFill>
                <a:latin typeface="Arial" panose="020B0604020202020204" pitchFamily="34" charset="0"/>
                <a:ea typeface="+mn-ea"/>
                <a:cs typeface="Arial" panose="020B0604020202020204" pitchFamily="34" charset="0"/>
              </a:rPr>
              <a:t>German</a:t>
            </a:r>
            <a:r>
              <a:rPr lang="en-GB" sz="1200" b="0" baseline="0">
                <a:solidFill>
                  <a:schemeClr val="tx1">
                    <a:lumMod val="65000"/>
                    <a:lumOff val="35000"/>
                  </a:schemeClr>
                </a:solidFill>
                <a:latin typeface="Arial" panose="020B0604020202020204" pitchFamily="34" charset="0"/>
                <a:ea typeface="+mn-ea"/>
                <a:cs typeface="Arial" panose="020B0604020202020204" pitchFamily="34" charset="0"/>
              </a:rPr>
              <a:t> municipalities can invite their partner cities to participate and thus deepen their friendly ties: direct competition “against each other” but all together for more sustainable mobility – and that across borders!</a:t>
            </a:r>
          </a:p>
        </p:txBody>
      </p:sp>
      <p:sp>
        <p:nvSpPr>
          <p:cNvPr id="4" name="Foliennummernplatzhalter 3"/>
          <p:cNvSpPr>
            <a:spLocks noGrp="1"/>
          </p:cNvSpPr>
          <p:nvPr>
            <p:ph type="sldNum" sz="quarter" idx="10"/>
          </p:nvPr>
        </p:nvSpPr>
        <p:spPr/>
        <p:txBody>
          <a:bodyPr/>
          <a:lstStyle/>
          <a:p>
            <a:fld id="{6EA5FD0C-7815-4C61-9F16-9E61E07823AE}" type="slidenum">
              <a:rPr lang="de-DE" smtClean="0"/>
              <a:t>13</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Each</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municipality should award prizes to its most successful teams and cyclists</a:t>
            </a: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Possible categories are:</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Largest team: the teams with the most cyclists</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team: the teams to cycle the most kilometres (absolute figures)</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 with the most active cyclists: the teams with the most kilometres per cyclist (average)</a:t>
            </a:r>
          </a:p>
          <a:p>
            <a:pPr marL="180000" indent="0">
              <a:lnSpc>
                <a:spcPct val="100000"/>
              </a:lnSpc>
              <a:spcBef>
                <a:spcPts val="0"/>
              </a:spcBef>
              <a:spcAft>
                <a:spcPts val="600"/>
              </a:spcAft>
              <a:buClr>
                <a:schemeClr val="tx1">
                  <a:lumMod val="65000"/>
                  <a:lumOff val="35000"/>
                </a:schemeClr>
              </a:buClr>
              <a:buFontTx/>
              <a:buNone/>
            </a:pP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Commuters and schoolchildren can also be conferred special awards, for example.</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end of the campaign season</a:t>
            </a: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Climate Alliance</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honours the most successful municipalities during an award ceremony (see next slide).</a:t>
            </a:r>
          </a:p>
        </p:txBody>
      </p:sp>
      <p:sp>
        <p:nvSpPr>
          <p:cNvPr id="4" name="Foliennummernplatzhalter 3"/>
          <p:cNvSpPr>
            <a:spLocks noGrp="1"/>
          </p:cNvSpPr>
          <p:nvPr>
            <p:ph type="sldNum" sz="quarter" idx="10"/>
          </p:nvPr>
        </p:nvSpPr>
        <p:spPr/>
        <p:txBody>
          <a:bodyPr/>
          <a:lstStyle/>
          <a:p>
            <a:fld id="{6EA5FD0C-7815-4C61-9F16-9E61E07823AE}" type="slidenum">
              <a:rPr lang="de-DE" smtClean="0"/>
              <a:t>14</a:t>
            </a:fld>
            <a:endParaRPr lang="de-DE"/>
          </a:p>
        </p:txBody>
      </p:sp>
    </p:spTree>
    <p:extLst>
      <p:ext uri="{BB962C8B-B14F-4D97-AF65-F5344CB8AC3E}">
        <p14:creationId xmlns:p14="http://schemas.microsoft.com/office/powerpoint/2010/main" val="117205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spcBef>
                <a:spcPts val="0"/>
              </a:spcBef>
              <a:spcAft>
                <a:spcPts val="600"/>
              </a:spcAft>
              <a:buClr>
                <a:schemeClr val="bg1">
                  <a:lumMod val="50000"/>
                </a:schemeClr>
              </a:buClr>
              <a:buFont typeface="Arial" panose="020B0604020202020204" pitchFamily="34" charset="0"/>
              <a:buNone/>
            </a:pP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confers prizes in the following categories:</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local parliaments (kilometres per parliamentarian in proportion to the total parliamentarians participating)</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municipalities with the most kilometres cycled (absolute figures)</a:t>
            </a:r>
          </a:p>
          <a:p>
            <a:pPr marL="0" indent="0">
              <a:lnSpc>
                <a:spcPct val="100000"/>
              </a:lnSpc>
              <a:spcBef>
                <a:spcPts val="0"/>
              </a:spcBef>
              <a:spcAft>
                <a:spcPts val="600"/>
              </a:spcAft>
              <a:buClr>
                <a:schemeClr val="bg1">
                  <a:lumMod val="50000"/>
                </a:schemeClr>
              </a:buClr>
              <a:buFont typeface="Arial" panose="020B0604020202020204" pitchFamily="34" charset="0"/>
              <a:buNone/>
            </a:pPr>
            <a:r>
              <a:rPr lang="en-GB" sz="1200"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both categories,</a:t>
            </a:r>
            <a:r>
              <a:rPr lang="en-GB" sz="1200" b="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one winning municipality will be determined per population group (see next slide for the participation fees), along with the best newcomer in each population group.</a:t>
            </a:r>
          </a:p>
        </p:txBody>
      </p:sp>
      <p:sp>
        <p:nvSpPr>
          <p:cNvPr id="4" name="Foliennummernplatzhalter 3"/>
          <p:cNvSpPr>
            <a:spLocks noGrp="1"/>
          </p:cNvSpPr>
          <p:nvPr>
            <p:ph type="sldNum" sz="quarter" idx="10"/>
          </p:nvPr>
        </p:nvSpPr>
        <p:spPr/>
        <p:txBody>
          <a:bodyPr/>
          <a:lstStyle/>
          <a:p>
            <a:fld id="{6EA5FD0C-7815-4C61-9F16-9E61E07823AE}" type="slidenum">
              <a:rPr lang="de-DE" smtClean="0"/>
              <a:t>15</a:t>
            </a:fld>
            <a:endParaRPr lang="de-DE"/>
          </a:p>
        </p:txBody>
      </p:sp>
    </p:spTree>
    <p:extLst>
      <p:ext uri="{BB962C8B-B14F-4D97-AF65-F5344CB8AC3E}">
        <p14:creationId xmlns:p14="http://schemas.microsoft.com/office/powerpoint/2010/main" val="3087370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i="0">
                <a:latin typeface="Arial" panose="020B0604020202020204" pitchFamily="34" charset="0"/>
                <a:cs typeface="Arial" panose="020B0604020202020204" pitchFamily="34" charset="0"/>
              </a:rPr>
              <a:t>The population group sizes </a:t>
            </a:r>
            <a:r>
              <a:rPr lang="en-GB" i="0" baseline="0">
                <a:latin typeface="Arial" panose="020B0604020202020204" pitchFamily="34" charset="0"/>
                <a:cs typeface="Arial" panose="020B0604020202020204" pitchFamily="34" charset="0"/>
              </a:rPr>
              <a:t>are defined here</a:t>
            </a:r>
            <a:r>
              <a:rPr lang="en-GB" i="0">
                <a:latin typeface="Arial" panose="020B0604020202020204" pitchFamily="34" charset="0"/>
                <a:cs typeface="Arial" panose="020B0604020202020204" pitchFamily="34" charset="0"/>
              </a:rPr>
              <a:t>.</a:t>
            </a:r>
            <a:r>
              <a:rPr lang="en-GB" i="0" baseline="0">
                <a:latin typeface="Arial" panose="020B0604020202020204" pitchFamily="34" charset="0"/>
                <a:cs typeface="Arial" panose="020B0604020202020204" pitchFamily="34" charset="0"/>
              </a:rPr>
              <a:t> Rural districts/regions are additionally able to register their associated municipality for a flat-rate fee.</a:t>
            </a:r>
          </a:p>
          <a:p>
            <a:pPr marL="180000" indent="-180000">
              <a:buFont typeface="Arial" panose="020B0604020202020204" pitchFamily="34" charset="0"/>
              <a:buChar char="•"/>
            </a:pPr>
            <a:r>
              <a:rPr lang="en-GB" i="0">
                <a:latin typeface="Arial" panose="020B0604020202020204" pitchFamily="34" charset="0"/>
                <a:cs typeface="Arial" panose="020B0604020202020204" pitchFamily="34" charset="0"/>
              </a:rPr>
              <a:t>The participation fees are</a:t>
            </a:r>
            <a:r>
              <a:rPr lang="en-GB" i="0" baseline="0">
                <a:latin typeface="Arial" panose="020B0604020202020204" pitchFamily="34" charset="0"/>
                <a:cs typeface="Arial" panose="020B0604020202020204" pitchFamily="34" charset="0"/>
              </a:rPr>
              <a:t> calculated according to the population group sizes.</a:t>
            </a:r>
          </a:p>
          <a:p>
            <a:pPr marL="180000" indent="-180000">
              <a:buFont typeface="Arial" panose="020B0604020202020204" pitchFamily="34" charset="0"/>
              <a:buChar char="•"/>
            </a:pPr>
            <a:r>
              <a:rPr lang="en-GB" i="0" baseline="0">
                <a:latin typeface="Arial" panose="020B0604020202020204" pitchFamily="34" charset="0"/>
                <a:cs typeface="Arial" panose="020B0604020202020204" pitchFamily="34" charset="0"/>
              </a:rPr>
              <a:t>Climate Alliance members receive a discount of around 25%.</a:t>
            </a:r>
          </a:p>
          <a:p>
            <a:pPr marL="180000" indent="-180000">
              <a:buFont typeface="Arial" panose="020B0604020202020204" pitchFamily="34" charset="0"/>
              <a:buChar char="•"/>
            </a:pP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i="0" baseline="0">
                <a:latin typeface="Arial" panose="020B0604020202020204" pitchFamily="34" charset="0"/>
                <a:ea typeface="Roboto" panose="02000000000000000000" pitchFamily="2" charset="0"/>
                <a:cs typeface="Arial" panose="020B0604020202020204" pitchFamily="34" charset="0"/>
              </a:rPr>
              <a:t>In many German federal states, financial support is available. Details of the current subsidies are available online at city-cycling.org/register.</a:t>
            </a:r>
          </a:p>
          <a:p>
            <a:pPr marL="180000" indent="-180000">
              <a:buFont typeface="Arial" panose="020B0604020202020204" pitchFamily="34" charset="0"/>
              <a:buChar char="•"/>
            </a:pPr>
            <a:endParaRPr lang="en-GB" i="0" baseline="0" dirty="0">
              <a:latin typeface="Arial" panose="020B0604020202020204" pitchFamily="34" charset="0"/>
              <a:ea typeface="Roboto" panose="02000000000000000000" pitchFamily="2" charset="0"/>
              <a:cs typeface="Arial" panose="020B0604020202020204" pitchFamily="34" charset="0"/>
            </a:endParaRPr>
          </a:p>
          <a:p>
            <a:pPr marL="0" indent="0">
              <a:buFont typeface="Arial" panose="020B0604020202020204" pitchFamily="34" charset="0"/>
              <a:buNone/>
            </a:pPr>
            <a:endParaRPr lang="en-GB" i="0" baseline="0" dirty="0">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16</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dirty="0">
                <a:latin typeface="Arial" panose="020B0604020202020204" pitchFamily="34" charset="0"/>
                <a:cs typeface="Arial" panose="020B0604020202020204" pitchFamily="34" charset="0"/>
              </a:rPr>
              <a:t>What do municipalities get</a:t>
            </a:r>
            <a:r>
              <a:rPr lang="en-GB" b="1" baseline="0" dirty="0">
                <a:latin typeface="Arial" panose="020B0604020202020204" pitchFamily="34" charset="0"/>
                <a:cs typeface="Arial" panose="020B0604020202020204" pitchFamily="34" charset="0"/>
              </a:rPr>
              <a:t> for their money?</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latin typeface="Arial" panose="020B0604020202020204" pitchFamily="34" charset="0"/>
                <a:cs typeface="Arial" panose="020B0604020202020204" pitchFamily="34" charset="0"/>
              </a:rPr>
              <a:t> Climate Alliance provides each municipality with its own subpage on city-cycling.org</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As a hub for local mobilisation, it among others includes the following functions:</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personal accounts for each individual cyclist following registration to allow them to form teams, chat with fellow team members and record kilometres</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display of various municipal results in real time</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option of customising cyclists’ contact details, other information and dates</a:t>
            </a:r>
          </a:p>
          <a:p>
            <a:pPr marL="180000" indent="-180000">
              <a:buFont typeface="Arial" panose="020B0604020202020204" pitchFamily="34" charset="0"/>
              <a:buChar char="•"/>
            </a:pPr>
            <a:r>
              <a:rPr lang="en-GB" baseline="0" dirty="0">
                <a:latin typeface="Arial" panose="020B0604020202020204" pitchFamily="34" charset="0"/>
                <a:cs typeface="Arial" panose="020B0604020202020204" pitchFamily="34" charset="0"/>
              </a:rPr>
              <a:t>The free CITY CYCLING app provides all information at a glance and can be used to track kilometres.</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latin typeface="Arial" panose="020B0604020202020204" pitchFamily="34" charset="0"/>
                <a:cs typeface="Arial" panose="020B0604020202020204" pitchFamily="34" charset="0"/>
              </a:rPr>
              <a:t>Optional services:</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free use of the </a:t>
            </a:r>
            <a:r>
              <a:rPr lang="en-GB" cap="small" baseline="0" dirty="0">
                <a:latin typeface="Arial" panose="020B0604020202020204" pitchFamily="34" charset="0"/>
                <a:cs typeface="Arial" panose="020B0604020202020204" pitchFamily="34" charset="0"/>
              </a:rPr>
              <a:t>RADar!</a:t>
            </a:r>
            <a:r>
              <a:rPr lang="en-GB" baseline="0" dirty="0">
                <a:latin typeface="Arial" panose="020B0604020202020204" pitchFamily="34" charset="0"/>
                <a:cs typeface="Arial" panose="020B0604020202020204" pitchFamily="34" charset="0"/>
              </a:rPr>
              <a:t> reporting platform during CITY CYCLING (see from slide 24)</a:t>
            </a:r>
          </a:p>
          <a:p>
            <a:pPr marL="360000" lvl="1" indent="-180000">
              <a:buFont typeface="Symbol" panose="05050102010706020507" pitchFamily="18" charset="2"/>
              <a:buChar char="-"/>
            </a:pPr>
            <a:r>
              <a:rPr lang="en-GB" baseline="0" dirty="0">
                <a:latin typeface="Arial" panose="020B0604020202020204" pitchFamily="34" charset="0"/>
                <a:cs typeface="Arial" panose="020B0604020202020204" pitchFamily="34" charset="0"/>
              </a:rPr>
              <a:t>use of the </a:t>
            </a:r>
            <a:r>
              <a:rPr lang="en-GB" baseline="0" dirty="0" err="1">
                <a:latin typeface="Arial" panose="020B0604020202020204" pitchFamily="34" charset="0"/>
                <a:cs typeface="Arial" panose="020B0604020202020204" pitchFamily="34" charset="0"/>
              </a:rPr>
              <a:t>RiDE</a:t>
            </a:r>
            <a:r>
              <a:rPr lang="en-GB" baseline="0" dirty="0">
                <a:latin typeface="Arial" panose="020B0604020202020204" pitchFamily="34" charset="0"/>
                <a:cs typeface="Arial" panose="020B0604020202020204" pitchFamily="34" charset="0"/>
              </a:rPr>
              <a:t> portal with scientifically evaluated cycling data (see from slide 31)</a:t>
            </a:r>
          </a:p>
        </p:txBody>
      </p:sp>
      <p:sp>
        <p:nvSpPr>
          <p:cNvPr id="4" name="Foliennummernplatzhalter 3"/>
          <p:cNvSpPr>
            <a:spLocks noGrp="1"/>
          </p:cNvSpPr>
          <p:nvPr>
            <p:ph type="sldNum" sz="quarter" idx="10"/>
          </p:nvPr>
        </p:nvSpPr>
        <p:spPr/>
        <p:txBody>
          <a:bodyPr/>
          <a:lstStyle/>
          <a:p>
            <a:fld id="{6EA5FD0C-7815-4C61-9F16-9E61E07823AE}" type="slidenum">
              <a:rPr lang="de-DE" smtClean="0"/>
              <a:t>17</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dirty="0">
                <a:latin typeface="Arial" panose="020B0604020202020204" pitchFamily="34" charset="0"/>
                <a:cs typeface="Arial" panose="020B0604020202020204" pitchFamily="34" charset="0"/>
              </a:rPr>
              <a:t>What do municipalities get</a:t>
            </a:r>
            <a:r>
              <a:rPr lang="en-GB" sz="1200" b="1" baseline="0" dirty="0">
                <a:latin typeface="Arial" panose="020B0604020202020204" pitchFamily="34" charset="0"/>
                <a:cs typeface="Arial" panose="020B0604020202020204" pitchFamily="34" charset="0"/>
              </a:rPr>
              <a:t> for their money?</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Materials to prepare and organise the local campaign: </a:t>
            </a:r>
          </a:p>
          <a:p>
            <a:pPr marL="360000" lvl="1"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Training</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information materials explaining how to run the campaign and mobilise citizens</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 materials and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document templates</a:t>
            </a: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customisable flyer, poster and roll-up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photo pool</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postcards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logos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certificate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press release templates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much more</a:t>
            </a: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 is on hand to advise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offers a support hotline. It helps municipalities to support cyclists and holds webinars on CITY CYCLING</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en-GB"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aim: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 make implementation of the campaign as easy and efficient as possible for municipalities</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endParaRPr lang="de-DE" sz="1200" baseline="0" dirty="0">
              <a:solidFill>
                <a:schemeClr val="tx1">
                  <a:lumMod val="75000"/>
                  <a:lumOff val="25000"/>
                </a:schemeClr>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
                <a:schemeClr val="tx1">
                  <a:lumMod val="65000"/>
                  <a:lumOff val="35000"/>
                </a:schemeClr>
              </a:buClr>
              <a:buSzTx/>
              <a:buFont typeface="Arial" panose="020B0604020202020204" pitchFamily="34" charset="0"/>
              <a:buNone/>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visible when the screen presentation is started!</a:t>
            </a:r>
          </a:p>
        </p:txBody>
      </p:sp>
      <p:sp>
        <p:nvSpPr>
          <p:cNvPr id="4" name="Foliennummernplatzhalter 3"/>
          <p:cNvSpPr>
            <a:spLocks noGrp="1"/>
          </p:cNvSpPr>
          <p:nvPr>
            <p:ph type="sldNum" sz="quarter" idx="10"/>
          </p:nvPr>
        </p:nvSpPr>
        <p:spPr/>
        <p:txBody>
          <a:bodyPr/>
          <a:lstStyle/>
          <a:p>
            <a:fld id="{6EA5FD0C-7815-4C61-9F16-9E61E07823AE}" type="slidenum">
              <a:rPr lang="de-DE" smtClean="0"/>
              <a:t>18</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Advertising </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via (local) media partners, website, newsletter and official gazette, social media, police, etc. and </a:t>
            </a:r>
            <a:r>
              <a:rPr lang="en-GB" u="sng">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personal approach</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through and with businesses, retailers, associations, schools, universities, day-care centres, political decision-makers, etc.</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Each CITY CYCLING municipality must appoint at least one local contact person.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They are responsible for PR </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for the campaign and for encouraging citizens to participate</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They are also available to answer cyclists’ questions and are at the same time in contact with Climate Alliance.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During and after the</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local campaign period, they check the kilometre entries, specifically for anomalies and for members of the local parliament</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en-GB" b="1">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Tip: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Establish a CITY CYCLING organising team involving members of local administration and potentially also people from other departments</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climate managers, press officers and/or city marketing staff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ADFC, VCD, Agenda 21 as well as other obvious interest groups in the municipality along with committed</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citizens</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Synergies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can and should be</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tapped into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and tasks</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shared</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Agencies can also be</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commissioned to </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implement</a:t>
            </a:r>
            <a:r>
              <a:rPr lang="en-GB"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the campaign</a:t>
            </a:r>
            <a:r>
              <a:rPr lang="en-GB"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19</a:t>
            </a:fld>
            <a:endParaRPr lang="de-DE"/>
          </a:p>
        </p:txBody>
      </p:sp>
    </p:spTree>
    <p:extLst>
      <p:ext uri="{BB962C8B-B14F-4D97-AF65-F5344CB8AC3E}">
        <p14:creationId xmlns:p14="http://schemas.microsoft.com/office/powerpoint/2010/main" val="306382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a:latin typeface="Arial" panose="020B0604020202020204" pitchFamily="34" charset="0"/>
                <a:cs typeface="Arial" panose="020B0604020202020204" pitchFamily="34" charset="0"/>
              </a:rPr>
              <a:t>Be sure to also check the notes section for more information!</a:t>
            </a:r>
          </a:p>
        </p:txBody>
      </p:sp>
      <p:sp>
        <p:nvSpPr>
          <p:cNvPr id="4" name="Foliennummernplatzhalter 3"/>
          <p:cNvSpPr>
            <a:spLocks noGrp="1"/>
          </p:cNvSpPr>
          <p:nvPr>
            <p:ph type="sldNum" sz="quarter" idx="10"/>
          </p:nvPr>
        </p:nvSpPr>
        <p:spPr/>
        <p:txBody>
          <a:bodyPr/>
          <a:lstStyle/>
          <a:p>
            <a:fld id="{6EA5FD0C-7815-4C61-9F16-9E61E07823AE}" type="slidenum">
              <a:rPr lang="de-DE" smtClean="0"/>
              <a:t>2</a:t>
            </a:fld>
            <a:endParaRPr lang="de-DE"/>
          </a:p>
        </p:txBody>
      </p:sp>
    </p:spTree>
    <p:extLst>
      <p:ext uri="{BB962C8B-B14F-4D97-AF65-F5344CB8AC3E}">
        <p14:creationId xmlns:p14="http://schemas.microsoft.com/office/powerpoint/2010/main" val="405755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buFont typeface="Arial" panose="020B0604020202020204" pitchFamily="34" charset="0"/>
              <a:buChar char="•"/>
            </a:pPr>
            <a:r>
              <a:rPr lang="en-GB" sz="1200">
                <a:solidFill>
                  <a:schemeClr val="tx1"/>
                </a:solidFill>
                <a:effectLst/>
                <a:latin typeface="Arial" panose="020B0604020202020204" pitchFamily="34" charset="0"/>
                <a:ea typeface="+mn-ea"/>
                <a:cs typeface="Arial" panose="020B0604020202020204" pitchFamily="34" charset="0"/>
                <a:sym typeface="Wingdings"/>
              </a:rPr>
              <a:t>Almost 300 municipalities more in 2023 than in the previous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effectLst/>
                <a:latin typeface="Arial" panose="020B0604020202020204" pitchFamily="34" charset="0"/>
                <a:ea typeface="+mn-ea"/>
                <a:cs typeface="Arial" panose="020B0604020202020204" pitchFamily="34" charset="0"/>
              </a:rPr>
              <a:t>The municipalities participating in CITY CYCLING cover around 90% of the population in Germany, as almost all large cities participate: </a:t>
            </a:r>
            <a:r>
              <a:rPr lang="en-GB" sz="1200" i="1">
                <a:solidFill>
                  <a:schemeClr val="tx1"/>
                </a:solidFill>
                <a:effectLst/>
                <a:latin typeface="Arial" panose="020B0604020202020204" pitchFamily="34" charset="0"/>
                <a:ea typeface="+mn-ea"/>
                <a:cs typeface="Arial" panose="020B0604020202020204" pitchFamily="34" charset="0"/>
              </a:rPr>
              <a:t>all but two</a:t>
            </a:r>
            <a:r>
              <a:rPr lang="en-GB" sz="1200">
                <a:solidFill>
                  <a:schemeClr val="tx1"/>
                </a:solidFill>
                <a:effectLst/>
                <a:latin typeface="Arial" panose="020B0604020202020204" pitchFamily="34" charset="0"/>
                <a:ea typeface="+mn-ea"/>
                <a:cs typeface="Arial" panose="020B0604020202020204" pitchFamily="34" charset="0"/>
              </a:rPr>
              <a:t> cities with more than 65,000 inhabitants participate in CITY CYCLING!</a:t>
            </a:r>
          </a:p>
          <a:p>
            <a:pPr marL="171450" lvl="0" indent="-171450">
              <a:buFont typeface="Arial" panose="020B0604020202020204" pitchFamily="34" charset="0"/>
              <a:buChar char="•"/>
            </a:pPr>
            <a:r>
              <a:rPr lang="en-GB" sz="1200">
                <a:solidFill>
                  <a:schemeClr val="tx1"/>
                </a:solidFill>
                <a:effectLst/>
                <a:latin typeface="Arial" panose="020B0604020202020204" pitchFamily="34" charset="0"/>
                <a:ea typeface="+mn-ea"/>
                <a:cs typeface="Arial" panose="020B0604020202020204" pitchFamily="34" charset="0"/>
              </a:rPr>
              <a:t>The latest figures</a:t>
            </a:r>
            <a:r>
              <a:rPr lang="en-GB" sz="1200" baseline="0">
                <a:solidFill>
                  <a:schemeClr val="tx1"/>
                </a:solidFill>
                <a:effectLst/>
                <a:latin typeface="Arial" panose="020B0604020202020204" pitchFamily="34" charset="0"/>
                <a:ea typeface="+mn-ea"/>
                <a:cs typeface="Arial" panose="020B0604020202020204" pitchFamily="34" charset="0"/>
              </a:rPr>
              <a:t> can always be viewed online at city-cycling.org/results.</a:t>
            </a:r>
          </a:p>
        </p:txBody>
      </p:sp>
      <p:sp>
        <p:nvSpPr>
          <p:cNvPr id="4" name="Foliennummernplatzhalter 3"/>
          <p:cNvSpPr>
            <a:spLocks noGrp="1"/>
          </p:cNvSpPr>
          <p:nvPr>
            <p:ph type="sldNum" sz="quarter" idx="10"/>
          </p:nvPr>
        </p:nvSpPr>
        <p:spPr/>
        <p:txBody>
          <a:bodyPr/>
          <a:lstStyle/>
          <a:p>
            <a:fld id="{6EA5FD0C-7815-4C61-9F16-9E61E07823AE}" type="slidenum">
              <a:rPr lang="de-DE" smtClean="0"/>
              <a:t>20</a:t>
            </a:fld>
            <a:endParaRPr lang="de-DE"/>
          </a:p>
        </p:txBody>
      </p:sp>
    </p:spTree>
    <p:extLst>
      <p:ext uri="{BB962C8B-B14F-4D97-AF65-F5344CB8AC3E}">
        <p14:creationId xmlns:p14="http://schemas.microsoft.com/office/powerpoint/2010/main" val="299807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a:solidFill>
                  <a:schemeClr val="tx1"/>
                </a:solidFill>
                <a:effectLst/>
                <a:latin typeface="+mn-lt"/>
                <a:ea typeface="+mn-ea"/>
                <a:cs typeface="+mn-cs"/>
              </a:rPr>
              <a:t>In 2023, there were – for the first time! – more than 1 million participants in CITY CYCLING.</a:t>
            </a:r>
          </a:p>
          <a:p>
            <a:pPr lvl="0"/>
            <a:r>
              <a:rPr lang="en-GB" sz="1200">
                <a:solidFill>
                  <a:schemeClr val="tx1"/>
                </a:solidFill>
                <a:effectLst/>
                <a:latin typeface="Arial" panose="020B0604020202020204" pitchFamily="34" charset="0"/>
                <a:ea typeface="+mn-ea"/>
                <a:cs typeface="Arial" panose="020B0604020202020204" pitchFamily="34" charset="0"/>
              </a:rPr>
              <a:t>The latest figures can always be viewed online at city-cycling.org/results.</a:t>
            </a:r>
          </a:p>
        </p:txBody>
      </p:sp>
      <p:sp>
        <p:nvSpPr>
          <p:cNvPr id="4" name="Foliennummernplatzhalter 3"/>
          <p:cNvSpPr>
            <a:spLocks noGrp="1"/>
          </p:cNvSpPr>
          <p:nvPr>
            <p:ph type="sldNum" sz="quarter" idx="10"/>
          </p:nvPr>
        </p:nvSpPr>
        <p:spPr/>
        <p:txBody>
          <a:bodyPr/>
          <a:lstStyle/>
          <a:p>
            <a:fld id="{6EA5FD0C-7815-4C61-9F16-9E61E07823AE}" type="slidenum">
              <a:rPr lang="de-DE" smtClean="0"/>
              <a:t>21</a:t>
            </a:fld>
            <a:endParaRPr lang="de-DE"/>
          </a:p>
        </p:txBody>
      </p:sp>
    </p:spTree>
    <p:extLst>
      <p:ext uri="{BB962C8B-B14F-4D97-AF65-F5344CB8AC3E}">
        <p14:creationId xmlns:p14="http://schemas.microsoft.com/office/powerpoint/2010/main" val="270507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GB" sz="1200">
                <a:solidFill>
                  <a:schemeClr val="tx1"/>
                </a:solidFill>
                <a:effectLst/>
                <a:latin typeface="Arial" panose="020B0604020202020204" pitchFamily="34" charset="0"/>
                <a:ea typeface="+mn-ea"/>
                <a:cs typeface="Arial" panose="020B0604020202020204" pitchFamily="34" charset="0"/>
              </a:rPr>
              <a:t>Participants cycle an average of more than 200 km per person during the three CITY CYCLING weeks, so just under 10 km per day.</a:t>
            </a:r>
          </a:p>
          <a:p>
            <a:pPr lvl="0"/>
            <a:r>
              <a:rPr lang="en-GB" sz="1200">
                <a:solidFill>
                  <a:schemeClr val="tx1"/>
                </a:solidFill>
                <a:effectLst/>
                <a:latin typeface="Arial" panose="020B0604020202020204" pitchFamily="34" charset="0"/>
                <a:ea typeface="+mn-ea"/>
                <a:cs typeface="Arial" panose="020B0604020202020204" pitchFamily="34" charset="0"/>
              </a:rPr>
              <a:t>The latest figures can always be viewed online at city-cycling.org/results.</a:t>
            </a:r>
          </a:p>
        </p:txBody>
      </p:sp>
      <p:sp>
        <p:nvSpPr>
          <p:cNvPr id="4" name="Foliennummernplatzhalter 3"/>
          <p:cNvSpPr>
            <a:spLocks noGrp="1"/>
          </p:cNvSpPr>
          <p:nvPr>
            <p:ph type="sldNum" sz="quarter" idx="10"/>
          </p:nvPr>
        </p:nvSpPr>
        <p:spPr/>
        <p:txBody>
          <a:bodyPr/>
          <a:lstStyle/>
          <a:p>
            <a:fld id="{6EA5FD0C-7815-4C61-9F16-9E61E07823AE}" type="slidenum">
              <a:rPr lang="de-DE" smtClean="0"/>
              <a:t>22</a:t>
            </a:fld>
            <a:endParaRPr lang="de-DE"/>
          </a:p>
        </p:txBody>
      </p:sp>
    </p:spTree>
    <p:extLst>
      <p:ext uri="{BB962C8B-B14F-4D97-AF65-F5344CB8AC3E}">
        <p14:creationId xmlns:p14="http://schemas.microsoft.com/office/powerpoint/2010/main" val="2887977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More information is available online at </a:t>
            </a:r>
            <a:r>
              <a:rPr lang="en-GB" baseline="0">
                <a:latin typeface="Arial" panose="020B0604020202020204" pitchFamily="34" charset="0"/>
                <a:cs typeface="Arial" panose="020B0604020202020204" pitchFamily="34" charset="0"/>
              </a:rPr>
              <a:t>city-cycling.org.</a:t>
            </a:r>
          </a:p>
        </p:txBody>
      </p:sp>
      <p:sp>
        <p:nvSpPr>
          <p:cNvPr id="4" name="Foliennummernplatzhalter 3"/>
          <p:cNvSpPr>
            <a:spLocks noGrp="1"/>
          </p:cNvSpPr>
          <p:nvPr>
            <p:ph type="sldNum" sz="quarter" idx="10"/>
          </p:nvPr>
        </p:nvSpPr>
        <p:spPr/>
        <p:txBody>
          <a:bodyPr/>
          <a:lstStyle/>
          <a:p>
            <a:fld id="{6EA5FD0C-7815-4C61-9F16-9E61E07823AE}" type="slidenum">
              <a:rPr lang="de-DE" smtClean="0"/>
              <a:t>23</a:t>
            </a:fld>
            <a:endParaRPr lang="de-DE"/>
          </a:p>
        </p:txBody>
      </p:sp>
    </p:spTree>
    <p:extLst>
      <p:ext uri="{BB962C8B-B14F-4D97-AF65-F5344CB8AC3E}">
        <p14:creationId xmlns:p14="http://schemas.microsoft.com/office/powerpoint/2010/main" val="248483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latin typeface="Arial" panose="020B0604020202020204" pitchFamily="34" charset="0"/>
                <a:cs typeface="Arial" panose="020B0604020202020204" pitchFamily="34" charset="0"/>
              </a:rPr>
              <a:t>RADar! reporting platform is another component of the CITY CYCLING campaign. All municipalities participating in CITY CYCLING have the option of using it and also offering it to their citizens.</a:t>
            </a:r>
          </a:p>
        </p:txBody>
      </p:sp>
      <p:sp>
        <p:nvSpPr>
          <p:cNvPr id="4" name="Foliennummernplatzhalter 3"/>
          <p:cNvSpPr>
            <a:spLocks noGrp="1"/>
          </p:cNvSpPr>
          <p:nvPr>
            <p:ph type="sldNum" sz="quarter" idx="10"/>
          </p:nvPr>
        </p:nvSpPr>
        <p:spPr/>
        <p:txBody>
          <a:bodyPr/>
          <a:lstStyle/>
          <a:p>
            <a:fld id="{6EA5FD0C-7815-4C61-9F16-9E61E07823AE}" type="slidenum">
              <a:rPr lang="de-DE" smtClean="0"/>
              <a:t>24</a:t>
            </a:fld>
            <a:endParaRPr lang="de-DE"/>
          </a:p>
        </p:txBody>
      </p:sp>
    </p:spTree>
    <p:extLst>
      <p:ext uri="{BB962C8B-B14F-4D97-AF65-F5344CB8AC3E}">
        <p14:creationId xmlns:p14="http://schemas.microsoft.com/office/powerpoint/2010/main" val="112514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sz="1200">
                <a:solidFill>
                  <a:schemeClr val="tx1"/>
                </a:solidFill>
                <a:effectLst/>
                <a:latin typeface="Arial" panose="020B0604020202020204" pitchFamily="34" charset="0"/>
                <a:ea typeface="+mn-ea"/>
                <a:cs typeface="Arial" panose="020B0604020202020204" pitchFamily="34" charset="0"/>
              </a:rPr>
              <a:t>Is the cycle path all bumpy? The traffic routing too dangerous? Or the signage confusing? Cyclists often have a good eye for potential improvements and damage to</a:t>
            </a:r>
            <a:r>
              <a:rPr lang="en-GB" sz="1200" baseline="0">
                <a:solidFill>
                  <a:schemeClr val="tx1"/>
                </a:solidFill>
                <a:effectLst/>
                <a:latin typeface="Arial" panose="020B0604020202020204" pitchFamily="34" charset="0"/>
                <a:ea typeface="+mn-ea"/>
                <a:cs typeface="Arial" panose="020B0604020202020204" pitchFamily="34" charset="0"/>
              </a:rPr>
              <a:t> the cycling infrastructure they use every day.</a:t>
            </a:r>
          </a:p>
          <a:p>
            <a:pPr marL="0" indent="0">
              <a:buFont typeface="Arial" panose="020B0604020202020204" pitchFamily="34" charset="0"/>
              <a:buNone/>
            </a:pPr>
            <a:r>
              <a:rPr lang="en-GB" sz="1200" baseline="0">
                <a:solidFill>
                  <a:schemeClr val="tx1"/>
                </a:solidFill>
                <a:effectLst/>
                <a:latin typeface="Arial" panose="020B0604020202020204" pitchFamily="34" charset="0"/>
                <a:ea typeface="+mn-ea"/>
                <a:cs typeface="Arial" panose="020B0604020202020204" pitchFamily="34" charset="0"/>
              </a:rPr>
              <a:t>The </a:t>
            </a:r>
            <a:r>
              <a:rPr lang="en-GB" sz="1200" cap="small" baseline="0">
                <a:solidFill>
                  <a:schemeClr val="tx1"/>
                </a:solidFill>
                <a:effectLst/>
                <a:latin typeface="Arial" panose="020B0604020202020204" pitchFamily="34" charset="0"/>
                <a:ea typeface="+mn-ea"/>
                <a:cs typeface="Arial" panose="020B0604020202020204" pitchFamily="34" charset="0"/>
              </a:rPr>
              <a:t>RADar</a:t>
            </a:r>
            <a:r>
              <a:rPr lang="en-GB" sz="1200" cap="small">
                <a:solidFill>
                  <a:schemeClr val="tx1"/>
                </a:solidFill>
                <a:effectLst/>
                <a:latin typeface="Arial" panose="020B0604020202020204" pitchFamily="34" charset="0"/>
                <a:ea typeface="+mn-ea"/>
                <a:cs typeface="Arial" panose="020B0604020202020204" pitchFamily="34" charset="0"/>
              </a:rPr>
              <a:t>!</a:t>
            </a:r>
            <a:r>
              <a:rPr lang="en-GB" sz="1200">
                <a:solidFill>
                  <a:schemeClr val="tx1"/>
                </a:solidFill>
                <a:effectLst/>
                <a:latin typeface="Arial" panose="020B0604020202020204" pitchFamily="34" charset="0"/>
                <a:ea typeface="+mn-ea"/>
                <a:cs typeface="Arial" panose="020B0604020202020204" pitchFamily="34" charset="0"/>
              </a:rPr>
              <a:t> reporting platformn allows municipalities to easily</a:t>
            </a:r>
            <a:r>
              <a:rPr lang="en-GB" sz="1200" baseline="0">
                <a:solidFill>
                  <a:schemeClr val="tx1"/>
                </a:solidFill>
                <a:effectLst/>
                <a:latin typeface="Arial" panose="020B0604020202020204" pitchFamily="34" charset="0"/>
                <a:ea typeface="+mn-ea"/>
                <a:cs typeface="Arial" panose="020B0604020202020204" pitchFamily="34" charset="0"/>
              </a:rPr>
              <a:t> access</a:t>
            </a:r>
            <a:r>
              <a:rPr lang="en-GB" sz="1200">
                <a:solidFill>
                  <a:schemeClr val="tx1"/>
                </a:solidFill>
                <a:effectLst/>
                <a:latin typeface="Arial" panose="020B0604020202020204" pitchFamily="34" charset="0"/>
                <a:ea typeface="+mn-ea"/>
                <a:cs typeface="Arial" panose="020B0604020202020204" pitchFamily="34" charset="0"/>
              </a:rPr>
              <a:t> this first-hand knowledge</a:t>
            </a:r>
            <a:r>
              <a:rPr lang="en-GB" sz="1200" baseline="0">
                <a:solidFill>
                  <a:schemeClr val="tx1"/>
                </a:solidFill>
                <a:effectLst/>
                <a:latin typeface="Arial" panose="020B0604020202020204" pitchFamily="34" charset="0"/>
                <a:ea typeface="+mn-ea"/>
                <a:cs typeface="Arial" panose="020B0604020202020204" pitchFamily="34" charset="0"/>
              </a:rPr>
              <a:t> and to transparently incorporate it into their planning</a:t>
            </a:r>
            <a:r>
              <a:rPr lang="en-GB" sz="1200">
                <a:solidFill>
                  <a:schemeClr val="tx1"/>
                </a:solidFill>
                <a:effectLst/>
                <a:latin typeface="Arial" panose="020B0604020202020204" pitchFamily="34" charset="0"/>
                <a:ea typeface="+mn-ea"/>
                <a:cs typeface="Arial" panose="020B0604020202020204" pitchFamily="34" charset="0"/>
              </a:rPr>
              <a:t>.</a:t>
            </a:r>
          </a:p>
          <a:p>
            <a:pPr marL="0" indent="0">
              <a:buFont typeface="Arial" panose="020B0604020202020204" pitchFamily="34" charset="0"/>
              <a:buNone/>
            </a:pPr>
            <a:r>
              <a:rPr lang="en-GB" sz="1200" b="1" baseline="0">
                <a:solidFill>
                  <a:schemeClr val="tx1"/>
                </a:solidFill>
                <a:effectLst/>
                <a:latin typeface="Arial" panose="020B0604020202020204" pitchFamily="34" charset="0"/>
                <a:ea typeface="+mn-ea"/>
                <a:cs typeface="Arial" panose="020B0604020202020204" pitchFamily="34" charset="0"/>
              </a:rPr>
              <a:t>This has three advantages:</a:t>
            </a:r>
          </a:p>
          <a:p>
            <a:pPr marL="180000" lvl="1" indent="-180000">
              <a:buFont typeface="+mj-lt"/>
              <a:buAutoNum type="arabicPeriod"/>
            </a:pPr>
            <a:r>
              <a:rPr lang="en-GB" sz="1200" baseline="0">
                <a:solidFill>
                  <a:schemeClr val="tx1"/>
                </a:solidFill>
                <a:effectLst/>
                <a:latin typeface="Arial" panose="020B0604020202020204" pitchFamily="34" charset="0"/>
                <a:ea typeface="+mn-ea"/>
                <a:cs typeface="Arial" panose="020B0604020202020204" pitchFamily="34" charset="0"/>
              </a:rPr>
              <a:t>Cyclists are taken seriously as road users with the same rights as all other road users.</a:t>
            </a:r>
          </a:p>
          <a:p>
            <a:pPr marL="180000" lvl="1" indent="-180000">
              <a:buFont typeface="+mj-lt"/>
              <a:buAutoNum type="arabicPeriod"/>
            </a:pPr>
            <a:r>
              <a:rPr lang="en-GB" sz="1200" baseline="0">
                <a:solidFill>
                  <a:schemeClr val="tx1"/>
                </a:solidFill>
                <a:effectLst/>
                <a:latin typeface="Arial" panose="020B0604020202020204" pitchFamily="34" charset="0"/>
                <a:ea typeface="+mn-ea"/>
                <a:cs typeface="Arial" panose="020B0604020202020204" pitchFamily="34" charset="0"/>
              </a:rPr>
              <a:t>Municipalities can demonstrate their commitment to promoting cycling in a public, high-profile way.</a:t>
            </a:r>
          </a:p>
          <a:p>
            <a:pPr marL="180000" lvl="1" indent="-180000">
              <a:buFont typeface="+mj-lt"/>
              <a:buAutoNum type="arabicPeriod"/>
            </a:pPr>
            <a:r>
              <a:rPr lang="en-GB" sz="1200" baseline="0">
                <a:solidFill>
                  <a:schemeClr val="tx1"/>
                </a:solidFill>
                <a:effectLst/>
                <a:latin typeface="Arial" panose="020B0604020202020204" pitchFamily="34" charset="0"/>
                <a:ea typeface="+mn-ea"/>
                <a:cs typeface="Arial" panose="020B0604020202020204" pitchFamily="34" charset="0"/>
              </a:rPr>
              <a:t>Targeted improvements to the cycling infrastructure are possible to encourage even more people to cycle.</a:t>
            </a:r>
          </a:p>
        </p:txBody>
      </p:sp>
      <p:sp>
        <p:nvSpPr>
          <p:cNvPr id="4" name="Foliennummernplatzhalter 3"/>
          <p:cNvSpPr>
            <a:spLocks noGrp="1"/>
          </p:cNvSpPr>
          <p:nvPr>
            <p:ph type="sldNum" sz="quarter" idx="10"/>
          </p:nvPr>
        </p:nvSpPr>
        <p:spPr/>
        <p:txBody>
          <a:bodyPr/>
          <a:lstStyle/>
          <a:p>
            <a:fld id="{6EA5FD0C-7815-4C61-9F16-9E61E07823AE}" type="slidenum">
              <a:rPr lang="de-DE" smtClean="0"/>
              <a:t>25</a:t>
            </a:fld>
            <a:endParaRPr lang="de-DE"/>
          </a:p>
        </p:txBody>
      </p:sp>
    </p:spTree>
    <p:extLst>
      <p:ext uri="{BB962C8B-B14F-4D97-AF65-F5344CB8AC3E}">
        <p14:creationId xmlns:p14="http://schemas.microsoft.com/office/powerpoint/2010/main" val="47679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Cyclists can use </a:t>
            </a:r>
            <a:r>
              <a:rPr lang="en-GB" sz="1200" b="0" cap="small"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to</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submit reports online</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r>
            <a:b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They simply need to drop a pin on the digital road map and the municipality will then automatically receive a message. They can then follow up on the report and provide feedback on </a:t>
            </a:r>
            <a:r>
              <a:rPr lang="en-GB" sz="1200" b="0" cap="small"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about the processing status or by commenting on the report.</a:t>
            </a:r>
            <a:b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en-GB" sz="1200" b="0" cap="small"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can be used for free during the local CITY CYCLING campaign. Cyclists are able to submit reports during the 21-day period that the municipality can access for one year.</a:t>
            </a:r>
          </a:p>
        </p:txBody>
      </p:sp>
      <p:sp>
        <p:nvSpPr>
          <p:cNvPr id="4" name="Foliennummernplatzhalter 3"/>
          <p:cNvSpPr>
            <a:spLocks noGrp="1"/>
          </p:cNvSpPr>
          <p:nvPr>
            <p:ph type="sldNum" sz="quarter" idx="10"/>
          </p:nvPr>
        </p:nvSpPr>
        <p:spPr/>
        <p:txBody>
          <a:bodyPr/>
          <a:lstStyle/>
          <a:p>
            <a:fld id="{6EA5FD0C-7815-4C61-9F16-9E61E07823AE}" type="slidenum">
              <a:rPr lang="de-DE" smtClean="0"/>
              <a:t>26</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All cyclists who have registered for CITY CYCLING can submit reports for the territory/area of responsibility of </a:t>
            </a:r>
            <a:r>
              <a:rPr lang="en-GB" sz="1200" b="0" cap="small"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 </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municipalities.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They must register to be able to submit reports – this can also help municipalities to increase the number of participants in CITY CYCLING.</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If </a:t>
            </a:r>
            <a:r>
              <a:rPr lang="en-GB" sz="1200" b="0" cap="small"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is to be offered beyond the CITY CYCLING period or independently of CITY CYCLING, various licensing models are available for municipalities (e.g. cyclists can submit reports during a one or three-year period – see the next slides).</a:t>
            </a:r>
          </a:p>
        </p:txBody>
      </p:sp>
      <p:sp>
        <p:nvSpPr>
          <p:cNvPr id="4" name="Foliennummernplatzhalter 3"/>
          <p:cNvSpPr>
            <a:spLocks noGrp="1"/>
          </p:cNvSpPr>
          <p:nvPr>
            <p:ph type="sldNum" sz="quarter" idx="10"/>
          </p:nvPr>
        </p:nvSpPr>
        <p:spPr/>
        <p:txBody>
          <a:bodyPr/>
          <a:lstStyle/>
          <a:p>
            <a:fld id="{6EA5FD0C-7815-4C61-9F16-9E61E07823AE}" type="slidenum">
              <a:rPr lang="de-DE" smtClean="0"/>
              <a:t>27</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Licence fees for municipalities when </a:t>
            </a:r>
            <a:r>
              <a:rPr lang="en-GB" b="1" cap="small" baseline="0">
                <a:latin typeface="Arial" panose="020B0604020202020204" pitchFamily="34" charset="0"/>
                <a:cs typeface="Arial" panose="020B0604020202020204" pitchFamily="34" charset="0"/>
              </a:rPr>
              <a:t>RADar</a:t>
            </a:r>
            <a:r>
              <a:rPr lang="en-GB" b="1">
                <a:latin typeface="Arial" panose="020B0604020202020204" pitchFamily="34" charset="0"/>
                <a:cs typeface="Arial" panose="020B0604020202020204" pitchFamily="34" charset="0"/>
              </a:rPr>
              <a:t>! is booked for one year</a:t>
            </a:r>
            <a:r>
              <a:rPr lang="en-GB">
                <a:latin typeface="Arial" panose="020B0604020202020204" pitchFamily="34" charset="0"/>
                <a:cs typeface="Arial" panose="020B0604020202020204" pitchFamily="34" charset="0"/>
              </a:rPr>
              <a:t> and the </a:t>
            </a:r>
            <a:r>
              <a:rPr lang="en-GB" i="1">
                <a:latin typeface="Arial" panose="020B0604020202020204" pitchFamily="34" charset="0"/>
                <a:cs typeface="Arial" panose="020B0604020202020204" pitchFamily="34" charset="0"/>
              </a:rPr>
              <a:t>reporting period</a:t>
            </a:r>
            <a:r>
              <a:rPr lang="en-GB">
                <a:latin typeface="Arial" panose="020B0604020202020204" pitchFamily="34" charset="0"/>
                <a:cs typeface="Arial" panose="020B0604020202020204" pitchFamily="34" charset="0"/>
              </a:rPr>
              <a:t> (meaning the period during which cyclists can submit reports) extends beyond the 21-day local campaign or is offered entirely independently of CITY CYCLING.</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The </a:t>
            </a:r>
            <a:r>
              <a:rPr lang="en-GB" i="1">
                <a:latin typeface="Arial" panose="020B0604020202020204" pitchFamily="34" charset="0"/>
                <a:cs typeface="Arial" panose="020B0604020202020204" pitchFamily="34" charset="0"/>
              </a:rPr>
              <a:t>processing period</a:t>
            </a:r>
            <a:r>
              <a:rPr lang="en-GB" baseline="0">
                <a:latin typeface="Arial" panose="020B0604020202020204" pitchFamily="34" charset="0"/>
                <a:cs typeface="Arial" panose="020B0604020202020204" pitchFamily="34" charset="0"/>
              </a:rPr>
              <a:t> (= period during which the municipality can process reports) is fixed at one year</a:t>
            </a:r>
            <a:r>
              <a:rPr lang="en-GB">
                <a:latin typeface="Arial" panose="020B0604020202020204" pitchFamily="34" charset="0"/>
                <a:cs typeface="Arial" panose="020B0604020202020204" pitchFamily="34" charset="0"/>
              </a:rPr>
              <a:t>.</a:t>
            </a:r>
            <a:r>
              <a:rPr lang="en-GB" baseline="0">
                <a:latin typeface="Arial" panose="020B0604020202020204" pitchFamily="34" charset="0"/>
                <a:cs typeface="Arial" panose="020B0604020202020204" pitchFamily="34" charset="0"/>
              </a:rPr>
              <a:t> The maximum length of the reporting period is also one year. Municipalities are free to choose when they wish to start using RADar!.</a:t>
            </a:r>
          </a:p>
        </p:txBody>
      </p:sp>
      <p:sp>
        <p:nvSpPr>
          <p:cNvPr id="4" name="Foliennummernplatzhalter 3"/>
          <p:cNvSpPr>
            <a:spLocks noGrp="1"/>
          </p:cNvSpPr>
          <p:nvPr>
            <p:ph type="sldNum" sz="quarter" idx="10"/>
          </p:nvPr>
        </p:nvSpPr>
        <p:spPr/>
        <p:txBody>
          <a:bodyPr/>
          <a:lstStyle/>
          <a:p>
            <a:fld id="{6EA5FD0C-7815-4C61-9F16-9E61E07823AE}" type="slidenum">
              <a:rPr lang="de-DE" smtClean="0"/>
              <a:t>28</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Licence fees for municipalities when </a:t>
            </a:r>
            <a:r>
              <a:rPr lang="en-GB" b="1" cap="small" baseline="0">
                <a:latin typeface="Arial" panose="020B0604020202020204" pitchFamily="34" charset="0"/>
                <a:cs typeface="Arial" panose="020B0604020202020204" pitchFamily="34" charset="0"/>
              </a:rPr>
              <a:t>RADar</a:t>
            </a:r>
            <a:r>
              <a:rPr lang="en-GB" b="1">
                <a:latin typeface="Arial" panose="020B0604020202020204" pitchFamily="34" charset="0"/>
                <a:cs typeface="Arial" panose="020B0604020202020204" pitchFamily="34" charset="0"/>
              </a:rPr>
              <a:t>!</a:t>
            </a:r>
            <a:r>
              <a:rPr lang="en-GB">
                <a:latin typeface="Arial" panose="020B0604020202020204" pitchFamily="34" charset="0"/>
                <a:cs typeface="Arial" panose="020B0604020202020204" pitchFamily="34" charset="0"/>
              </a:rPr>
              <a:t> is booked for </a:t>
            </a:r>
            <a:r>
              <a:rPr lang="en-GB" b="1">
                <a:latin typeface="Arial" panose="020B0604020202020204" pitchFamily="34" charset="0"/>
                <a:cs typeface="Arial" panose="020B0604020202020204" pitchFamily="34" charset="0"/>
              </a:rPr>
              <a:t>three years</a:t>
            </a:r>
            <a:r>
              <a:rPr lang="en-GB">
                <a:latin typeface="Arial" panose="020B0604020202020204" pitchFamily="34" charset="0"/>
                <a:cs typeface="Arial" panose="020B0604020202020204" pitchFamily="34" charset="0"/>
              </a:rPr>
              <a:t> and the </a:t>
            </a:r>
            <a:r>
              <a:rPr lang="en-GB" i="1">
                <a:latin typeface="Arial" panose="020B0604020202020204" pitchFamily="34" charset="0"/>
                <a:cs typeface="Arial" panose="020B0604020202020204" pitchFamily="34" charset="0"/>
              </a:rPr>
              <a:t>reporting period</a:t>
            </a:r>
            <a:r>
              <a:rPr lang="en-GB">
                <a:latin typeface="Arial" panose="020B0604020202020204" pitchFamily="34" charset="0"/>
                <a:cs typeface="Arial" panose="020B0604020202020204" pitchFamily="34" charset="0"/>
              </a:rPr>
              <a:t> (= period during which cyclists can submit reports) </a:t>
            </a:r>
            <a:r>
              <a:rPr lang="en-GB" baseline="0">
                <a:latin typeface="Arial" panose="020B0604020202020204" pitchFamily="34" charset="0"/>
                <a:cs typeface="Arial" panose="020B0604020202020204" pitchFamily="34" charset="0"/>
              </a:rPr>
              <a:t> extends beyond the 21-day local campaign or is offered entirely independently of CITY CYCLING. </a:t>
            </a:r>
            <a:r>
              <a:rPr lang="en-GB">
                <a:latin typeface="Arial" panose="020B0604020202020204" pitchFamily="34" charset="0"/>
                <a:cs typeface="Arial" panose="020B0604020202020204" pitchFamily="34" charset="0"/>
              </a:rPr>
              <a:t>The </a:t>
            </a:r>
            <a:r>
              <a:rPr lang="en-GB" i="1">
                <a:latin typeface="Arial" panose="020B0604020202020204" pitchFamily="34" charset="0"/>
                <a:cs typeface="Arial" panose="020B0604020202020204" pitchFamily="34" charset="0"/>
              </a:rPr>
              <a:t>processing period</a:t>
            </a:r>
            <a:r>
              <a:rPr lang="en-GB" baseline="0">
                <a:latin typeface="Arial" panose="020B0604020202020204" pitchFamily="34" charset="0"/>
                <a:cs typeface="Arial" panose="020B0604020202020204" pitchFamily="34" charset="0"/>
              </a:rPr>
              <a:t> (= period during which the municipality can process reports) is fixed at three years</a:t>
            </a:r>
            <a:r>
              <a:rPr lang="en-GB">
                <a:latin typeface="Arial" panose="020B0604020202020204" pitchFamily="34" charset="0"/>
                <a:cs typeface="Arial" panose="020B0604020202020204" pitchFamily="34" charset="0"/>
              </a:rPr>
              <a:t>.</a:t>
            </a:r>
            <a:r>
              <a:rPr lang="en-GB" baseline="0">
                <a:latin typeface="Arial" panose="020B0604020202020204" pitchFamily="34" charset="0"/>
                <a:cs typeface="Arial" panose="020B0604020202020204" pitchFamily="34" charset="0"/>
              </a:rPr>
              <a:t> The maximum length of the reporting period is also three years. Municipalities are free to choose when they wish to start using RADar!.</a:t>
            </a:r>
          </a:p>
        </p:txBody>
      </p:sp>
      <p:sp>
        <p:nvSpPr>
          <p:cNvPr id="4" name="Foliennummernplatzhalter 3"/>
          <p:cNvSpPr>
            <a:spLocks noGrp="1"/>
          </p:cNvSpPr>
          <p:nvPr>
            <p:ph type="sldNum" sz="quarter" idx="10"/>
          </p:nvPr>
        </p:nvSpPr>
        <p:spPr/>
        <p:txBody>
          <a:bodyPr/>
          <a:lstStyle/>
          <a:p>
            <a:fld id="{6EA5FD0C-7815-4C61-9F16-9E61E07823AE}" type="slidenum">
              <a:rPr lang="de-DE" smtClean="0"/>
              <a:t>29</a:t>
            </a:fld>
            <a:endParaRPr lang="de-DE"/>
          </a:p>
        </p:txBody>
      </p:sp>
    </p:spTree>
    <p:extLst>
      <p:ext uri="{BB962C8B-B14F-4D97-AF65-F5344CB8AC3E}">
        <p14:creationId xmlns:p14="http://schemas.microsoft.com/office/powerpoint/2010/main" val="4193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CITY CYCLING </a:t>
            </a:r>
            <a:r>
              <a:rPr lang="en-GB" baseline="0" dirty="0">
                <a:latin typeface="Arial" panose="020B0604020202020204" pitchFamily="34" charset="0"/>
                <a:cs typeface="Arial" panose="020B0604020202020204" pitchFamily="34" charset="0"/>
              </a:rPr>
              <a:t>essentially comprises three components</a:t>
            </a:r>
            <a:r>
              <a:rPr lang="en-GB" dirty="0">
                <a:latin typeface="Arial" panose="020B0604020202020204" pitchFamily="34" charset="0"/>
                <a:cs typeface="Arial" panose="020B0604020202020204" pitchFamily="34" charset="0"/>
              </a:rPr>
              <a:t>:</a:t>
            </a:r>
          </a:p>
          <a:p>
            <a:r>
              <a:rPr lang="en-GB" b="1" baseline="0" dirty="0">
                <a:latin typeface="Arial" panose="020B0604020202020204" pitchFamily="34" charset="0"/>
                <a:cs typeface="Arial" panose="020B0604020202020204" pitchFamily="34" charset="0"/>
              </a:rPr>
              <a:t>CLICK 1: </a:t>
            </a:r>
            <a:r>
              <a:rPr lang="en-GB" baseline="0" dirty="0">
                <a:latin typeface="Arial" panose="020B0604020202020204" pitchFamily="34" charset="0"/>
                <a:cs typeface="Arial" panose="020B0604020202020204" pitchFamily="34" charset="0"/>
              </a:rPr>
              <a:t>The core CITY CYCLING campaign.</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Arial" panose="020B0604020202020204" pitchFamily="34" charset="0"/>
                <a:cs typeface="Arial" panose="020B0604020202020204" pitchFamily="34" charset="0"/>
              </a:rPr>
              <a:t>CLICK 2: </a:t>
            </a:r>
            <a:r>
              <a:rPr lang="en-GB" baseline="0" dirty="0">
                <a:latin typeface="Arial" panose="020B0604020202020204" pitchFamily="34" charset="0"/>
                <a:cs typeface="Arial" panose="020B0604020202020204" pitchFamily="34" charset="0"/>
              </a:rPr>
              <a:t>The </a:t>
            </a:r>
            <a:r>
              <a:rPr lang="en-GB" baseline="0" dirty="0" err="1">
                <a:latin typeface="Arial" panose="020B0604020202020204" pitchFamily="34" charset="0"/>
                <a:cs typeface="Arial" panose="020B0604020202020204" pitchFamily="34" charset="0"/>
              </a:rPr>
              <a:t>Schulradeln</a:t>
            </a:r>
            <a:r>
              <a:rPr lang="en-GB" baseline="0" dirty="0">
                <a:latin typeface="Arial" panose="020B0604020202020204" pitchFamily="34" charset="0"/>
                <a:cs typeface="Arial" panose="020B0604020202020204" pitchFamily="34" charset="0"/>
              </a:rPr>
              <a:t> campaign as a (special) competition for schools linked to or integrated into the local CITY CYCLING campaign.</a:t>
            </a:r>
          </a:p>
          <a:p>
            <a:r>
              <a:rPr lang="en-GB" b="1" baseline="0" dirty="0">
                <a:latin typeface="Arial" panose="020B0604020202020204" pitchFamily="34" charset="0"/>
                <a:cs typeface="Arial" panose="020B0604020202020204" pitchFamily="34" charset="0"/>
              </a:rPr>
              <a:t>CLICK 3: </a:t>
            </a:r>
            <a:r>
              <a:rPr lang="en-GB" cap="small" baseline="0" dirty="0">
                <a:latin typeface="Arial" panose="020B0604020202020204" pitchFamily="34" charset="0"/>
                <a:cs typeface="Arial" panose="020B0604020202020204" pitchFamily="34" charset="0"/>
              </a:rPr>
              <a:t>RADar!</a:t>
            </a:r>
            <a:r>
              <a:rPr lang="en-GB" baseline="0" dirty="0">
                <a:latin typeface="Arial" panose="020B0604020202020204" pitchFamily="34" charset="0"/>
                <a:cs typeface="Arial" panose="020B0604020202020204" pitchFamily="34" charset="0"/>
              </a:rPr>
              <a:t> reporting platform as a citizen participation tool for planning cycling infrastructure.</a:t>
            </a:r>
          </a:p>
          <a:p>
            <a:r>
              <a:rPr lang="en-GB" b="1" baseline="0" dirty="0">
                <a:latin typeface="Arial" panose="020B0604020202020204" pitchFamily="34" charset="0"/>
                <a:cs typeface="Arial" panose="020B0604020202020204" pitchFamily="34" charset="0"/>
              </a:rPr>
              <a:t>CLICK 4: </a:t>
            </a:r>
            <a:r>
              <a:rPr lang="en-GB" baseline="0" dirty="0">
                <a:latin typeface="Arial" panose="020B0604020202020204" pitchFamily="34" charset="0"/>
                <a:cs typeface="Arial" panose="020B0604020202020204" pitchFamily="34" charset="0"/>
              </a:rPr>
              <a:t>The </a:t>
            </a:r>
            <a:r>
              <a:rPr lang="en-GB" baseline="0" dirty="0" err="1">
                <a:latin typeface="Arial" panose="020B0604020202020204" pitchFamily="34" charset="0"/>
                <a:cs typeface="Arial" panose="020B0604020202020204" pitchFamily="34" charset="0"/>
              </a:rPr>
              <a:t>RiDE</a:t>
            </a:r>
            <a:r>
              <a:rPr lang="en-GB" baseline="0" dirty="0">
                <a:latin typeface="Arial" panose="020B0604020202020204" pitchFamily="34" charset="0"/>
                <a:cs typeface="Arial" panose="020B0604020202020204" pitchFamily="34" charset="0"/>
              </a:rPr>
              <a:t> digital portal that provides municipalities with more meaningful cycling data to enable them to better plan their local cycling infrastructure.</a:t>
            </a:r>
          </a:p>
        </p:txBody>
      </p:sp>
      <p:sp>
        <p:nvSpPr>
          <p:cNvPr id="4" name="Foliennummernplatzhalter 3"/>
          <p:cNvSpPr>
            <a:spLocks noGrp="1"/>
          </p:cNvSpPr>
          <p:nvPr>
            <p:ph type="sldNum" sz="quarter" idx="10"/>
          </p:nvPr>
        </p:nvSpPr>
        <p:spPr/>
        <p:txBody>
          <a:bodyPr/>
          <a:lstStyle/>
          <a:p>
            <a:fld id="{6EA5FD0C-7815-4C61-9F16-9E61E07823AE}" type="slidenum">
              <a:rPr lang="de-DE" smtClean="0"/>
              <a:t>3</a:t>
            </a:fld>
            <a:endParaRPr lang="de-DE"/>
          </a:p>
        </p:txBody>
      </p:sp>
    </p:spTree>
    <p:extLst>
      <p:ext uri="{BB962C8B-B14F-4D97-AF65-F5344CB8AC3E}">
        <p14:creationId xmlns:p14="http://schemas.microsoft.com/office/powerpoint/2010/main" val="3072374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cap="small" baseline="0" dirty="0">
                <a:latin typeface="Arial" panose="020B0604020202020204" pitchFamily="34" charset="0"/>
                <a:cs typeface="Arial" panose="020B0604020202020204" pitchFamily="34" charset="0"/>
              </a:rPr>
              <a:t>RADar!</a:t>
            </a:r>
            <a:r>
              <a:rPr lang="en-GB" dirty="0">
                <a:latin typeface="Arial" panose="020B0604020202020204" pitchFamily="34" charset="0"/>
                <a:cs typeface="Arial" panose="020B0604020202020204" pitchFamily="34" charset="0"/>
              </a:rPr>
              <a:t> offers all of the necessary settings,</a:t>
            </a:r>
            <a:r>
              <a:rPr lang="en-GB" baseline="0" dirty="0">
                <a:latin typeface="Arial" panose="020B0604020202020204" pitchFamily="34" charset="0"/>
                <a:cs typeface="Arial" panose="020B0604020202020204" pitchFamily="34" charset="0"/>
              </a:rPr>
              <a:t> comment functions, etc. t</a:t>
            </a:r>
            <a:r>
              <a:rPr lang="en-GB" dirty="0">
                <a:latin typeface="Arial" panose="020B0604020202020204" pitchFamily="34" charset="0"/>
                <a:cs typeface="Arial" panose="020B0604020202020204" pitchFamily="34" charset="0"/>
              </a:rPr>
              <a:t>o ensure that communication between the local administration and cyclists is as smooth as possible.</a:t>
            </a:r>
            <a:endParaRPr lang="en-GB"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30</a:t>
            </a:fld>
            <a:endParaRPr lang="de-DE"/>
          </a:p>
        </p:txBody>
      </p:sp>
    </p:spTree>
    <p:extLst>
      <p:ext uri="{BB962C8B-B14F-4D97-AF65-F5344CB8AC3E}">
        <p14:creationId xmlns:p14="http://schemas.microsoft.com/office/powerpoint/2010/main" val="299398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a:latin typeface="Arial" panose="020B0604020202020204" pitchFamily="34" charset="0"/>
                <a:cs typeface="Arial" panose="020B0604020202020204" pitchFamily="34" charset="0"/>
              </a:rPr>
              <a:t>For more information, see radar-online.net.</a:t>
            </a:r>
          </a:p>
        </p:txBody>
      </p:sp>
      <p:sp>
        <p:nvSpPr>
          <p:cNvPr id="4" name="Foliennummernplatzhalter 3"/>
          <p:cNvSpPr>
            <a:spLocks noGrp="1"/>
          </p:cNvSpPr>
          <p:nvPr>
            <p:ph type="sldNum" sz="quarter" idx="10"/>
          </p:nvPr>
        </p:nvSpPr>
        <p:spPr/>
        <p:txBody>
          <a:bodyPr/>
          <a:lstStyle/>
          <a:p>
            <a:fld id="{6EA5FD0C-7815-4C61-9F16-9E61E07823AE}" type="slidenum">
              <a:rPr lang="de-DE" smtClean="0"/>
              <a:t>31</a:t>
            </a:fld>
            <a:endParaRPr lang="de-DE"/>
          </a:p>
        </p:txBody>
      </p:sp>
    </p:spTree>
    <p:extLst>
      <p:ext uri="{BB962C8B-B14F-4D97-AF65-F5344CB8AC3E}">
        <p14:creationId xmlns:p14="http://schemas.microsoft.com/office/powerpoint/2010/main" val="422658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dirty="0">
                <a:latin typeface="Arial" panose="020B0604020202020204" pitchFamily="34" charset="0"/>
                <a:cs typeface="Arial" panose="020B0604020202020204" pitchFamily="34" charset="0"/>
              </a:rPr>
              <a:t>The third campaign component</a:t>
            </a:r>
            <a:r>
              <a:rPr lang="en-GB" baseline="0"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is the product of a past </a:t>
            </a:r>
            <a:r>
              <a:rPr lang="en-GB" baseline="0" dirty="0">
                <a:latin typeface="Arial" panose="020B0604020202020204" pitchFamily="34" charset="0"/>
                <a:cs typeface="Arial" panose="020B0604020202020204" pitchFamily="34" charset="0"/>
              </a:rPr>
              <a:t>research project by Climate Alliance and the TU Dresden called MOVEBIS, which was funded by the German Federal Ministry of Transport for 3.5 years until 2020</a:t>
            </a:r>
            <a:r>
              <a:rPr lang="en-GB" dirty="0">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32</a:t>
            </a:fld>
            <a:endParaRPr lang="de-DE"/>
          </a:p>
        </p:txBody>
      </p:sp>
    </p:spTree>
    <p:extLst>
      <p:ext uri="{BB962C8B-B14F-4D97-AF65-F5344CB8AC3E}">
        <p14:creationId xmlns:p14="http://schemas.microsoft.com/office/powerpoint/2010/main" val="2075474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Transport planners must </a:t>
            </a:r>
            <a:r>
              <a:rPr lang="en-GB" baseline="0">
                <a:latin typeface="Arial" panose="020B0604020202020204" pitchFamily="34" charset="0"/>
                <a:cs typeface="Arial" panose="020B0604020202020204" pitchFamily="34" charset="0"/>
              </a:rPr>
              <a:t>meet</a:t>
            </a:r>
            <a:r>
              <a:rPr lang="en-GB">
                <a:latin typeface="Arial" panose="020B0604020202020204" pitchFamily="34" charset="0"/>
                <a:cs typeface="Arial" panose="020B0604020202020204" pitchFamily="34" charset="0"/>
              </a:rPr>
              <a:t> countless</a:t>
            </a:r>
            <a:r>
              <a:rPr lang="en-GB" baseline="0">
                <a:latin typeface="Arial" panose="020B0604020202020204" pitchFamily="34" charset="0"/>
                <a:cs typeface="Arial" panose="020B0604020202020204" pitchFamily="34" charset="0"/>
              </a:rPr>
              <a:t> requirements</a:t>
            </a:r>
            <a:r>
              <a:rPr lang="en-GB">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latin typeface="Arial" panose="020B0604020202020204" pitchFamily="34" charset="0"/>
                <a:cs typeface="Arial" panose="020B0604020202020204" pitchFamily="34" charset="0"/>
              </a:rPr>
              <a:t>When only limited resources are available, they need data to be able to prioritise projects. Successes can then be reviewed and target achievement measured – data is also needed for this.</a:t>
            </a:r>
          </a:p>
        </p:txBody>
      </p:sp>
      <p:sp>
        <p:nvSpPr>
          <p:cNvPr id="4" name="Foliennummernplatzhalter 3"/>
          <p:cNvSpPr>
            <a:spLocks noGrp="1"/>
          </p:cNvSpPr>
          <p:nvPr>
            <p:ph type="sldNum" sz="quarter" idx="10"/>
          </p:nvPr>
        </p:nvSpPr>
        <p:spPr/>
        <p:txBody>
          <a:bodyPr/>
          <a:lstStyle/>
          <a:p>
            <a:fld id="{6EA5FD0C-7815-4C61-9F16-9E61E07823AE}" type="slidenum">
              <a:rPr lang="de-DE" smtClean="0"/>
              <a:t>33</a:t>
            </a:fld>
            <a:endParaRPr lang="de-DE"/>
          </a:p>
        </p:txBody>
      </p:sp>
    </p:spTree>
    <p:extLst>
      <p:ext uri="{BB962C8B-B14F-4D97-AF65-F5344CB8AC3E}">
        <p14:creationId xmlns:p14="http://schemas.microsoft.com/office/powerpoint/2010/main" val="3852745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There is the added issue that  little</a:t>
            </a:r>
            <a:r>
              <a:rPr lang="en-GB" baseline="0">
                <a:latin typeface="Arial" panose="020B0604020202020204" pitchFamily="34" charset="0"/>
                <a:cs typeface="Arial" panose="020B0604020202020204" pitchFamily="34" charset="0"/>
              </a:rPr>
              <a:t> to </a:t>
            </a:r>
            <a:r>
              <a:rPr lang="en-GB">
                <a:latin typeface="Arial" panose="020B0604020202020204" pitchFamily="34" charset="0"/>
                <a:cs typeface="Arial" panose="020B0604020202020204" pitchFamily="34" charset="0"/>
              </a:rPr>
              <a:t>no data is usually available for cycling planning. Far more data is available for </a:t>
            </a:r>
            <a:r>
              <a:rPr lang="en-GB" baseline="0">
                <a:latin typeface="Arial" panose="020B0604020202020204" pitchFamily="34" charset="0"/>
                <a:cs typeface="Arial" panose="020B0604020202020204" pitchFamily="34" charset="0"/>
              </a:rPr>
              <a:t>motorised individual transport</a:t>
            </a:r>
            <a:r>
              <a:rPr lang="en-GB">
                <a:latin typeface="Arial" panose="020B0604020202020204" pitchFamily="34" charset="0"/>
                <a:cs typeface="Arial" panose="020B0604020202020204" pitchFamily="34" charset="0"/>
              </a:rPr>
              <a:t>.</a:t>
            </a:r>
            <a:r>
              <a:rPr lang="en-GB">
                <a:solidFill>
                  <a:srgbClr val="FF0000"/>
                </a:solidFill>
                <a:latin typeface="Arial" panose="020B0604020202020204" pitchFamily="34" charset="0"/>
                <a:cs typeface="Arial" panose="020B0604020202020204" pitchFamily="34" charset="0"/>
              </a:rPr>
              <a:t> Even the survey on mobility in Germany (mobilitaet-in-deutschland.de) does not provide</a:t>
            </a:r>
            <a:r>
              <a:rPr lang="en-GB" baseline="0">
                <a:solidFill>
                  <a:srgbClr val="FF0000"/>
                </a:solidFill>
                <a:latin typeface="Arial" panose="020B0604020202020204" pitchFamily="34" charset="0"/>
                <a:cs typeface="Arial" panose="020B0604020202020204" pitchFamily="34" charset="0"/>
              </a:rPr>
              <a:t> the data needed for cycling planning</a:t>
            </a:r>
            <a:r>
              <a:rPr lang="en-GB">
                <a:solidFill>
                  <a:srgbClr val="FF0000"/>
                </a:solidFill>
                <a:latin typeface="Arial" panose="020B0604020202020204" pitchFamily="34" charset="0"/>
                <a:cs typeface="Arial" panose="020B0604020202020204" pitchFamily="34" charset="0"/>
              </a:rPr>
              <a:t>.</a:t>
            </a:r>
          </a:p>
          <a:p>
            <a:r>
              <a:rPr lang="en-GB">
                <a:latin typeface="Arial" panose="020B0604020202020204" pitchFamily="34" charset="0"/>
                <a:cs typeface="Arial" panose="020B0604020202020204" pitchFamily="34" charset="0"/>
              </a:rPr>
              <a:t>If data </a:t>
            </a:r>
            <a:r>
              <a:rPr lang="en-GB" baseline="0">
                <a:latin typeface="Arial" panose="020B0604020202020204" pitchFamily="34" charset="0"/>
                <a:cs typeface="Arial" panose="020B0604020202020204" pitchFamily="34" charset="0"/>
              </a:rPr>
              <a:t>is available in a municipality</a:t>
            </a:r>
            <a:r>
              <a:rPr lang="en-GB">
                <a:latin typeface="Arial" panose="020B0604020202020204" pitchFamily="34" charset="0"/>
                <a:cs typeface="Arial" panose="020B0604020202020204" pitchFamily="34" charset="0"/>
              </a:rPr>
              <a:t>, then mostly not for all areas, but rather only for specific points where measurements are taken.</a:t>
            </a:r>
            <a:r>
              <a:rPr lang="en-GB" baseline="0">
                <a:latin typeface="Arial" panose="020B0604020202020204" pitchFamily="34" charset="0"/>
                <a:cs typeface="Arial" panose="020B0604020202020204" pitchFamily="34" charset="0"/>
              </a:rPr>
              <a:t> The map here shows the example of Dresden. The green dots are fixed measuring stations. Data collection is extremely patchy as a conquence as the ancillary network isn’t taken into account at all – so the cycling routes away from the main traffic routes or the routes provided by the city.</a:t>
            </a:r>
          </a:p>
          <a:p>
            <a:r>
              <a:rPr lang="en-GB" baseline="0">
                <a:latin typeface="Arial" panose="020B0604020202020204" pitchFamily="34" charset="0"/>
                <a:cs typeface="Arial" panose="020B0604020202020204" pitchFamily="34" charset="0"/>
              </a:rPr>
              <a:t>The (maintenance) costs for measuring stations are also high, as you need things like counting loops in the ground.</a:t>
            </a:r>
          </a:p>
        </p:txBody>
      </p:sp>
      <p:sp>
        <p:nvSpPr>
          <p:cNvPr id="4" name="Foliennummernplatzhalter 3"/>
          <p:cNvSpPr>
            <a:spLocks noGrp="1"/>
          </p:cNvSpPr>
          <p:nvPr>
            <p:ph type="sldNum" sz="quarter" idx="10"/>
          </p:nvPr>
        </p:nvSpPr>
        <p:spPr/>
        <p:txBody>
          <a:bodyPr/>
          <a:lstStyle/>
          <a:p>
            <a:fld id="{6EA5FD0C-7815-4C61-9F16-9E61E07823AE}" type="slidenum">
              <a:rPr lang="de-DE" smtClean="0"/>
              <a:t>34</a:t>
            </a:fld>
            <a:endParaRPr lang="de-DE"/>
          </a:p>
        </p:txBody>
      </p:sp>
    </p:spTree>
    <p:extLst>
      <p:ext uri="{BB962C8B-B14F-4D97-AF65-F5344CB8AC3E}">
        <p14:creationId xmlns:p14="http://schemas.microsoft.com/office/powerpoint/2010/main" val="3023353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latin typeface="Arial" panose="020B0604020202020204" pitchFamily="34" charset="0"/>
                <a:cs typeface="Arial" panose="020B0604020202020204" pitchFamily="34" charset="0"/>
              </a:rPr>
              <a:t>Smartphones are a good option for obtaining more comprehensive data</a:t>
            </a:r>
            <a:r>
              <a:rPr lang="en-GB">
                <a:latin typeface="Arial" panose="020B0604020202020204" pitchFamily="34" charset="0"/>
                <a:cs typeface="Arial" panose="020B0604020202020204" pitchFamily="34" charset="0"/>
              </a:rPr>
              <a:t>.</a:t>
            </a:r>
            <a:r>
              <a:rPr lang="en-GB" baseline="0">
                <a:latin typeface="Arial" panose="020B0604020202020204" pitchFamily="34" charset="0"/>
                <a:cs typeface="Arial" panose="020B0604020202020204" pitchFamily="34" charset="0"/>
              </a:rPr>
              <a:t> The graph on the left shows the prevalence of smartphones in Germany between 2012 and 2021.</a:t>
            </a:r>
          </a:p>
          <a:p>
            <a:r>
              <a:rPr lang="en-GB" baseline="0">
                <a:latin typeface="Arial" panose="020B0604020202020204" pitchFamily="34" charset="0"/>
                <a:cs typeface="Arial" panose="020B0604020202020204" pitchFamily="34" charset="0"/>
              </a:rPr>
              <a:t>At the same time, the number of users needs to be as high as possible and the group of users as heterogeneous as possible (in terms of age, gender, social background). CITY CYCLING meets these requirements ideally with its over 1,000,000 cyclists in 2023.</a:t>
            </a:r>
          </a:p>
          <a:p>
            <a:endParaRPr lang="en-GB"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35</a:t>
            </a:fld>
            <a:endParaRPr lang="de-DE"/>
          </a:p>
        </p:txBody>
      </p:sp>
    </p:spTree>
    <p:extLst>
      <p:ext uri="{BB962C8B-B14F-4D97-AF65-F5344CB8AC3E}">
        <p14:creationId xmlns:p14="http://schemas.microsoft.com/office/powerpoint/2010/main" val="648725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Most municipalities lack the traffic data they need for efficient and meaningful cycling planning:</a:t>
            </a:r>
          </a:p>
          <a:p>
            <a:pPr marL="180000" indent="-180000">
              <a:buFont typeface="Arial" panose="020B0604020202020204" pitchFamily="34" charset="0"/>
              <a:buChar char="•"/>
            </a:pPr>
            <a:r>
              <a:rPr lang="en-GB">
                <a:latin typeface="Arial" panose="020B0604020202020204" pitchFamily="34" charset="0"/>
                <a:cs typeface="Arial" panose="020B0604020202020204" pitchFamily="34" charset="0"/>
              </a:rPr>
              <a:t>Where and when do </a:t>
            </a:r>
            <a:r>
              <a:rPr lang="en-GB" baseline="0">
                <a:latin typeface="Arial" panose="020B0604020202020204" pitchFamily="34" charset="0"/>
                <a:cs typeface="Arial" panose="020B0604020202020204" pitchFamily="34" charset="0"/>
              </a:rPr>
              <a:t>people cycle?</a:t>
            </a:r>
          </a:p>
          <a:p>
            <a:pPr marL="180000" indent="-180000">
              <a:buFont typeface="Arial" panose="020B0604020202020204" pitchFamily="34" charset="0"/>
              <a:buChar char="•"/>
            </a:pPr>
            <a:r>
              <a:rPr lang="en-GB" baseline="0">
                <a:latin typeface="Arial" panose="020B0604020202020204" pitchFamily="34" charset="0"/>
                <a:cs typeface="Arial" panose="020B0604020202020204" pitchFamily="34" charset="0"/>
              </a:rPr>
              <a:t>Who cycles and how many people cycle?</a:t>
            </a:r>
          </a:p>
          <a:p>
            <a:pPr marL="180000" indent="-180000">
              <a:buFont typeface="Arial" panose="020B0604020202020204" pitchFamily="34" charset="0"/>
              <a:buChar char="•"/>
            </a:pPr>
            <a:r>
              <a:rPr lang="en-GB" baseline="0">
                <a:latin typeface="Arial" panose="020B0604020202020204" pitchFamily="34" charset="0"/>
                <a:cs typeface="Arial" panose="020B0604020202020204" pitchFamily="34" charset="0"/>
              </a:rPr>
              <a:t>Why do people cycle?</a:t>
            </a:r>
          </a:p>
          <a:p>
            <a:pPr marL="180000" indent="-180000">
              <a:buFont typeface="Arial" panose="020B0604020202020204" pitchFamily="34" charset="0"/>
              <a:buChar char="•"/>
            </a:pPr>
            <a:r>
              <a:rPr lang="en-GB" baseline="0">
                <a:latin typeface="Arial" panose="020B0604020202020204" pitchFamily="34" charset="0"/>
                <a:cs typeface="Arial" panose="020B0604020202020204" pitchFamily="34" charset="0"/>
              </a:rPr>
              <a:t>Where do people start/stop cycling?</a:t>
            </a:r>
          </a:p>
        </p:txBody>
      </p:sp>
      <p:sp>
        <p:nvSpPr>
          <p:cNvPr id="4" name="Foliennummernplatzhalter 3"/>
          <p:cNvSpPr>
            <a:spLocks noGrp="1"/>
          </p:cNvSpPr>
          <p:nvPr>
            <p:ph type="sldNum" sz="quarter" idx="10"/>
          </p:nvPr>
        </p:nvSpPr>
        <p:spPr/>
        <p:txBody>
          <a:bodyPr/>
          <a:lstStyle/>
          <a:p>
            <a:fld id="{6EA5FD0C-7815-4C61-9F16-9E61E07823AE}" type="slidenum">
              <a:rPr lang="de-DE" smtClean="0"/>
              <a:t>36</a:t>
            </a:fld>
            <a:endParaRPr lang="de-DE"/>
          </a:p>
        </p:txBody>
      </p:sp>
    </p:spTree>
    <p:extLst>
      <p:ext uri="{BB962C8B-B14F-4D97-AF65-F5344CB8AC3E}">
        <p14:creationId xmlns:p14="http://schemas.microsoft.com/office/powerpoint/2010/main" val="3990523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aseline="0" dirty="0">
                <a:solidFill>
                  <a:schemeClr val="tx1"/>
                </a:solidFill>
                <a:latin typeface="Arial" panose="020B0604020202020204" pitchFamily="34" charset="0"/>
                <a:cs typeface="Arial" panose="020B0604020202020204" pitchFamily="34" charset="0"/>
              </a:rPr>
              <a:t>Climate Alliance and the TU Dresden began seeking answers to all these questions in a joint </a:t>
            </a:r>
            <a:r>
              <a:rPr lang="en-GB" u="none" baseline="0" dirty="0">
                <a:solidFill>
                  <a:schemeClr val="tx1"/>
                </a:solidFill>
                <a:latin typeface="Arial" panose="020B0604020202020204" pitchFamily="34" charset="0"/>
                <a:cs typeface="Arial" panose="020B0604020202020204" pitchFamily="34" charset="0"/>
              </a:rPr>
              <a:t>research project </a:t>
            </a:r>
            <a:r>
              <a:rPr lang="en-GB" baseline="0" dirty="0">
                <a:solidFill>
                  <a:schemeClr val="tx1"/>
                </a:solidFill>
                <a:latin typeface="Arial" panose="020B0604020202020204" pitchFamily="34" charset="0"/>
                <a:cs typeface="Arial" panose="020B0604020202020204" pitchFamily="34" charset="0"/>
              </a:rPr>
              <a:t>(MOVEBIS) that ended in 2020. This work is now being continued within the </a:t>
            </a:r>
            <a:r>
              <a:rPr lang="en-GB" baseline="0" dirty="0" err="1">
                <a:solidFill>
                  <a:schemeClr val="tx1"/>
                </a:solidFill>
                <a:latin typeface="Arial" panose="020B0604020202020204" pitchFamily="34" charset="0"/>
                <a:cs typeface="Arial" panose="020B0604020202020204" pitchFamily="34" charset="0"/>
              </a:rPr>
              <a:t>RiDE</a:t>
            </a:r>
            <a:r>
              <a:rPr lang="en-GB" baseline="0" dirty="0">
                <a:solidFill>
                  <a:schemeClr val="tx1"/>
                </a:solidFill>
                <a:latin typeface="Arial" panose="020B0604020202020204" pitchFamily="34" charset="0"/>
                <a:cs typeface="Arial" panose="020B0604020202020204" pitchFamily="34" charset="0"/>
              </a:rPr>
              <a:t> project</a:t>
            </a:r>
            <a:r>
              <a:rPr lang="en-GB" dirty="0">
                <a:solidFill>
                  <a:schemeClr val="tx1"/>
                </a:solidFill>
                <a:latin typeface="Arial" panose="020B0604020202020204" pitchFamily="34" charset="0"/>
                <a:cs typeface="Arial" panose="020B0604020202020204" pitchFamily="34" charset="0"/>
              </a:rPr>
              <a:t>.</a:t>
            </a:r>
          </a:p>
          <a:p>
            <a:pPr marL="0" indent="0">
              <a:buFont typeface="Arial" panose="020B0604020202020204" pitchFamily="34" charset="0"/>
              <a:buNone/>
            </a:pPr>
            <a:r>
              <a:rPr lang="en-GB" baseline="0" dirty="0">
                <a:solidFill>
                  <a:schemeClr val="tx1"/>
                </a:solidFill>
                <a:latin typeface="Arial" panose="020B0604020202020204" pitchFamily="34" charset="0"/>
                <a:cs typeface="Arial" panose="020B0604020202020204" pitchFamily="34" charset="0"/>
              </a:rPr>
              <a:t>Two spin-offs were established at the TU Dresden, namely </a:t>
            </a:r>
            <a:r>
              <a:rPr lang="en-GB" baseline="0" dirty="0" err="1">
                <a:solidFill>
                  <a:schemeClr val="tx1"/>
                </a:solidFill>
                <a:latin typeface="Arial" panose="020B0604020202020204" pitchFamily="34" charset="0"/>
                <a:cs typeface="Arial" panose="020B0604020202020204" pitchFamily="34" charset="0"/>
              </a:rPr>
              <a:t>flow.d</a:t>
            </a:r>
            <a:r>
              <a:rPr lang="en-GB" baseline="0" dirty="0">
                <a:solidFill>
                  <a:schemeClr val="tx1"/>
                </a:solidFill>
                <a:latin typeface="Arial" panose="020B0604020202020204" pitchFamily="34" charset="0"/>
                <a:cs typeface="Arial" panose="020B0604020202020204" pitchFamily="34" charset="0"/>
              </a:rPr>
              <a:t> (formerly the Chair of Computer Networks | Faculty of Computer Science) and Vision Velo (formerly the Chair of Transport Ecology | “Friedrich List” Faculty of Transport and Traffic Sciences ), in order to offer high-quality digital cycling data together with the CITY CYCLING team at Climate Alliance.</a:t>
            </a:r>
          </a:p>
        </p:txBody>
      </p:sp>
      <p:sp>
        <p:nvSpPr>
          <p:cNvPr id="4" name="Foliennummernplatzhalter 3"/>
          <p:cNvSpPr>
            <a:spLocks noGrp="1"/>
          </p:cNvSpPr>
          <p:nvPr>
            <p:ph type="sldNum" sz="quarter" idx="10"/>
          </p:nvPr>
        </p:nvSpPr>
        <p:spPr/>
        <p:txBody>
          <a:bodyPr/>
          <a:lstStyle/>
          <a:p>
            <a:fld id="{6EA5FD0C-7815-4C61-9F16-9E61E07823AE}" type="slidenum">
              <a:rPr lang="de-DE" smtClean="0"/>
              <a:t>37</a:t>
            </a:fld>
            <a:endParaRPr lang="de-DE"/>
          </a:p>
        </p:txBody>
      </p:sp>
    </p:spTree>
    <p:extLst>
      <p:ext uri="{BB962C8B-B14F-4D97-AF65-F5344CB8AC3E}">
        <p14:creationId xmlns:p14="http://schemas.microsoft.com/office/powerpoint/2010/main" val="2157323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a:latin typeface="Arial" panose="020B0604020202020204" pitchFamily="34" charset="0"/>
                <a:cs typeface="Arial" panose="020B0604020202020204" pitchFamily="34" charset="0"/>
              </a:rPr>
              <a:t>Widespread use of the </a:t>
            </a:r>
            <a:r>
              <a:rPr lang="en-GB">
                <a:solidFill>
                  <a:schemeClr val="tx1"/>
                </a:solidFill>
                <a:latin typeface="Arial" panose="020B0604020202020204" pitchFamily="34" charset="0"/>
                <a:cs typeface="Arial" panose="020B0604020202020204" pitchFamily="34" charset="0"/>
              </a:rPr>
              <a:t>CITY CYCLING app is decisive,</a:t>
            </a:r>
            <a:r>
              <a:rPr lang="en-GB" baseline="0">
                <a:solidFill>
                  <a:schemeClr val="tx1"/>
                </a:solidFill>
                <a:latin typeface="Arial" panose="020B0604020202020204" pitchFamily="34" charset="0"/>
                <a:cs typeface="Arial" panose="020B0604020202020204" pitchFamily="34" charset="0"/>
              </a:rPr>
              <a:t> as only in </a:t>
            </a:r>
            <a:r>
              <a:rPr lang="en-GB">
                <a:latin typeface="Arial" panose="020B0604020202020204" pitchFamily="34" charset="0"/>
                <a:cs typeface="Arial" panose="020B0604020202020204" pitchFamily="34" charset="0"/>
              </a:rPr>
              <a:t>this way can sufficient meaningful data be obtained.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tx1"/>
                </a:solidFill>
                <a:latin typeface="Arial" panose="020B0604020202020204" pitchFamily="34" charset="0"/>
                <a:cs typeface="Arial" panose="020B0604020202020204" pitchFamily="34" charset="0"/>
              </a:rPr>
              <a:t>Data is collected and processed in compliance with the European General Data Protection Regulation (EU GDPR). It is already anonymised before it is evaluated scientifically and used in the analyses and graphs exclusively without any personal data.</a:t>
            </a:r>
          </a:p>
        </p:txBody>
      </p:sp>
      <p:sp>
        <p:nvSpPr>
          <p:cNvPr id="4" name="Foliennummernplatzhalter 3"/>
          <p:cNvSpPr>
            <a:spLocks noGrp="1"/>
          </p:cNvSpPr>
          <p:nvPr>
            <p:ph type="sldNum" sz="quarter" idx="10"/>
          </p:nvPr>
        </p:nvSpPr>
        <p:spPr/>
        <p:txBody>
          <a:bodyPr/>
          <a:lstStyle/>
          <a:p>
            <a:fld id="{6EA5FD0C-7815-4C61-9F16-9E61E07823AE}" type="slidenum">
              <a:rPr lang="de-DE" smtClean="0"/>
              <a:t>38</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a:solidFill>
                  <a:schemeClr val="tx1"/>
                </a:solidFill>
                <a:latin typeface="Arial" panose="020B0604020202020204" pitchFamily="34" charset="0"/>
                <a:cs typeface="Arial" panose="020B0604020202020204" pitchFamily="34" charset="0"/>
              </a:rPr>
              <a:t>The municipalities are called upon </a:t>
            </a:r>
            <a:r>
              <a:rPr lang="en-GB" baseline="0">
                <a:solidFill>
                  <a:schemeClr val="tx1"/>
                </a:solidFill>
                <a:latin typeface="Arial" panose="020B0604020202020204" pitchFamily="34" charset="0"/>
                <a:cs typeface="Arial" panose="020B0604020202020204" pitchFamily="34" charset="0"/>
              </a:rPr>
              <a:t>to promote use of the CITY CYCLING app among participants in order to obtain as much data as possible and thus sufficient meaningful data for the RiDE portal</a:t>
            </a:r>
            <a:r>
              <a:rPr lang="en-GB">
                <a:solidFill>
                  <a:schemeClr val="tx1"/>
                </a:solidFill>
                <a:latin typeface="Arial" panose="020B0604020202020204" pitchFamily="34" charset="0"/>
                <a:cs typeface="Arial" panose="020B0604020202020204" pitchFamily="34" charset="0"/>
              </a:rPr>
              <a:t>.</a:t>
            </a:r>
          </a:p>
          <a:p>
            <a:pPr marL="228600" lvl="0" indent="-228600">
              <a:buFont typeface="+mj-lt"/>
              <a:buAutoNum type="arabicPeriod"/>
            </a:pPr>
            <a:r>
              <a:rPr lang="en-GB" sz="1200" b="1">
                <a:solidFill>
                  <a:schemeClr val="tx1"/>
                </a:solidFill>
                <a:effectLst/>
                <a:latin typeface="Arial" panose="020B0604020202020204" pitchFamily="34" charset="0"/>
                <a:ea typeface="+mn-ea"/>
                <a:cs typeface="Arial" panose="020B0604020202020204" pitchFamily="34" charset="0"/>
              </a:rPr>
              <a:t>Good usability and simple tracking</a:t>
            </a:r>
            <a:br>
              <a:rPr lang="en-GB" sz="1200" b="1">
                <a:solidFill>
                  <a:schemeClr val="tx1"/>
                </a:solidFill>
                <a:effectLst/>
                <a:latin typeface="Arial" panose="020B0604020202020204" pitchFamily="34" charset="0"/>
                <a:ea typeface="+mn-ea"/>
                <a:cs typeface="Arial" panose="020B0604020202020204" pitchFamily="34" charset="0"/>
              </a:rPr>
            </a:br>
            <a:r>
              <a:rPr lang="en-GB" sz="1200">
                <a:solidFill>
                  <a:schemeClr val="tx1"/>
                </a:solidFill>
                <a:effectLst/>
                <a:latin typeface="Arial" panose="020B0604020202020204" pitchFamily="34" charset="0"/>
                <a:ea typeface="+mn-ea"/>
                <a:cs typeface="Arial" panose="020B0604020202020204" pitchFamily="34" charset="0"/>
              </a:rPr>
              <a:t>The app’s menu navigation is self-explanatory and easy to use.</a:t>
            </a:r>
            <a:br>
              <a:rPr lang="en-GB" sz="1200">
                <a:solidFill>
                  <a:schemeClr val="tx1"/>
                </a:solidFill>
                <a:effectLst/>
                <a:latin typeface="Arial" panose="020B0604020202020204" pitchFamily="34" charset="0"/>
                <a:ea typeface="+mn-ea"/>
                <a:cs typeface="Arial" panose="020B0604020202020204" pitchFamily="34" charset="0"/>
              </a:rPr>
            </a:br>
            <a:r>
              <a:rPr lang="en-GB" sz="1200">
                <a:solidFill>
                  <a:schemeClr val="tx1"/>
                </a:solidFill>
                <a:effectLst/>
                <a:latin typeface="Arial" panose="020B0604020202020204" pitchFamily="34" charset="0"/>
                <a:ea typeface="+mn-ea"/>
                <a:cs typeface="Arial" panose="020B0604020202020204" pitchFamily="34" charset="0"/>
              </a:rPr>
              <a:t>Cyclists simply need to click on the start icon in the map tab when they begin cycling and the stop icon when they reach their destination – the kilometres cycled are then recorded and credited to the team and municipality. This eliminates the need to enter data in the kilometre log or log sheet manually and means cyclists always have an overview of the distances they’ve covered at their fingertips.</a:t>
            </a:r>
          </a:p>
          <a:p>
            <a:pPr marL="228600" lvl="0" indent="-228600">
              <a:buFont typeface="+mj-lt"/>
              <a:buAutoNum type="arabicPeriod"/>
            </a:pPr>
            <a:r>
              <a:rPr lang="en-GB" sz="1200" b="1">
                <a:solidFill>
                  <a:schemeClr val="tx1"/>
                </a:solidFill>
                <a:effectLst/>
                <a:latin typeface="Arial" panose="020B0604020202020204" pitchFamily="34" charset="0"/>
                <a:ea typeface="+mn-ea"/>
                <a:cs typeface="Arial" panose="020B0604020202020204" pitchFamily="34" charset="0"/>
              </a:rPr>
              <a:t>Grow together as a team</a:t>
            </a:r>
            <a:br>
              <a:rPr lang="en-GB" sz="1200" b="1">
                <a:solidFill>
                  <a:schemeClr val="tx1"/>
                </a:solidFill>
                <a:effectLst/>
                <a:latin typeface="Arial" panose="020B0604020202020204" pitchFamily="34" charset="0"/>
                <a:ea typeface="+mn-ea"/>
                <a:cs typeface="Arial" panose="020B0604020202020204" pitchFamily="34" charset="0"/>
              </a:rPr>
            </a:br>
            <a:r>
              <a:rPr lang="en-GB" sz="1200">
                <a:solidFill>
                  <a:schemeClr val="tx1"/>
                </a:solidFill>
                <a:effectLst/>
                <a:latin typeface="Arial" panose="020B0604020202020204" pitchFamily="34" charset="0"/>
                <a:ea typeface="+mn-ea"/>
                <a:cs typeface="Arial" panose="020B0604020202020204" pitchFamily="34" charset="0"/>
              </a:rPr>
              <a:t>Cyclists can see in the app how many kilometres their team has cycled and where it places in the local ranking.</a:t>
            </a:r>
            <a:br>
              <a:rPr lang="en-GB" sz="1200">
                <a:solidFill>
                  <a:schemeClr val="tx1"/>
                </a:solidFill>
                <a:effectLst/>
                <a:latin typeface="Arial" panose="020B0604020202020204" pitchFamily="34" charset="0"/>
                <a:ea typeface="+mn-ea"/>
                <a:cs typeface="Arial" panose="020B0604020202020204" pitchFamily="34" charset="0"/>
              </a:rPr>
            </a:br>
            <a:r>
              <a:rPr lang="en-GB" sz="1200">
                <a:solidFill>
                  <a:schemeClr val="tx1"/>
                </a:solidFill>
                <a:effectLst/>
                <a:latin typeface="Arial" panose="020B0604020202020204" pitchFamily="34" charset="0"/>
                <a:ea typeface="+mn-ea"/>
                <a:cs typeface="Arial" panose="020B0604020202020204" pitchFamily="34" charset="0"/>
              </a:rPr>
              <a:t>The chat function included in the app allows cyclists to cheer their fellow cyclists on or to arrange tours.</a:t>
            </a:r>
          </a:p>
          <a:p>
            <a:pPr marL="228600" lvl="0" indent="-228600">
              <a:buFont typeface="+mj-lt"/>
              <a:buAutoNum type="arabicPeriod"/>
            </a:pPr>
            <a:r>
              <a:rPr lang="en-GB" sz="1200" b="1">
                <a:solidFill>
                  <a:schemeClr val="tx1"/>
                </a:solidFill>
                <a:effectLst/>
                <a:latin typeface="Arial" panose="020B0604020202020204" pitchFamily="34" charset="0"/>
                <a:ea typeface="+mn-ea"/>
                <a:cs typeface="Arial" panose="020B0604020202020204" pitchFamily="34" charset="0"/>
              </a:rPr>
              <a:t>Cycling data with added value</a:t>
            </a:r>
            <a:br>
              <a:rPr lang="en-GB" sz="1200" b="1">
                <a:solidFill>
                  <a:schemeClr val="tx1"/>
                </a:solidFill>
                <a:effectLst/>
                <a:latin typeface="Arial" panose="020B0604020202020204" pitchFamily="34" charset="0"/>
                <a:ea typeface="+mn-ea"/>
                <a:cs typeface="Arial" panose="020B0604020202020204" pitchFamily="34" charset="0"/>
              </a:rPr>
            </a:br>
            <a:r>
              <a:rPr lang="en-GB" sz="1200">
                <a:solidFill>
                  <a:schemeClr val="tx1"/>
                </a:solidFill>
                <a:effectLst/>
                <a:latin typeface="Arial" panose="020B0604020202020204" pitchFamily="34" charset="0"/>
                <a:ea typeface="+mn-ea"/>
                <a:cs typeface="Arial" panose="020B0604020202020204" pitchFamily="34" charset="0"/>
              </a:rPr>
              <a:t>The information from all of the routes recorded using the CITY CYCLING app flows directly into the </a:t>
            </a:r>
            <a:r>
              <a:rPr lang="en-GB" sz="1200" u="none">
                <a:solidFill>
                  <a:schemeClr val="tx1"/>
                </a:solidFill>
                <a:effectLst/>
                <a:latin typeface="Arial" panose="020B0604020202020204" pitchFamily="34" charset="0"/>
                <a:ea typeface="+mn-ea"/>
                <a:cs typeface="Arial" panose="020B0604020202020204" pitchFamily="34" charset="0"/>
              </a:rPr>
              <a:t>scientific evaluation of cycling in the local area</a:t>
            </a:r>
            <a:r>
              <a:rPr lang="en-GB" sz="1200">
                <a:solidFill>
                  <a:schemeClr val="tx1"/>
                </a:solidFill>
                <a:effectLst/>
                <a:latin typeface="Arial" panose="020B0604020202020204" pitchFamily="34" charset="0"/>
                <a:ea typeface="+mn-ea"/>
                <a:cs typeface="Arial" panose="020B0604020202020204" pitchFamily="34" charset="0"/>
              </a:rPr>
              <a:t>. This helps to create a clear picture of the local cycling infrastructure and allows municipalities to see on the RiDE portal (ride-portal.de) exactly where specific improvements are needed. The more routes are recorded using the app, the more accurate the overall picture and the more a municipality can </a:t>
            </a:r>
            <a:r>
              <a:rPr lang="en-GB" sz="1200" u="none">
                <a:solidFill>
                  <a:schemeClr val="tx1"/>
                </a:solidFill>
                <a:effectLst/>
                <a:latin typeface="Arial" panose="020B0604020202020204" pitchFamily="34" charset="0"/>
                <a:ea typeface="+mn-ea"/>
                <a:cs typeface="Arial" panose="020B0604020202020204" pitchFamily="34" charset="0"/>
              </a:rPr>
              <a:t>improve its</a:t>
            </a:r>
            <a:r>
              <a:rPr lang="en-GB" sz="1200">
                <a:solidFill>
                  <a:schemeClr val="tx1"/>
                </a:solidFill>
                <a:effectLst/>
                <a:latin typeface="Arial" panose="020B0604020202020204" pitchFamily="34" charset="0"/>
                <a:ea typeface="+mn-ea"/>
                <a:cs typeface="Arial" panose="020B0604020202020204" pitchFamily="34" charset="0"/>
              </a:rPr>
              <a:t> </a:t>
            </a:r>
            <a:r>
              <a:rPr lang="en-GB" sz="1200" u="none">
                <a:solidFill>
                  <a:schemeClr val="tx1"/>
                </a:solidFill>
                <a:effectLst/>
                <a:latin typeface="Arial" panose="020B0604020202020204" pitchFamily="34" charset="0"/>
                <a:ea typeface="+mn-ea"/>
                <a:cs typeface="Arial" panose="020B0604020202020204" pitchFamily="34" charset="0"/>
              </a:rPr>
              <a:t>cycling infrastructure</a:t>
            </a:r>
            <a:r>
              <a:rPr lang="en-GB" sz="120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en-GB" sz="1200" b="1">
                <a:solidFill>
                  <a:schemeClr val="tx1"/>
                </a:solidFill>
                <a:effectLst/>
                <a:latin typeface="Arial" panose="020B0604020202020204" pitchFamily="34" charset="0"/>
                <a:ea typeface="+mn-ea"/>
                <a:cs typeface="Arial" panose="020B0604020202020204" pitchFamily="34" charset="0"/>
              </a:rPr>
              <a:t>Greatest possible data security</a:t>
            </a:r>
            <a:br>
              <a:rPr lang="en-GB" sz="1200" b="1">
                <a:solidFill>
                  <a:schemeClr val="tx1"/>
                </a:solidFill>
                <a:effectLst/>
                <a:latin typeface="Arial" panose="020B0604020202020204" pitchFamily="34" charset="0"/>
                <a:ea typeface="+mn-ea"/>
                <a:cs typeface="Arial" panose="020B0604020202020204" pitchFamily="34" charset="0"/>
              </a:rPr>
            </a:br>
            <a:r>
              <a:rPr lang="en-GB" sz="1200">
                <a:solidFill>
                  <a:schemeClr val="tx1"/>
                </a:solidFill>
                <a:effectLst/>
                <a:latin typeface="Arial" panose="020B0604020202020204" pitchFamily="34" charset="0"/>
                <a:ea typeface="+mn-ea"/>
                <a:cs typeface="Arial" panose="020B0604020202020204" pitchFamily="34" charset="0"/>
              </a:rPr>
              <a:t>The data is used exclusively for municipal cycling planning. Data is collected and processed in compliance with the stringent European General Data Protection Regulation (EU GDPR). All data is anonymised before the scientific evaluation and is only included in the results as factual data without any personal data. More information on data protection is available on city-cycling.org/privacy-policy.</a:t>
            </a:r>
          </a:p>
          <a:p>
            <a:pPr marL="228600" lvl="0" indent="-228600">
              <a:buFont typeface="+mj-lt"/>
              <a:buAutoNum type="arabicPeriod"/>
            </a:pPr>
            <a:r>
              <a:rPr lang="en-GB" sz="1200" b="1">
                <a:solidFill>
                  <a:schemeClr val="tx1"/>
                </a:solidFill>
                <a:effectLst/>
                <a:latin typeface="Arial" panose="020B0604020202020204" pitchFamily="34" charset="0"/>
                <a:ea typeface="+mn-ea"/>
                <a:cs typeface="Arial" panose="020B0604020202020204" pitchFamily="34" charset="0"/>
              </a:rPr>
              <a:t>Use RADar! to improve conditions locally</a:t>
            </a:r>
            <a:br>
              <a:rPr lang="en-GB" sz="1200" b="1">
                <a:solidFill>
                  <a:schemeClr val="tx1"/>
                </a:solidFill>
                <a:effectLst/>
                <a:latin typeface="Arial" panose="020B0604020202020204" pitchFamily="34" charset="0"/>
                <a:ea typeface="+mn-ea"/>
                <a:cs typeface="Arial" panose="020B0604020202020204" pitchFamily="34" charset="0"/>
              </a:rPr>
            </a:br>
            <a:r>
              <a:rPr lang="en-GB" sz="1200">
                <a:solidFill>
                  <a:schemeClr val="tx1"/>
                </a:solidFill>
                <a:effectLst/>
                <a:latin typeface="Arial" panose="020B0604020202020204" pitchFamily="34" charset="0"/>
                <a:ea typeface="+mn-ea"/>
                <a:cs typeface="Arial" panose="020B0604020202020204" pitchFamily="34" charset="0"/>
              </a:rPr>
              <a:t>In the </a:t>
            </a:r>
            <a:r>
              <a:rPr lang="en-GB" sz="1200" b="0">
                <a:solidFill>
                  <a:schemeClr val="tx1"/>
                </a:solidFill>
                <a:effectLst/>
                <a:latin typeface="Arial" panose="020B0604020202020204" pitchFamily="34" charset="0"/>
                <a:ea typeface="+mn-ea"/>
                <a:cs typeface="Arial" panose="020B0604020202020204" pitchFamily="34" charset="0"/>
              </a:rPr>
              <a:t>integrated </a:t>
            </a:r>
            <a:r>
              <a:rPr lang="en-GB" sz="1200" u="none">
                <a:solidFill>
                  <a:schemeClr val="tx1"/>
                </a:solidFill>
                <a:effectLst/>
                <a:latin typeface="Arial" panose="020B0604020202020204" pitchFamily="34" charset="0"/>
                <a:ea typeface="+mn-ea"/>
                <a:cs typeface="Arial" panose="020B0604020202020204" pitchFamily="34" charset="0"/>
              </a:rPr>
              <a:t>RADar! </a:t>
            </a:r>
            <a:r>
              <a:rPr lang="en-GB" sz="1200">
                <a:solidFill>
                  <a:schemeClr val="tx1"/>
                </a:solidFill>
                <a:effectLst/>
                <a:latin typeface="Arial" panose="020B0604020202020204" pitchFamily="34" charset="0"/>
                <a:ea typeface="+mn-ea"/>
                <a:cs typeface="Arial" panose="020B0604020202020204" pitchFamily="34" charset="0"/>
              </a:rPr>
              <a:t>reporting platform, pins can automatically be dropped in exactly the right place on a digital street map using GPS. There’s also the option of taking a photo using a smartphone and attaching it to the report – </a:t>
            </a:r>
            <a:r>
              <a:rPr lang="en-GB" sz="1200" baseline="0">
                <a:solidFill>
                  <a:schemeClr val="tx1"/>
                </a:solidFill>
                <a:effectLst/>
                <a:latin typeface="Arial" panose="020B0604020202020204" pitchFamily="34" charset="0"/>
                <a:ea typeface="+mn-ea"/>
                <a:cs typeface="Arial" panose="020B0604020202020204" pitchFamily="34" charset="0"/>
              </a:rPr>
              <a:t>provided that the municipality has booked RADar! for the CITY CYCLING weeks or beyond, of course.</a:t>
            </a:r>
          </a:p>
          <a:p>
            <a:pPr marL="228600" lvl="0" indent="-228600">
              <a:buFont typeface="+mj-lt"/>
              <a:buAutoNum type="arabicPeriod"/>
            </a:pPr>
            <a:r>
              <a:rPr lang="en-GB" sz="1200" b="1">
                <a:solidFill>
                  <a:schemeClr val="tx1"/>
                </a:solidFill>
                <a:effectLst/>
                <a:latin typeface="Arial" panose="020B0604020202020204" pitchFamily="34" charset="0"/>
                <a:ea typeface="+mn-ea"/>
                <a:cs typeface="Arial" panose="020B0604020202020204" pitchFamily="34" charset="0"/>
              </a:rPr>
              <a:t>From cycling talent to cycling champion</a:t>
            </a:r>
            <a:br>
              <a:rPr lang="en-GB" sz="1200" b="1">
                <a:solidFill>
                  <a:schemeClr val="tx1"/>
                </a:solidFill>
                <a:effectLst/>
                <a:latin typeface="Arial" panose="020B0604020202020204" pitchFamily="34" charset="0"/>
                <a:ea typeface="+mn-ea"/>
                <a:cs typeface="Arial" panose="020B0604020202020204" pitchFamily="34" charset="0"/>
              </a:rPr>
            </a:br>
            <a:r>
              <a:rPr lang="en-GB" sz="1200">
                <a:solidFill>
                  <a:schemeClr val="tx1"/>
                </a:solidFill>
                <a:effectLst/>
                <a:latin typeface="Arial" panose="020B0604020202020204" pitchFamily="34" charset="0"/>
                <a:ea typeface="+mn-ea"/>
                <a:cs typeface="Arial" panose="020B0604020202020204" pitchFamily="34" charset="0"/>
              </a:rPr>
              <a:t>Cyclists can earn virtual awards in three categories with the new badge system (see</a:t>
            </a:r>
            <a:r>
              <a:rPr lang="en-GB" sz="1200" baseline="0">
                <a:solidFill>
                  <a:schemeClr val="tx1"/>
                </a:solidFill>
                <a:effectLst/>
                <a:latin typeface="Arial" panose="020B0604020202020204" pitchFamily="34" charset="0"/>
                <a:ea typeface="+mn-ea"/>
                <a:cs typeface="Arial" panose="020B0604020202020204" pitchFamily="34" charset="0"/>
              </a:rPr>
              <a:t> next slides)</a:t>
            </a:r>
            <a:r>
              <a:rPr lang="en-GB" sz="1200">
                <a:solidFill>
                  <a:schemeClr val="tx1"/>
                </a:solidFill>
                <a:effectLst/>
                <a:latin typeface="Arial" panose="020B0604020202020204" pitchFamily="34" charset="0"/>
                <a:ea typeface="+mn-ea"/>
                <a:cs typeface="Arial" panose="020B0604020202020204" pitchFamily="34" charset="0"/>
              </a:rPr>
              <a:t>. This should help encourage </a:t>
            </a:r>
            <a:r>
              <a:rPr lang="en-GB" sz="1200" baseline="0">
                <a:solidFill>
                  <a:schemeClr val="tx1"/>
                </a:solidFill>
                <a:effectLst/>
                <a:latin typeface="Arial" panose="020B0604020202020204" pitchFamily="34" charset="0"/>
                <a:ea typeface="+mn-ea"/>
                <a:cs typeface="Arial" panose="020B0604020202020204" pitchFamily="34" charset="0"/>
              </a:rPr>
              <a:t>use of the app in a fun way</a:t>
            </a:r>
            <a:r>
              <a:rPr lang="en-GB" sz="120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en-GB" sz="1200" b="1">
                <a:solidFill>
                  <a:schemeClr val="tx1"/>
                </a:solidFill>
                <a:effectLst/>
                <a:latin typeface="Arial" panose="020B0604020202020204" pitchFamily="34" charset="0"/>
                <a:ea typeface="+mn-ea"/>
                <a:cs typeface="Arial" panose="020B0604020202020204" pitchFamily="34" charset="0"/>
              </a:rPr>
              <a:t>Overview and FAQ on CITY CYCLING</a:t>
            </a:r>
            <a:br>
              <a:rPr lang="en-GB" sz="1200" b="1">
                <a:solidFill>
                  <a:schemeClr val="tx1"/>
                </a:solidFill>
                <a:effectLst/>
                <a:latin typeface="Arial" panose="020B0604020202020204" pitchFamily="34" charset="0"/>
                <a:ea typeface="+mn-ea"/>
                <a:cs typeface="Arial" panose="020B0604020202020204" pitchFamily="34" charset="0"/>
              </a:rPr>
            </a:br>
            <a:r>
              <a:rPr lang="en-GB" sz="1200">
                <a:solidFill>
                  <a:schemeClr val="tx1"/>
                </a:solidFill>
                <a:effectLst/>
                <a:latin typeface="Arial" panose="020B0604020202020204" pitchFamily="34" charset="0"/>
                <a:ea typeface="+mn-ea"/>
                <a:cs typeface="Arial" panose="020B0604020202020204" pitchFamily="34" charset="0"/>
              </a:rPr>
              <a:t>Information on what exactly CITY CYCLING is all about, what the rules of participation are and what cyclists need to know about </a:t>
            </a:r>
            <a:r>
              <a:rPr lang="en-GB" sz="1200" baseline="0">
                <a:solidFill>
                  <a:schemeClr val="tx1"/>
                </a:solidFill>
                <a:effectLst/>
                <a:latin typeface="Arial" panose="020B0604020202020204" pitchFamily="34" charset="0"/>
                <a:ea typeface="+mn-ea"/>
                <a:cs typeface="Arial" panose="020B0604020202020204" pitchFamily="34" charset="0"/>
              </a:rPr>
              <a:t>using the app is available under the “</a:t>
            </a:r>
            <a:r>
              <a:rPr lang="en-GB" sz="1200" u="none">
                <a:solidFill>
                  <a:schemeClr val="tx1"/>
                </a:solidFill>
                <a:effectLst/>
                <a:latin typeface="Arial" panose="020B0604020202020204" pitchFamily="34" charset="0"/>
                <a:ea typeface="+mn-ea"/>
                <a:cs typeface="Arial" panose="020B0604020202020204" pitchFamily="34" charset="0"/>
              </a:rPr>
              <a:t>Profile” tab</a:t>
            </a:r>
            <a:r>
              <a:rPr lang="en-GB" sz="1200">
                <a:solidFill>
                  <a:schemeClr val="tx1"/>
                </a:solidFill>
                <a:effectLst/>
                <a:latin typeface="Arial" panose="020B0604020202020204" pitchFamily="34" charset="0"/>
                <a:ea typeface="+mn-ea"/>
                <a:cs typeface="Arial" panose="020B0604020202020204" pitchFamily="34" charset="0"/>
              </a:rPr>
              <a:t>.</a:t>
            </a:r>
          </a:p>
          <a:p>
            <a:r>
              <a:rPr lang="en-GB" sz="1200">
                <a:solidFill>
                  <a:schemeClr val="tx1"/>
                </a:solidFill>
                <a:effectLst/>
                <a:latin typeface="Arial" panose="020B0604020202020204" pitchFamily="34" charset="0"/>
                <a:ea typeface="+mn-ea"/>
                <a:cs typeface="Arial" panose="020B0604020202020204" pitchFamily="34" charset="0"/>
              </a:rPr>
              <a:t> </a:t>
            </a:r>
          </a:p>
          <a:p>
            <a:r>
              <a:rPr lang="en-GB" sz="1200" b="1">
                <a:solidFill>
                  <a:schemeClr val="tx1"/>
                </a:solidFill>
                <a:effectLst/>
                <a:latin typeface="Arial" panose="020B0604020202020204" pitchFamily="34" charset="0"/>
                <a:ea typeface="+mn-ea"/>
                <a:cs typeface="Arial" panose="020B0604020202020204" pitchFamily="34" charset="0"/>
              </a:rPr>
              <a:t>More information:</a:t>
            </a:r>
          </a:p>
          <a:p>
            <a:r>
              <a:rPr lang="en-GB" sz="1200">
                <a:solidFill>
                  <a:schemeClr val="tx1"/>
                </a:solidFill>
                <a:effectLst/>
                <a:latin typeface="Arial" panose="020B0604020202020204" pitchFamily="34" charset="0"/>
                <a:ea typeface="+mn-ea"/>
                <a:cs typeface="Arial" panose="020B0604020202020204" pitchFamily="34" charset="0"/>
              </a:rPr>
              <a:t>city-cycling.org/app</a:t>
            </a:r>
          </a:p>
          <a:p>
            <a:r>
              <a:rPr lang="en-GB" sz="1200">
                <a:solidFill>
                  <a:schemeClr val="tx1"/>
                </a:solidFill>
                <a:effectLst/>
                <a:latin typeface="Arial" panose="020B0604020202020204" pitchFamily="34" charset="0"/>
                <a:ea typeface="+mn-ea"/>
                <a:cs typeface="Arial" panose="020B0604020202020204" pitchFamily="34" charset="0"/>
              </a:rPr>
              <a:t>city-cycling.org/ride</a:t>
            </a:r>
          </a:p>
        </p:txBody>
      </p:sp>
      <p:sp>
        <p:nvSpPr>
          <p:cNvPr id="4" name="Foliennummernplatzhalter 3"/>
          <p:cNvSpPr>
            <a:spLocks noGrp="1"/>
          </p:cNvSpPr>
          <p:nvPr>
            <p:ph type="sldNum" sz="quarter" idx="10"/>
          </p:nvPr>
        </p:nvSpPr>
        <p:spPr/>
        <p:txBody>
          <a:bodyPr/>
          <a:lstStyle/>
          <a:p>
            <a:fld id="{6EA5FD0C-7815-4C61-9F16-9E61E07823AE}" type="slidenum">
              <a:rPr lang="de-DE" smtClean="0"/>
              <a:t>39</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All three components have in common that they aim to help municipalities to successfully shape the mobility transition.</a:t>
            </a:r>
          </a:p>
        </p:txBody>
      </p:sp>
      <p:sp>
        <p:nvSpPr>
          <p:cNvPr id="4" name="Foliennummernplatzhalter 3"/>
          <p:cNvSpPr>
            <a:spLocks noGrp="1"/>
          </p:cNvSpPr>
          <p:nvPr>
            <p:ph type="sldNum" sz="quarter" idx="10"/>
          </p:nvPr>
        </p:nvSpPr>
        <p:spPr/>
        <p:txBody>
          <a:bodyPr/>
          <a:lstStyle/>
          <a:p>
            <a:fld id="{6EA5FD0C-7815-4C61-9F16-9E61E07823AE}" type="slidenum">
              <a:rPr lang="de-DE" smtClean="0"/>
              <a:t>4</a:t>
            </a:fld>
            <a:endParaRPr lang="de-DE"/>
          </a:p>
        </p:txBody>
      </p:sp>
    </p:spTree>
    <p:extLst>
      <p:ext uri="{BB962C8B-B14F-4D97-AF65-F5344CB8AC3E}">
        <p14:creationId xmlns:p14="http://schemas.microsoft.com/office/powerpoint/2010/main" val="2209951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a:solidFill>
                  <a:schemeClr val="tx1"/>
                </a:solidFill>
                <a:latin typeface="Arial" panose="020B0604020202020204" pitchFamily="34" charset="0"/>
                <a:cs typeface="Arial" panose="020B0604020202020204" pitchFamily="34" charset="0"/>
              </a:rPr>
              <a:t>The CITY CYCLING app is continuously being developed further to encourage even more people to use it. An achievement system was recently added (see next slide).</a:t>
            </a:r>
          </a:p>
          <a:p>
            <a:pPr marL="0" indent="0">
              <a:buFont typeface="Arial" panose="020B0604020202020204" pitchFamily="34" charset="0"/>
              <a:buNone/>
            </a:pPr>
            <a:r>
              <a:rPr lang="en-GB">
                <a:solidFill>
                  <a:schemeClr val="tx1"/>
                </a:solidFill>
                <a:latin typeface="Arial" panose="020B0604020202020204" pitchFamily="34" charset="0"/>
                <a:cs typeface="Arial" panose="020B0604020202020204" pitchFamily="34" charset="0"/>
              </a:rPr>
              <a:t>One further enhancement: The kilometres tracked are no longer “lost” in other apps, but can be imported there using an export function.</a:t>
            </a:r>
          </a:p>
        </p:txBody>
      </p:sp>
      <p:sp>
        <p:nvSpPr>
          <p:cNvPr id="4" name="Foliennummernplatzhalter 3"/>
          <p:cNvSpPr>
            <a:spLocks noGrp="1"/>
          </p:cNvSpPr>
          <p:nvPr>
            <p:ph type="sldNum" sz="quarter" idx="10"/>
          </p:nvPr>
        </p:nvSpPr>
        <p:spPr/>
        <p:txBody>
          <a:bodyPr/>
          <a:lstStyle/>
          <a:p>
            <a:fld id="{6EA5FD0C-7815-4C61-9F16-9E61E07823AE}" type="slidenum">
              <a:rPr lang="de-DE" smtClean="0"/>
              <a:t>40</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tx1"/>
                </a:solidFill>
                <a:latin typeface="Arial" panose="020B0604020202020204" pitchFamily="34" charset="0"/>
                <a:ea typeface="+mn-ea"/>
                <a:cs typeface="Arial" panose="020B0604020202020204" pitchFamily="34" charset="0"/>
              </a:rPr>
              <a:t>Cyclists can earn virtual awards in three categories thanks to the additional new</a:t>
            </a:r>
            <a:r>
              <a:rPr lang="en-GB" sz="1200" baseline="0">
                <a:solidFill>
                  <a:schemeClr val="tx1"/>
                </a:solidFill>
                <a:effectLst/>
                <a:latin typeface="Arial" panose="020B0604020202020204" pitchFamily="34" charset="0"/>
                <a:ea typeface="+mn-ea"/>
                <a:cs typeface="Arial" panose="020B0604020202020204" pitchFamily="34" charset="0"/>
              </a:rPr>
              <a:t> gamification feature</a:t>
            </a:r>
            <a:r>
              <a:rPr lang="en-GB">
                <a:solidFill>
                  <a:schemeClr val="tx1"/>
                </a:solidFill>
                <a:latin typeface="Arial" panose="020B0604020202020204" pitchFamily="34" charset="0"/>
                <a:ea typeface="+mn-ea"/>
                <a:cs typeface="Arial" panose="020B060402020202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chemeClr val="tx1"/>
                </a:solidFill>
                <a:latin typeface="Arial" panose="020B0604020202020204" pitchFamily="34" charset="0"/>
                <a:cs typeface="Arial" panose="020B0604020202020204" pitchFamily="34" charset="0"/>
              </a:rPr>
              <a:t>kilometres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chemeClr val="tx1"/>
                </a:solidFill>
                <a:latin typeface="Arial" panose="020B0604020202020204" pitchFamily="34" charset="0"/>
                <a:cs typeface="Arial" panose="020B0604020202020204" pitchFamily="34" charset="0"/>
              </a:rPr>
              <a:t>journeys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chemeClr val="tx1"/>
                </a:solidFill>
                <a:latin typeface="Arial" panose="020B0604020202020204" pitchFamily="34" charset="0"/>
                <a:cs typeface="Arial" panose="020B0604020202020204" pitchFamily="34" charset="0"/>
              </a:rPr>
              <a:t>series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tx1"/>
                </a:solidFill>
                <a:latin typeface="Arial" panose="020B0604020202020204" pitchFamily="34" charset="0"/>
                <a:cs typeface="Arial" panose="020B0604020202020204" pitchFamily="34" charset="0"/>
              </a:rPr>
              <a:t>Cyclists are awarded the “Cycling Talent” badge when they’ve covered 25 kilometres, for example, and the “Cycling Star” badge after 250 km. Similarly, they’re awarded the “Climate Hero” badge after completing 50 journeys. And</a:t>
            </a:r>
            <a:r>
              <a:rPr lang="en-GB" baseline="0">
                <a:solidFill>
                  <a:schemeClr val="tx1"/>
                </a:solidFill>
                <a:latin typeface="Arial" panose="020B0604020202020204" pitchFamily="34" charset="0"/>
                <a:cs typeface="Arial" panose="020B0604020202020204" pitchFamily="34" charset="0"/>
              </a:rPr>
              <a:t> whoever </a:t>
            </a:r>
            <a:r>
              <a:rPr lang="en-GB">
                <a:solidFill>
                  <a:schemeClr val="tx1"/>
                </a:solidFill>
                <a:latin typeface="Arial" panose="020B0604020202020204" pitchFamily="34" charset="0"/>
                <a:cs typeface="Arial" panose="020B0604020202020204" pitchFamily="34" charset="0"/>
              </a:rPr>
              <a:t>manages to cycle on all 21 days in a row receives the title of “Series Royalty”!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solidFill>
                  <a:schemeClr val="tx1"/>
                </a:solidFill>
                <a:latin typeface="Arial" panose="020B0604020202020204" pitchFamily="34" charset="0"/>
                <a:cs typeface="Arial" panose="020B0604020202020204" pitchFamily="34" charset="0"/>
              </a:rPr>
              <a:t>These awards are intentionally only available to cyclists who use the CITY CYCLING app to track their kilometres </a:t>
            </a:r>
            <a:r>
              <a:rPr lang="en-GB" baseline="0">
                <a:solidFill>
                  <a:schemeClr val="tx1"/>
                </a:solidFill>
                <a:latin typeface="Arial" panose="020B0604020202020204" pitchFamily="34" charset="0"/>
                <a:cs typeface="Arial" panose="020B0604020202020204" pitchFamily="34" charset="0"/>
              </a:rPr>
              <a:t>so that they “donate” even more (increasingly heterogeneous) data to their municipality</a:t>
            </a:r>
            <a:r>
              <a:rPr lang="en-GB">
                <a:solidFill>
                  <a:schemeClr val="tx1"/>
                </a:solidFill>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solidFill>
                  <a:schemeClr val="tx1"/>
                </a:solidFill>
                <a:latin typeface="Arial" panose="020B0604020202020204" pitchFamily="34" charset="0"/>
                <a:cs typeface="Arial" panose="020B0604020202020204" pitchFamily="34" charset="0"/>
              </a:rPr>
              <a:t>The use cases developed from this data form the basis for the cycling data offered to municipalities to enable them to better plan their local cycling infrastructure from their computers.</a:t>
            </a:r>
          </a:p>
        </p:txBody>
      </p:sp>
      <p:sp>
        <p:nvSpPr>
          <p:cNvPr id="4" name="Foliennummernplatzhalter 3"/>
          <p:cNvSpPr>
            <a:spLocks noGrp="1"/>
          </p:cNvSpPr>
          <p:nvPr>
            <p:ph type="sldNum" sz="quarter" idx="10"/>
          </p:nvPr>
        </p:nvSpPr>
        <p:spPr/>
        <p:txBody>
          <a:bodyPr/>
          <a:lstStyle/>
          <a:p>
            <a:fld id="{6EA5FD0C-7815-4C61-9F16-9E61E07823AE}" type="slidenum">
              <a:rPr lang="de-DE" smtClean="0"/>
              <a:t>41</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rPr>
              <a:t>The data obtained for each</a:t>
            </a:r>
            <a:r>
              <a:rPr lang="en-GB" baseline="0" dirty="0">
                <a:latin typeface="Arial" panose="020B0604020202020204" pitchFamily="34" charset="0"/>
                <a:cs typeface="Arial" panose="020B0604020202020204" pitchFamily="34" charset="0"/>
              </a:rPr>
              <a:t> municipality </a:t>
            </a:r>
            <a:r>
              <a:rPr lang="en-GB" dirty="0">
                <a:latin typeface="Arial" panose="020B0604020202020204" pitchFamily="34" charset="0"/>
                <a:cs typeface="Arial" panose="020B0604020202020204" pitchFamily="34" charset="0"/>
              </a:rPr>
              <a:t>is presented in various different maps.</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One of the maps is a heat map that shows the GPS tracks (or to be more precise, the GPS points) </a:t>
            </a:r>
            <a:r>
              <a:rPr lang="en-GB" baseline="0" dirty="0">
                <a:latin typeface="Arial" panose="020B0604020202020204" pitchFamily="34" charset="0"/>
                <a:cs typeface="Arial" panose="020B0604020202020204" pitchFamily="34" charset="0"/>
              </a:rPr>
              <a:t>in the municipality</a:t>
            </a:r>
            <a:r>
              <a:rPr lang="en-GB" dirty="0">
                <a:latin typeface="Arial" panose="020B0604020202020204" pitchFamily="34" charset="0"/>
                <a:cs typeface="Arial" panose="020B0604020202020204" pitchFamily="34" charset="0"/>
              </a:rPr>
              <a:t>.</a:t>
            </a:r>
            <a:r>
              <a:rPr lang="en-GB" baseline="0" dirty="0">
                <a:latin typeface="Arial" panose="020B0604020202020204" pitchFamily="34" charset="0"/>
                <a:cs typeface="Arial" panose="020B0604020202020204" pitchFamily="34" charset="0"/>
              </a:rPr>
              <a:t> The brighter the sections of a route, the more GPS points there are (and therefore presumably more cyclists).</a:t>
            </a:r>
          </a:p>
          <a:p>
            <a:pPr marL="0" indent="0">
              <a:buFont typeface="Arial" panose="020B0604020202020204" pitchFamily="34" charset="0"/>
              <a:buNone/>
            </a:pPr>
            <a:r>
              <a:rPr lang="en-GB" baseline="0" dirty="0">
                <a:latin typeface="Arial" panose="020B0604020202020204" pitchFamily="34" charset="0"/>
                <a:cs typeface="Arial" panose="020B0604020202020204" pitchFamily="34" charset="0"/>
              </a:rPr>
              <a:t>While heat maps do not provide precise information on the number of cyclists, they do give traffic planners a good first impression of the distribution of cycling traffic in the urban area and can also provide insights into the use of routes that are not “officially” intended for cycling.</a:t>
            </a: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marL="0" indent="0" algn="just">
              <a:buFont typeface="Arial" panose="020B0604020202020204" pitchFamily="34" charset="0"/>
              <a:buNone/>
            </a:pPr>
            <a:r>
              <a:rPr lang="en-GB" b="1" baseline="0" dirty="0">
                <a:latin typeface="Arial" panose="020B0604020202020204" pitchFamily="34" charset="0"/>
                <a:cs typeface="Arial" panose="020B0604020202020204" pitchFamily="34" charset="0"/>
              </a:rPr>
              <a:t>CLICK 1:</a:t>
            </a:r>
            <a:r>
              <a:rPr lang="en-GB" baseline="0" dirty="0">
                <a:latin typeface="Arial" panose="020B0604020202020204" pitchFamily="34" charset="0"/>
                <a:cs typeface="Arial" panose="020B0604020202020204" pitchFamily="34" charset="0"/>
              </a:rPr>
              <a:t> A shortcut through a park, for example: thin blue lines</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a:latin typeface="Arial" panose="020B0604020202020204" pitchFamily="34" charset="0"/>
                <a:cs typeface="Arial" panose="020B0604020202020204" pitchFamily="34" charset="0"/>
              </a:rPr>
              <a:t>CLICK 2:</a:t>
            </a:r>
            <a:r>
              <a:rPr lang="en-GB" baseline="0" dirty="0">
                <a:latin typeface="Arial" panose="020B0604020202020204" pitchFamily="34" charset="0"/>
                <a:cs typeface="Arial" panose="020B0604020202020204" pitchFamily="34" charset="0"/>
              </a:rPr>
              <a:t> The 3D view shows even more clearly where there are a large number of GPS clusters. This can be an indication of longer stops, so waiting times, especially at major crossroads.</a:t>
            </a: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a:latin typeface="Arial" panose="020B0604020202020204" pitchFamily="34" charset="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latin typeface="Arial" panose="020B0604020202020204" pitchFamily="34" charset="0"/>
                <a:cs typeface="Arial" panose="020B0604020202020204" pitchFamily="34" charset="0"/>
              </a:rPr>
              <a:t>A heat map is displayed on city-cycling.org for each municipal subpage. This is updated daily during the 21-day local CITY CYCLING campaign (e.g. see city-cycling.org/</a:t>
            </a:r>
            <a:r>
              <a:rPr lang="en-GB" baseline="0" dirty="0" err="1">
                <a:latin typeface="Arial" panose="020B0604020202020204" pitchFamily="34" charset="0"/>
                <a:cs typeface="Arial" panose="020B0604020202020204" pitchFamily="34" charset="0"/>
              </a:rPr>
              <a:t>frankfurt</a:t>
            </a:r>
            <a:r>
              <a:rPr lang="en-GB" baseline="0" dirty="0">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42</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aseline="0">
                <a:latin typeface="Arial" panose="020B0604020202020204" pitchFamily="34" charset="0"/>
                <a:cs typeface="Arial" panose="020B0604020202020204" pitchFamily="34" charset="0"/>
              </a:rPr>
              <a:t>This map shows the traffic volumes. It provides precise information (in absolute figures) on how many cyclists have cycled a certain route.</a:t>
            </a:r>
          </a:p>
          <a:p>
            <a:pPr marL="0" indent="0">
              <a:buFont typeface="Arial" panose="020B0604020202020204" pitchFamily="34" charset="0"/>
              <a:buNone/>
            </a:pPr>
            <a:r>
              <a:rPr lang="en-GB" baseline="0">
                <a:latin typeface="Arial" panose="020B0604020202020204" pitchFamily="34" charset="0"/>
                <a:cs typeface="Arial" panose="020B0604020202020204" pitchFamily="34" charset="0"/>
              </a:rPr>
              <a:t>Various filters allow sections with dense or light traffic volumes to be displayed with pinpoint accuracy.</a:t>
            </a:r>
          </a:p>
        </p:txBody>
      </p:sp>
      <p:sp>
        <p:nvSpPr>
          <p:cNvPr id="4" name="Foliennummernplatzhalter 3"/>
          <p:cNvSpPr>
            <a:spLocks noGrp="1"/>
          </p:cNvSpPr>
          <p:nvPr>
            <p:ph type="sldNum" sz="quarter" idx="10"/>
          </p:nvPr>
        </p:nvSpPr>
        <p:spPr/>
        <p:txBody>
          <a:bodyPr/>
          <a:lstStyle/>
          <a:p>
            <a:fld id="{6EA5FD0C-7815-4C61-9F16-9E61E07823AE}" type="slidenum">
              <a:rPr lang="de-DE" smtClean="0"/>
              <a:t>43</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This map shows cyclists’ speeds: Red and orange indicate that cyclists are travelling slower and light to dark blue that they’re travelling relatively fast (see legend).</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It’s important to be able to see which (traffic) direction cyclists are travelling in at each speed; in “topographically challenging” locations, it is particularly relevant whether cyclists are going uphill or downhill.</a:t>
            </a:r>
          </a:p>
        </p:txBody>
      </p:sp>
      <p:sp>
        <p:nvSpPr>
          <p:cNvPr id="4" name="Foliennummernplatzhalter 3"/>
          <p:cNvSpPr>
            <a:spLocks noGrp="1"/>
          </p:cNvSpPr>
          <p:nvPr>
            <p:ph type="sldNum" sz="quarter" idx="10"/>
          </p:nvPr>
        </p:nvSpPr>
        <p:spPr/>
        <p:txBody>
          <a:bodyPr/>
          <a:lstStyle/>
          <a:p>
            <a:fld id="{6EA5FD0C-7815-4C61-9F16-9E61E07823AE}" type="slidenum">
              <a:rPr lang="de-DE" smtClean="0"/>
              <a:t>44</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panose="020B0604020202020204" pitchFamily="34" charset="0"/>
                <a:cs typeface="Arial" panose="020B0604020202020204" pitchFamily="34" charset="0"/>
              </a:rPr>
              <a:t>The composition of the data in the municipalities or statistics about this data is of crucial importance.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panose="020B0604020202020204" pitchFamily="34" charset="0"/>
                <a:cs typeface="Arial" panose="020B0604020202020204" pitchFamily="34" charset="0"/>
              </a:rPr>
              <a:t>A statistics dashboard provides</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insights into the age and gender distribution</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and</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information on the routes recorded. Allowing the demographic quality to be</a:t>
            </a:r>
            <a:r>
              <a:rPr lang="en-GB" baseline="0">
                <a:latin typeface="Arial" panose="020B0604020202020204" pitchFamily="34" charset="0"/>
                <a:cs typeface="Arial" panose="020B0604020202020204" pitchFamily="34" charset="0"/>
              </a:rPr>
              <a:t> </a:t>
            </a:r>
            <a:r>
              <a:rPr lang="en-GB">
                <a:latin typeface="Arial" panose="020B0604020202020204" pitchFamily="34" charset="0"/>
                <a:cs typeface="Arial" panose="020B0604020202020204" pitchFamily="34" charset="0"/>
              </a:rPr>
              <a:t>determined entirely transparently at all times.</a:t>
            </a:r>
          </a:p>
        </p:txBody>
      </p:sp>
      <p:sp>
        <p:nvSpPr>
          <p:cNvPr id="4" name="Foliennummernplatzhalter 3"/>
          <p:cNvSpPr>
            <a:spLocks noGrp="1"/>
          </p:cNvSpPr>
          <p:nvPr>
            <p:ph type="sldNum" sz="quarter" idx="10"/>
          </p:nvPr>
        </p:nvSpPr>
        <p:spPr/>
        <p:txBody>
          <a:bodyPr/>
          <a:lstStyle/>
          <a:p>
            <a:fld id="{6EA5FD0C-7815-4C61-9F16-9E61E07823AE}" type="slidenum">
              <a:rPr lang="de-DE" smtClean="0"/>
              <a:t>45</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panose="020B0604020202020204" pitchFamily="34" charset="0"/>
                <a:cs typeface="Arial" panose="020B0604020202020204" pitchFamily="34" charset="0"/>
              </a:rPr>
              <a:t>The origin-destination map allows planners to see which traffic cells people cycle </a:t>
            </a:r>
            <a:r>
              <a:rPr lang="en-GB" baseline="0">
                <a:latin typeface="Arial" panose="020B0604020202020204" pitchFamily="34" charset="0"/>
                <a:cs typeface="Arial" panose="020B0604020202020204" pitchFamily="34" charset="0"/>
              </a:rPr>
              <a:t>from and to</a:t>
            </a:r>
            <a:r>
              <a:rPr lang="en-GB">
                <a:latin typeface="Arial" panose="020B0604020202020204" pitchFamily="34" charset="0"/>
                <a:cs typeface="Arial" panose="020B0604020202020204" pitchFamily="34" charset="0"/>
              </a:rPr>
              <a:t>.</a:t>
            </a:r>
            <a:r>
              <a:rPr lang="en-GB" baseline="0">
                <a:latin typeface="Arial" panose="020B0604020202020204" pitchFamily="34" charset="0"/>
                <a:cs typeface="Arial" panose="020B0604020202020204" pitchFamily="34" charset="0"/>
              </a:rPr>
              <a:t> Filters can be set to specify certain times of day or week days and weekends. Source traffic cells of different sizes can be selected to consider more detailed or more general traffic relationships.</a:t>
            </a:r>
          </a:p>
        </p:txBody>
      </p:sp>
      <p:sp>
        <p:nvSpPr>
          <p:cNvPr id="4" name="Foliennummernplatzhalter 3"/>
          <p:cNvSpPr>
            <a:spLocks noGrp="1"/>
          </p:cNvSpPr>
          <p:nvPr>
            <p:ph type="sldNum" sz="quarter" idx="10"/>
          </p:nvPr>
        </p:nvSpPr>
        <p:spPr/>
        <p:txBody>
          <a:bodyPr/>
          <a:lstStyle/>
          <a:p>
            <a:fld id="{6EA5FD0C-7815-4C61-9F16-9E61E07823AE}" type="slidenum">
              <a:rPr lang="de-DE" smtClean="0"/>
              <a:t>46</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latin typeface="Arial" panose="020B0604020202020204" pitchFamily="34" charset="0"/>
                <a:cs typeface="Arial" panose="020B0604020202020204" pitchFamily="34" charset="0"/>
              </a:rPr>
              <a:t>The use cases enable more targeted improvements of the local cycling infrastructure</a:t>
            </a:r>
            <a:r>
              <a:rPr lang="en-GB" baseline="0">
                <a:latin typeface="Arial" panose="020B0604020202020204" pitchFamily="34" charset="0"/>
                <a:cs typeface="Arial" panose="020B0604020202020204" pitchFamily="34" charset="0"/>
              </a:rPr>
              <a:t>, oriented to the needs of a large number of cyclists</a:t>
            </a:r>
            <a:r>
              <a:rPr lang="en-GB">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This map shows the waiting times (e.g. at traffic lights or junctions).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What’s special about this map is that it is possible to click on the individual waiting points to see the direction that cyclists arrived at and left the junction.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a:latin typeface="Arial" panose="020B0604020202020204" pitchFamily="34" charset="0"/>
                <a:cs typeface="Arial" panose="020B0604020202020204" pitchFamily="34" charset="0"/>
              </a:rPr>
              <a:t>Users can also create their own junctions by connecting surrounding waiting points and omitting waiting points that are not relevant.</a:t>
            </a:r>
          </a:p>
        </p:txBody>
      </p:sp>
      <p:sp>
        <p:nvSpPr>
          <p:cNvPr id="4" name="Foliennummernplatzhalter 3"/>
          <p:cNvSpPr>
            <a:spLocks noGrp="1"/>
          </p:cNvSpPr>
          <p:nvPr>
            <p:ph type="sldNum" sz="quarter" idx="10"/>
          </p:nvPr>
        </p:nvSpPr>
        <p:spPr/>
        <p:txBody>
          <a:bodyPr/>
          <a:lstStyle/>
          <a:p>
            <a:fld id="{6EA5FD0C-7815-4C61-9F16-9E61E07823AE}" type="slidenum">
              <a:rPr lang="de-DE" smtClean="0"/>
              <a:t>47</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aseline="0" dirty="0">
                <a:latin typeface="Arial" panose="020B0604020202020204" pitchFamily="34" charset="0"/>
                <a:cs typeface="Arial" panose="020B0604020202020204" pitchFamily="34" charset="0"/>
              </a:rPr>
              <a:t>In the eighth use case, all RADar! reports (see from slide 24) including the reason for reports can be viewed. This allows planners to compare the speeds or traffic volumes with the reports submitted and to check whether there is any correlation, for example.</a:t>
            </a:r>
          </a:p>
        </p:txBody>
      </p:sp>
      <p:sp>
        <p:nvSpPr>
          <p:cNvPr id="4" name="Foliennummernplatzhalter 3"/>
          <p:cNvSpPr>
            <a:spLocks noGrp="1"/>
          </p:cNvSpPr>
          <p:nvPr>
            <p:ph type="sldNum" sz="quarter" idx="10"/>
          </p:nvPr>
        </p:nvSpPr>
        <p:spPr/>
        <p:txBody>
          <a:bodyPr/>
          <a:lstStyle/>
          <a:p>
            <a:fld id="{6EA5FD0C-7815-4C61-9F16-9E61E07823AE}" type="slidenum">
              <a:rPr lang="de-DE" smtClean="0"/>
              <a:t>48</a:t>
            </a:fld>
            <a:endParaRPr lang="de-DE"/>
          </a:p>
        </p:txBody>
      </p:sp>
    </p:spTree>
    <p:extLst>
      <p:ext uri="{BB962C8B-B14F-4D97-AF65-F5344CB8AC3E}">
        <p14:creationId xmlns:p14="http://schemas.microsoft.com/office/powerpoint/2010/main" val="2112305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Advantages compared to other providers:</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Participants in CITY CYCLING provide </a:t>
            </a:r>
            <a:r>
              <a:rPr lang="en-GB" sz="12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 excellent basis for </a:t>
            </a: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representative</a:t>
            </a: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 data</a:t>
            </a: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360000" marR="0" lvl="1" indent="-180000" algn="l" defTabSz="914400" rtl="0" eaLnBrk="1" fontAlgn="auto" latinLnBrk="0" hangingPunct="1">
              <a:lnSpc>
                <a:spcPct val="100000"/>
              </a:lnSpc>
              <a:spcBef>
                <a:spcPts val="0"/>
              </a:spcBef>
              <a:spcAft>
                <a:spcPts val="0"/>
              </a:spcAft>
              <a:buClrTx/>
              <a:buSzTx/>
              <a:buFont typeface="Wingdings"/>
              <a:buChar char="à"/>
              <a:tabLst/>
              <a:defRPr/>
            </a:pPr>
            <a:r>
              <a:rPr lang="en-GB" sz="1200">
                <a:latin typeface="Arial" panose="020B0604020202020204" pitchFamily="34" charset="0"/>
                <a:cs typeface="Arial" panose="020B0604020202020204" pitchFamily="34" charset="0"/>
              </a:rPr>
              <a:t>Heterogeneous CITY CYCLING user groups: People of all ages, genders and social backgrounds.</a:t>
            </a:r>
          </a:p>
          <a:p>
            <a:pPr marL="0" indent="0">
              <a:buFont typeface="Arial" panose="020B0604020202020204" pitchFamily="34" charset="0"/>
              <a:buNone/>
            </a:pPr>
            <a:r>
              <a:rPr lang="en-GB" sz="1200">
                <a:latin typeface="Arial" panose="020B0604020202020204" pitchFamily="34" charset="0"/>
                <a:cs typeface="Arial" panose="020B0604020202020204" pitchFamily="34" charset="0"/>
              </a:rPr>
              <a:t>In contrast, mainly (</a:t>
            </a:r>
            <a:r>
              <a:rPr lang="en-GB" sz="1200" baseline="0">
                <a:latin typeface="Arial" panose="020B0604020202020204" pitchFamily="34" charset="0"/>
                <a:cs typeface="Arial" panose="020B0604020202020204" pitchFamily="34" charset="0"/>
              </a:rPr>
              <a:t>around 80%) males aged </a:t>
            </a:r>
            <a:r>
              <a:rPr lang="en-GB" sz="1200">
                <a:latin typeface="Arial" panose="020B0604020202020204" pitchFamily="34" charset="0"/>
                <a:cs typeface="Arial" panose="020B0604020202020204" pitchFamily="34" charset="0"/>
              </a:rPr>
              <a:t>between 25 and 40 years</a:t>
            </a:r>
            <a:r>
              <a:rPr lang="en-GB" sz="1200" baseline="0">
                <a:latin typeface="Arial" panose="020B0604020202020204" pitchFamily="34" charset="0"/>
                <a:cs typeface="Arial" panose="020B0604020202020204" pitchFamily="34" charset="0"/>
              </a:rPr>
              <a:t> old</a:t>
            </a:r>
            <a:r>
              <a:rPr lang="en-GB" sz="1200">
                <a:latin typeface="Arial" panose="020B0604020202020204" pitchFamily="34" charset="0"/>
                <a:cs typeface="Arial" panose="020B0604020202020204" pitchFamily="34" charset="0"/>
              </a:rPr>
              <a:t> use “sport apps”.</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Improved </a:t>
            </a:r>
            <a:r>
              <a:rPr lang="en-GB" sz="12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analysis algorithms </a:t>
            </a:r>
            <a:r>
              <a:rPr lang="en-GB" sz="12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data processing:</a:t>
            </a:r>
          </a:p>
          <a:p>
            <a:pPr marL="360000" indent="-180000">
              <a:buFont typeface="Wingdings"/>
              <a:buChar char="à"/>
            </a:pPr>
            <a:r>
              <a:rPr lang="en-GB" sz="1200">
                <a:latin typeface="Arial" panose="020B0604020202020204" pitchFamily="34" charset="0"/>
                <a:cs typeface="Arial" panose="020B0604020202020204" pitchFamily="34" charset="0"/>
                <a:sym typeface="Wingdings" panose="05000000000000000000" pitchFamily="2" charset="2"/>
              </a:rPr>
              <a:t>D</a:t>
            </a:r>
            <a:r>
              <a:rPr lang="en-GB" sz="1200" baseline="0">
                <a:latin typeface="Arial" panose="020B0604020202020204" pitchFamily="34" charset="0"/>
                <a:cs typeface="Arial" panose="020B0604020202020204" pitchFamily="34" charset="0"/>
                <a:sym typeface="Wingdings" panose="05000000000000000000" pitchFamily="2" charset="2"/>
              </a:rPr>
              <a:t>ata from many other providers is a “</a:t>
            </a:r>
            <a:r>
              <a:rPr lang="en-GB" sz="1200">
                <a:latin typeface="Arial" panose="020B0604020202020204" pitchFamily="34" charset="0"/>
                <a:cs typeface="Arial" panose="020B0604020202020204" pitchFamily="34" charset="0"/>
                <a:sym typeface="Wingdings" panose="05000000000000000000" pitchFamily="2" charset="2"/>
              </a:rPr>
              <a:t>black box”: Municipalities often don’t know the conditions under which the data was collected and processed.</a:t>
            </a:r>
          </a:p>
          <a:p>
            <a:pPr marL="360000" indent="-180000">
              <a:buFont typeface="Wingdings"/>
              <a:buChar char="à"/>
            </a:pPr>
            <a:r>
              <a:rPr lang="en-GB" sz="1200">
                <a:latin typeface="Arial" panose="020B0604020202020204" pitchFamily="34" charset="0"/>
                <a:cs typeface="Arial" panose="020B0604020202020204" pitchFamily="34" charset="0"/>
                <a:sym typeface="Wingdings" panose="05000000000000000000" pitchFamily="2" charset="2"/>
              </a:rPr>
              <a:t>The data obtained is of a low quality as a consequence and often unsuitable for cycling planning.</a:t>
            </a:r>
          </a:p>
        </p:txBody>
      </p:sp>
      <p:sp>
        <p:nvSpPr>
          <p:cNvPr id="4" name="Foliennummernplatzhalter 3"/>
          <p:cNvSpPr>
            <a:spLocks noGrp="1"/>
          </p:cNvSpPr>
          <p:nvPr>
            <p:ph type="sldNum" sz="quarter" idx="10"/>
          </p:nvPr>
        </p:nvSpPr>
        <p:spPr/>
        <p:txBody>
          <a:bodyPr/>
          <a:lstStyle/>
          <a:p>
            <a:fld id="{6EA5FD0C-7815-4C61-9F16-9E61E07823AE}" type="slidenum">
              <a:rPr lang="de-DE" smtClean="0"/>
              <a:t>49</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latin typeface="Arial" panose="020B0604020202020204" pitchFamily="34" charset="0"/>
              </a:rPr>
              <a:t>About CITY CYCLING ...</a:t>
            </a:r>
          </a:p>
        </p:txBody>
      </p:sp>
      <p:sp>
        <p:nvSpPr>
          <p:cNvPr id="4" name="Foliennummernplatzhalter 3"/>
          <p:cNvSpPr>
            <a:spLocks noGrp="1"/>
          </p:cNvSpPr>
          <p:nvPr>
            <p:ph type="sldNum" sz="quarter" idx="10"/>
          </p:nvPr>
        </p:nvSpPr>
        <p:spPr/>
        <p:txBody>
          <a:bodyPr/>
          <a:lstStyle/>
          <a:p>
            <a:fld id="{6EA5FD0C-7815-4C61-9F16-9E61E07823AE}" type="slidenum">
              <a:rPr lang="de-DE" smtClean="0"/>
              <a:t>5</a:t>
            </a:fld>
            <a:endParaRPr lang="de-DE"/>
          </a:p>
        </p:txBody>
      </p:sp>
    </p:spTree>
    <p:extLst>
      <p:ext uri="{BB962C8B-B14F-4D97-AF65-F5344CB8AC3E}">
        <p14:creationId xmlns:p14="http://schemas.microsoft.com/office/powerpoint/2010/main" val="428131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Thanks to a three-year</a:t>
            </a:r>
            <a:r>
              <a:rPr lang="en-GB" baseline="0" dirty="0">
                <a:latin typeface="Arial" panose="020B0604020202020204" pitchFamily="34" charset="0"/>
                <a:cs typeface="Arial" panose="020B0604020202020204" pitchFamily="34" charset="0"/>
              </a:rPr>
              <a:t> grant from the Federal Ministry for Digital and Transport through the German National Cycling Plan, all German municipalities participating in CITY CYCLING can access use cases I–IV for the campaign years 2022 to 2024 for free via the </a:t>
            </a:r>
            <a:r>
              <a:rPr lang="en-GB" baseline="0" dirty="0" err="1">
                <a:latin typeface="Arial" panose="020B0604020202020204" pitchFamily="34" charset="0"/>
                <a:cs typeface="Arial" panose="020B0604020202020204" pitchFamily="34" charset="0"/>
              </a:rPr>
              <a:t>RiDE</a:t>
            </a:r>
            <a:r>
              <a:rPr lang="en-GB" baseline="0" dirty="0">
                <a:latin typeface="Arial" panose="020B0604020202020204" pitchFamily="34" charset="0"/>
                <a:cs typeface="Arial" panose="020B0604020202020204" pitchFamily="34" charset="0"/>
              </a:rPr>
              <a:t> portal</a:t>
            </a:r>
            <a:r>
              <a:rPr lang="en-GB" dirty="0">
                <a:latin typeface="Arial" panose="020B0604020202020204" pitchFamily="34" charset="0"/>
                <a:cs typeface="Arial" panose="020B0604020202020204" pitchFamily="34" charset="0"/>
              </a:rPr>
              <a:t>.</a:t>
            </a:r>
          </a:p>
          <a:p>
            <a:pPr marL="0" marR="0" lvl="1" indent="0" algn="l" defTabSz="914400" rtl="0" eaLnBrk="1" fontAlgn="auto" latinLnBrk="0" hangingPunct="1">
              <a:lnSpc>
                <a:spcPct val="100000"/>
              </a:lnSpc>
              <a:spcBef>
                <a:spcPts val="0"/>
              </a:spcBef>
              <a:spcAft>
                <a:spcPts val="0"/>
              </a:spcAft>
              <a:buClrTx/>
              <a:buSzTx/>
              <a:buFontTx/>
              <a:buNone/>
              <a:tabLst/>
              <a:defRPr/>
            </a:pPr>
            <a:r>
              <a:rPr lang="en-GB" baseline="0" dirty="0">
                <a:latin typeface="Arial" panose="020B0604020202020204" pitchFamily="34" charset="0"/>
                <a:cs typeface="Arial" panose="020B0604020202020204" pitchFamily="34" charset="0"/>
              </a:rPr>
              <a:t>The project partners are once again the TU Dresden and Climate Alliance, who already successfully collaborated from 2017 to 2020 when they laid the foundations for the </a:t>
            </a:r>
            <a:r>
              <a:rPr lang="en-GB" baseline="0" dirty="0" err="1">
                <a:latin typeface="Arial" panose="020B0604020202020204" pitchFamily="34" charset="0"/>
                <a:cs typeface="Arial" panose="020B0604020202020204" pitchFamily="34" charset="0"/>
              </a:rPr>
              <a:t>RiDE</a:t>
            </a:r>
            <a:r>
              <a:rPr lang="en-GB" baseline="0" dirty="0">
                <a:latin typeface="Arial" panose="020B0604020202020204" pitchFamily="34" charset="0"/>
                <a:cs typeface="Arial" panose="020B0604020202020204" pitchFamily="34" charset="0"/>
              </a:rPr>
              <a:t> portal.</a:t>
            </a:r>
          </a:p>
        </p:txBody>
      </p:sp>
      <p:sp>
        <p:nvSpPr>
          <p:cNvPr id="4" name="Foliennummernplatzhalter 3"/>
          <p:cNvSpPr>
            <a:spLocks noGrp="1"/>
          </p:cNvSpPr>
          <p:nvPr>
            <p:ph type="sldNum" sz="quarter" idx="10"/>
          </p:nvPr>
        </p:nvSpPr>
        <p:spPr/>
        <p:txBody>
          <a:bodyPr/>
          <a:lstStyle/>
          <a:p>
            <a:fld id="{6EA5FD0C-7815-4C61-9F16-9E61E07823AE}" type="slidenum">
              <a:rPr lang="de-DE" smtClean="0"/>
              <a:t>50</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The</a:t>
            </a:r>
            <a:r>
              <a:rPr lang="en-GB" baseline="0">
                <a:latin typeface="Arial" panose="020B0604020202020204" pitchFamily="34" charset="0"/>
                <a:cs typeface="Arial" panose="020B0604020202020204" pitchFamily="34" charset="0"/>
              </a:rPr>
              <a:t> funding has allowed several new use cases to be added and the algorithms</a:t>
            </a:r>
            <a:r>
              <a:rPr lang="en-GB">
                <a:latin typeface="Arial" panose="020B0604020202020204" pitchFamily="34" charset="0"/>
                <a:cs typeface="Arial" panose="020B0604020202020204" pitchFamily="34" charset="0"/>
              </a:rPr>
              <a:t> continuously refined.</a:t>
            </a:r>
          </a:p>
          <a:p>
            <a:pPr marL="0" marR="0" lvl="1"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The </a:t>
            </a:r>
            <a:r>
              <a:rPr lang="en-GB" baseline="0">
                <a:latin typeface="Arial" panose="020B0604020202020204" pitchFamily="34" charset="0"/>
                <a:cs typeface="Arial" panose="020B0604020202020204" pitchFamily="34" charset="0"/>
              </a:rPr>
              <a:t>data obtained </a:t>
            </a:r>
            <a:r>
              <a:rPr lang="en-GB">
                <a:latin typeface="Arial" panose="020B0604020202020204" pitchFamily="34" charset="0"/>
                <a:cs typeface="Arial" panose="020B0604020202020204" pitchFamily="34" charset="0"/>
              </a:rPr>
              <a:t>through the CITY CYCLING app</a:t>
            </a:r>
            <a:r>
              <a:rPr lang="en-GB" baseline="0">
                <a:latin typeface="Arial" panose="020B0604020202020204" pitchFamily="34" charset="0"/>
                <a:cs typeface="Arial" panose="020B0604020202020204" pitchFamily="34" charset="0"/>
              </a:rPr>
              <a:t> is extrapolated to the DTV as a fixed reference value in order to interpret the data (even) better</a:t>
            </a:r>
            <a:r>
              <a:rPr lang="en-GB">
                <a:latin typeface="Arial" panose="020B0604020202020204" pitchFamily="34" charset="0"/>
                <a:cs typeface="Arial" panose="020B0604020202020204" pitchFamily="34" charset="0"/>
              </a:rPr>
              <a:t>.</a:t>
            </a:r>
          </a:p>
          <a:p>
            <a:pPr marL="0" marR="0" lvl="1"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ea typeface="+mn-ea"/>
                <a:cs typeface="Arial" panose="020B0604020202020204" pitchFamily="34" charset="0"/>
              </a:rPr>
              <a:t>The options of displaying a time series and an analysis of different reference periods are being developed so that </a:t>
            </a:r>
            <a:r>
              <a:rPr lang="en-GB" sz="1200">
                <a:solidFill>
                  <a:schemeClr val="tx1"/>
                </a:solidFill>
                <a:effectLst/>
                <a:latin typeface="Arial" panose="020B0604020202020204" pitchFamily="34" charset="0"/>
                <a:ea typeface="+mn-ea"/>
                <a:cs typeface="Arial" panose="020B0604020202020204" pitchFamily="34" charset="0"/>
              </a:rPr>
              <a:t>several CITY CYCLING years can be compared and the actual campaign development as well as any weather influences taken into account</a:t>
            </a:r>
            <a:r>
              <a:rPr lang="en-GB">
                <a:latin typeface="Arial" panose="020B0604020202020204" pitchFamily="34" charset="0"/>
                <a:ea typeface="+mn-ea"/>
                <a:cs typeface="Arial" panose="020B0604020202020204" pitchFamily="34" charset="0"/>
              </a:rPr>
              <a:t>.</a:t>
            </a:r>
            <a:r>
              <a:rPr lang="en-GB" sz="1200">
                <a:solidFill>
                  <a:schemeClr val="tx1"/>
                </a:solidFill>
                <a:effectLst/>
                <a:latin typeface="Arial" panose="020B0604020202020204" pitchFamily="34" charset="0"/>
                <a:ea typeface="+mn-ea"/>
                <a:cs typeface="Arial" panose="020B0604020202020204" pitchFamily="34" charset="0"/>
              </a:rPr>
              <a:t> The</a:t>
            </a:r>
            <a:r>
              <a:rPr lang="en-GB" sz="1200" baseline="0">
                <a:solidFill>
                  <a:schemeClr val="tx1"/>
                </a:solidFill>
                <a:effectLst/>
                <a:latin typeface="Arial" panose="020B0604020202020204" pitchFamily="34" charset="0"/>
                <a:ea typeface="+mn-ea"/>
                <a:cs typeface="Arial" panose="020B0604020202020204" pitchFamily="34" charset="0"/>
              </a:rPr>
              <a:t> data from the 2018–2020 campaign years will therefore also be made available and newly developed evaluation processes applied to historical data</a:t>
            </a:r>
            <a:r>
              <a:rPr lang="en-GB" sz="1200">
                <a:solidFill>
                  <a:schemeClr val="tx1"/>
                </a:solidFill>
                <a:effectLst/>
                <a:latin typeface="Arial" panose="020B0604020202020204" pitchFamily="34" charset="0"/>
                <a:ea typeface="+mn-ea"/>
                <a:cs typeface="Arial" panose="020B0604020202020204" pitchFamily="34" charset="0"/>
              </a:rPr>
              <a:t> retroactively.</a:t>
            </a:r>
          </a:p>
          <a:p>
            <a:pPr marL="0" marR="0" lvl="1"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New functions are to moreover be added, such as a list </a:t>
            </a:r>
            <a:r>
              <a:rPr lang="en-GB" baseline="0">
                <a:latin typeface="Arial" panose="020B0604020202020204" pitchFamily="34" charset="0"/>
                <a:cs typeface="Arial" panose="020B0604020202020204" pitchFamily="34" charset="0"/>
              </a:rPr>
              <a:t>of all </a:t>
            </a:r>
            <a:r>
              <a:rPr lang="en-GB">
                <a:latin typeface="Arial" panose="020B0604020202020204" pitchFamily="34" charset="0"/>
                <a:cs typeface="Arial" panose="020B0604020202020204" pitchFamily="34" charset="0"/>
              </a:rPr>
              <a:t>reports from the</a:t>
            </a:r>
            <a:r>
              <a:rPr lang="en-GB" baseline="0">
                <a:latin typeface="Arial" panose="020B0604020202020204" pitchFamily="34" charset="0"/>
                <a:cs typeface="Arial" panose="020B0604020202020204" pitchFamily="34" charset="0"/>
              </a:rPr>
              <a:t> </a:t>
            </a:r>
            <a:r>
              <a:rPr lang="en-GB" cap="small" baseline="0">
                <a:latin typeface="Arial" panose="020B0604020202020204" pitchFamily="34" charset="0"/>
                <a:cs typeface="Arial" panose="020B0604020202020204" pitchFamily="34" charset="0"/>
              </a:rPr>
              <a:t>RADar</a:t>
            </a:r>
            <a:r>
              <a:rPr lang="en-GB" baseline="0">
                <a:latin typeface="Arial" panose="020B0604020202020204" pitchFamily="34" charset="0"/>
                <a:cs typeface="Arial" panose="020B0604020202020204" pitchFamily="34" charset="0"/>
              </a:rPr>
              <a:t>!</a:t>
            </a:r>
            <a:r>
              <a:rPr lang="en-GB">
                <a:latin typeface="Arial" panose="020B0604020202020204" pitchFamily="34" charset="0"/>
                <a:cs typeface="Arial" panose="020B0604020202020204" pitchFamily="34" charset="0"/>
              </a:rPr>
              <a:t> reporting platform that is integrated into CITY CYCLING</a:t>
            </a:r>
            <a:r>
              <a:rPr lang="en-GB" baseline="0">
                <a:latin typeface="Arial" panose="020B0604020202020204" pitchFamily="34" charset="0"/>
                <a:cs typeface="Arial" panose="020B0604020202020204" pitchFamily="34" charset="0"/>
              </a:rPr>
              <a:t>. Municipalities would then have the option of offering this (cf. slide section </a:t>
            </a:r>
            <a:r>
              <a:rPr lang="en-GB" cap="small" baseline="0">
                <a:latin typeface="Arial" panose="020B0604020202020204" pitchFamily="34" charset="0"/>
                <a:cs typeface="Arial" panose="020B0604020202020204" pitchFamily="34" charset="0"/>
              </a:rPr>
              <a:t>RADar</a:t>
            </a:r>
            <a:r>
              <a:rPr lang="en-GB" baseline="0">
                <a:latin typeface="Arial" panose="020B0604020202020204" pitchFamily="34" charset="0"/>
                <a:cs typeface="Arial" panose="020B0604020202020204" pitchFamily="34" charset="0"/>
              </a:rPr>
              <a:t>!)</a:t>
            </a:r>
            <a:r>
              <a:rPr lang="en-GB">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51</a:t>
            </a:fld>
            <a:endParaRPr lang="de-DE"/>
          </a:p>
        </p:txBody>
      </p:sp>
    </p:spTree>
    <p:extLst>
      <p:ext uri="{BB962C8B-B14F-4D97-AF65-F5344CB8AC3E}">
        <p14:creationId xmlns:p14="http://schemas.microsoft.com/office/powerpoint/2010/main" val="3263534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a:solidFill>
                  <a:schemeClr val="tx1"/>
                </a:solidFill>
                <a:effectLst/>
                <a:latin typeface="+mn-lt"/>
                <a:ea typeface="+mn-ea"/>
                <a:cs typeface="+mn-cs"/>
              </a:rPr>
              <a:t>Bearing in mind that about one quarter of all participants also enter the kilometres cycled by other people (e.g. a school class or family members), then these statistics and usage rates are very good.</a:t>
            </a:r>
          </a:p>
        </p:txBody>
      </p:sp>
      <p:sp>
        <p:nvSpPr>
          <p:cNvPr id="4" name="Foliennummernplatzhalter 3"/>
          <p:cNvSpPr>
            <a:spLocks noGrp="1"/>
          </p:cNvSpPr>
          <p:nvPr>
            <p:ph type="sldNum" sz="quarter" idx="10"/>
          </p:nvPr>
        </p:nvSpPr>
        <p:spPr/>
        <p:txBody>
          <a:bodyPr/>
          <a:lstStyle/>
          <a:p>
            <a:fld id="{6EA5FD0C-7815-4C61-9F16-9E61E07823AE}" type="slidenum">
              <a:rPr lang="de-DE" smtClean="0"/>
              <a:t>52</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T</a:t>
            </a:r>
            <a:r>
              <a:rPr lang="en-GB" baseline="0" dirty="0">
                <a:latin typeface="Arial" panose="020B0604020202020204" pitchFamily="34" charset="0"/>
                <a:cs typeface="Arial" panose="020B0604020202020204" pitchFamily="34" charset="0"/>
              </a:rPr>
              <a:t>he example of </a:t>
            </a:r>
            <a:r>
              <a:rPr lang="en-GB" dirty="0">
                <a:latin typeface="Arial" panose="020B0604020202020204" pitchFamily="34" charset="0"/>
                <a:cs typeface="Arial" panose="020B0604020202020204" pitchFamily="34" charset="0"/>
              </a:rPr>
              <a:t>Leipzig is used here to show that </a:t>
            </a:r>
            <a:r>
              <a:rPr lang="en-GB" baseline="0" dirty="0">
                <a:latin typeface="Arial" panose="020B0604020202020204" pitchFamily="34" charset="0"/>
                <a:cs typeface="Arial" panose="020B0604020202020204" pitchFamily="34" charset="0"/>
              </a:rPr>
              <a:t>significantly more people participated in CITY CYCLING in 2020 than they did in the survey on urban mobility in Germany.</a:t>
            </a:r>
          </a:p>
        </p:txBody>
      </p:sp>
      <p:sp>
        <p:nvSpPr>
          <p:cNvPr id="4" name="Foliennummernplatzhalter 3"/>
          <p:cNvSpPr>
            <a:spLocks noGrp="1"/>
          </p:cNvSpPr>
          <p:nvPr>
            <p:ph type="sldNum" sz="quarter" idx="10"/>
          </p:nvPr>
        </p:nvSpPr>
        <p:spPr/>
        <p:txBody>
          <a:bodyPr/>
          <a:lstStyle/>
          <a:p>
            <a:fld id="{6EA5FD0C-7815-4C61-9F16-9E61E07823AE}" type="slidenum">
              <a:rPr lang="de-DE" smtClean="0"/>
              <a:t>53</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latin typeface="Arial" panose="020B0604020202020204" pitchFamily="34" charset="0"/>
                <a:cs typeface="Arial" panose="020B0604020202020204" pitchFamily="34" charset="0"/>
              </a:rPr>
              <a:t>Households in German were surveyed on urban mobility.</a:t>
            </a:r>
          </a:p>
          <a:p>
            <a:endParaRPr lang="de-DE" dirty="0">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Gender distribution + travel distance distribution for Leipzig, also for 2020.</a:t>
            </a:r>
          </a:p>
          <a:p>
            <a:r>
              <a:rPr lang="en-GB">
                <a:latin typeface="Arial" panose="020B0604020202020204" pitchFamily="34" charset="0"/>
                <a:cs typeface="Arial" panose="020B0604020202020204" pitchFamily="34" charset="0"/>
              </a:rPr>
              <a:t>The gender distribution is balanced and also better than it is in other apps where the</a:t>
            </a:r>
            <a:r>
              <a:rPr lang="en-GB" baseline="0">
                <a:latin typeface="Arial" panose="020B0604020202020204" pitchFamily="34" charset="0"/>
                <a:cs typeface="Arial" panose="020B0604020202020204" pitchFamily="34" charset="0"/>
              </a:rPr>
              <a:t> gender ratio is often around 80% men, 20% women</a:t>
            </a:r>
            <a:r>
              <a:rPr lang="en-GB">
                <a:latin typeface="Arial" panose="020B0604020202020204" pitchFamily="34" charset="0"/>
                <a:cs typeface="Arial" panose="020B0604020202020204" pitchFamily="34" charset="0"/>
              </a:rPr>
              <a:t>.</a:t>
            </a:r>
          </a:p>
          <a:p>
            <a:r>
              <a:rPr lang="en-GB">
                <a:latin typeface="Arial" panose="020B0604020202020204" pitchFamily="34" charset="0"/>
                <a:cs typeface="Arial" panose="020B0604020202020204" pitchFamily="34" charset="0"/>
              </a:rPr>
              <a:t>The distances travelled are</a:t>
            </a:r>
            <a:r>
              <a:rPr lang="en-GB" baseline="0">
                <a:latin typeface="Arial" panose="020B0604020202020204" pitchFamily="34" charset="0"/>
                <a:cs typeface="Arial" panose="020B0604020202020204" pitchFamily="34" charset="0"/>
              </a:rPr>
              <a:t> based on those used in the urban mobility surveys</a:t>
            </a:r>
            <a:r>
              <a:rPr lang="en-GB">
                <a:latin typeface="Arial" panose="020B0604020202020204" pitchFamily="34" charset="0"/>
                <a:cs typeface="Arial" panose="020B0604020202020204" pitchFamily="34" charset="0"/>
              </a:rPr>
              <a:t>.</a:t>
            </a:r>
          </a:p>
          <a:p>
            <a:r>
              <a:rPr lang="en-GB" baseline="0">
                <a:latin typeface="Arial" panose="020B0604020202020204" pitchFamily="34" charset="0"/>
                <a:cs typeface="Arial" panose="020B0604020202020204" pitchFamily="34" charset="0"/>
              </a:rPr>
              <a:t>This shows that data preparation works!</a:t>
            </a:r>
          </a:p>
        </p:txBody>
      </p:sp>
      <p:sp>
        <p:nvSpPr>
          <p:cNvPr id="4" name="Foliennummernplatzhalter 3"/>
          <p:cNvSpPr>
            <a:spLocks noGrp="1"/>
          </p:cNvSpPr>
          <p:nvPr>
            <p:ph type="sldNum" sz="quarter" idx="10"/>
          </p:nvPr>
        </p:nvSpPr>
        <p:spPr/>
        <p:txBody>
          <a:bodyPr/>
          <a:lstStyle/>
          <a:p>
            <a:fld id="{6EA5FD0C-7815-4C61-9F16-9E61E07823AE}" type="slidenum">
              <a:rPr lang="de-DE" smtClean="0"/>
              <a:t>54</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Travel start time and</a:t>
            </a:r>
            <a:r>
              <a:rPr lang="en-GB" baseline="0">
                <a:latin typeface="Arial" panose="020B0604020202020204" pitchFamily="34" charset="0"/>
                <a:cs typeface="Arial" panose="020B0604020202020204" pitchFamily="34" charset="0"/>
              </a:rPr>
              <a:t> distribution of the mean speeds for all journeys in Leipzig in 2020.</a:t>
            </a:r>
          </a:p>
          <a:p>
            <a:r>
              <a:rPr lang="en-GB" baseline="0">
                <a:latin typeface="Arial" panose="020B0604020202020204" pitchFamily="34" charset="0"/>
                <a:cs typeface="Arial" panose="020B0604020202020204" pitchFamily="34" charset="0"/>
              </a:rPr>
              <a:t>Here too, the data is similar to the data from the mobility surveys of households.</a:t>
            </a:r>
          </a:p>
        </p:txBody>
      </p:sp>
      <p:sp>
        <p:nvSpPr>
          <p:cNvPr id="4" name="Foliennummernplatzhalter 3"/>
          <p:cNvSpPr>
            <a:spLocks noGrp="1"/>
          </p:cNvSpPr>
          <p:nvPr>
            <p:ph type="sldNum" sz="quarter" idx="10"/>
          </p:nvPr>
        </p:nvSpPr>
        <p:spPr/>
        <p:txBody>
          <a:bodyPr/>
          <a:lstStyle/>
          <a:p>
            <a:fld id="{6EA5FD0C-7815-4C61-9F16-9E61E07823AE}" type="slidenum">
              <a:rPr lang="de-DE" smtClean="0"/>
              <a:t>55</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GB" b="0" baseline="0" dirty="0">
                <a:latin typeface="Arial" panose="020B0604020202020204" pitchFamily="34" charset="0"/>
                <a:cs typeface="Arial" panose="020B0604020202020204" pitchFamily="34" charset="0"/>
              </a:rPr>
              <a:t>For more information, see radverkehr-in-deutschland.de.</a:t>
            </a:r>
          </a:p>
          <a:p>
            <a:pPr marL="0" indent="0">
              <a:buFont typeface="Arial" panose="020B0604020202020204" pitchFamily="34" charset="0"/>
              <a:buNone/>
            </a:pPr>
            <a:r>
              <a:rPr lang="en-GB" b="0" baseline="0" dirty="0">
                <a:latin typeface="Arial" panose="020B0604020202020204" pitchFamily="34" charset="0"/>
                <a:cs typeface="Arial" panose="020B0604020202020204" pitchFamily="34" charset="0"/>
              </a:rPr>
              <a:t>The data portal can be accessed directly via ride-portal.de.</a:t>
            </a:r>
          </a:p>
        </p:txBody>
      </p:sp>
      <p:sp>
        <p:nvSpPr>
          <p:cNvPr id="4" name="Foliennummernplatzhalter 3"/>
          <p:cNvSpPr>
            <a:spLocks noGrp="1"/>
          </p:cNvSpPr>
          <p:nvPr>
            <p:ph type="sldNum" sz="quarter" idx="10"/>
          </p:nvPr>
        </p:nvSpPr>
        <p:spPr/>
        <p:txBody>
          <a:bodyPr/>
          <a:lstStyle/>
          <a:p>
            <a:fld id="{6EA5FD0C-7815-4C61-9F16-9E61E07823AE}" type="slidenum">
              <a:rPr lang="de-DE" smtClean="0"/>
              <a:t>56</a:t>
            </a:fld>
            <a:endParaRPr lang="de-DE"/>
          </a:p>
        </p:txBody>
      </p:sp>
    </p:spTree>
    <p:extLst>
      <p:ext uri="{BB962C8B-B14F-4D97-AF65-F5344CB8AC3E}">
        <p14:creationId xmlns:p14="http://schemas.microsoft.com/office/powerpoint/2010/main" val="39632848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0">
                <a:latin typeface="Arial" panose="020B0604020202020204" pitchFamily="34" charset="0"/>
                <a:cs typeface="Arial" panose="020B0604020202020204" pitchFamily="34" charset="0"/>
              </a:rPr>
              <a:t>With its</a:t>
            </a:r>
            <a:r>
              <a:rPr lang="en-GB" b="0" baseline="0">
                <a:latin typeface="Arial" panose="020B0604020202020204" pitchFamily="34" charset="0"/>
                <a:cs typeface="Arial" panose="020B0604020202020204" pitchFamily="34" charset="0"/>
              </a:rPr>
              <a:t> integrated </a:t>
            </a:r>
            <a:r>
              <a:rPr lang="en-GB" b="0" cap="small" baseline="0">
                <a:latin typeface="Arial" panose="020B0604020202020204" pitchFamily="34" charset="0"/>
                <a:cs typeface="Arial" panose="020B0604020202020204" pitchFamily="34" charset="0"/>
              </a:rPr>
              <a:t>RADar!</a:t>
            </a:r>
            <a:r>
              <a:rPr lang="en-GB" b="0" baseline="0">
                <a:latin typeface="Arial" panose="020B0604020202020204" pitchFamily="34" charset="0"/>
                <a:cs typeface="Arial" panose="020B0604020202020204" pitchFamily="34" charset="0"/>
              </a:rPr>
              <a:t> reporting platform and RiDE, CITY CYCLING offers a unique all-in-one package!</a:t>
            </a:r>
          </a:p>
        </p:txBody>
      </p:sp>
      <p:sp>
        <p:nvSpPr>
          <p:cNvPr id="4" name="Foliennummernplatzhalter 3"/>
          <p:cNvSpPr>
            <a:spLocks noGrp="1"/>
          </p:cNvSpPr>
          <p:nvPr>
            <p:ph type="sldNum" sz="quarter" idx="10"/>
          </p:nvPr>
        </p:nvSpPr>
        <p:spPr/>
        <p:txBody>
          <a:bodyPr/>
          <a:lstStyle/>
          <a:p>
            <a:fld id="{6EA5FD0C-7815-4C61-9F16-9E61E07823AE}" type="slidenum">
              <a:rPr lang="de-DE" smtClean="0"/>
              <a:t>57</a:t>
            </a:fld>
            <a:endParaRPr lang="de-DE"/>
          </a:p>
        </p:txBody>
      </p:sp>
    </p:spTree>
    <p:extLst>
      <p:ext uri="{BB962C8B-B14F-4D97-AF65-F5344CB8AC3E}">
        <p14:creationId xmlns:p14="http://schemas.microsoft.com/office/powerpoint/2010/main" val="14085440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en-GB" b="1" i="1" baseline="0">
                <a:latin typeface="Arial" panose="020B0604020202020204" pitchFamily="34" charset="0"/>
                <a:cs typeface="Arial" panose="020B0604020202020204" pitchFamily="34" charset="0"/>
              </a:rPr>
              <a:t>Please add your contact details to this slide!</a:t>
            </a:r>
          </a:p>
        </p:txBody>
      </p:sp>
      <p:sp>
        <p:nvSpPr>
          <p:cNvPr id="4" name="Foliennummernplatzhalter 3"/>
          <p:cNvSpPr>
            <a:spLocks noGrp="1"/>
          </p:cNvSpPr>
          <p:nvPr>
            <p:ph type="sldNum" sz="quarter" idx="10"/>
          </p:nvPr>
        </p:nvSpPr>
        <p:spPr/>
        <p:txBody>
          <a:bodyPr/>
          <a:lstStyle/>
          <a:p>
            <a:fld id="{6EA5FD0C-7815-4C61-9F16-9E61E07823AE}" type="slidenum">
              <a:rPr lang="de-DE" smtClean="0"/>
              <a:t>58</a:t>
            </a:fld>
            <a:endParaRPr lang="de-DE"/>
          </a:p>
        </p:txBody>
      </p:sp>
    </p:spTree>
    <p:extLst>
      <p:ext uri="{BB962C8B-B14F-4D97-AF65-F5344CB8AC3E}">
        <p14:creationId xmlns:p14="http://schemas.microsoft.com/office/powerpoint/2010/main" val="35667005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atin typeface="Arial" panose="020B0604020202020204" pitchFamily="34" charset="0"/>
                <a:cs typeface="Arial" panose="020B0604020202020204" pitchFamily="34" charset="0"/>
              </a:rPr>
              <a:t>Some information on Climate Alliance </a:t>
            </a:r>
            <a:r>
              <a:rPr lang="en-GB" baseline="0">
                <a:latin typeface="Arial" panose="020B0604020202020204" pitchFamily="34" charset="0"/>
                <a:cs typeface="Arial" panose="020B0604020202020204" pitchFamily="34" charset="0"/>
              </a:rPr>
              <a:t>to finish up – as general background to the whole project.</a:t>
            </a:r>
          </a:p>
        </p:txBody>
      </p:sp>
      <p:sp>
        <p:nvSpPr>
          <p:cNvPr id="4" name="Foliennummernplatzhalter 3"/>
          <p:cNvSpPr>
            <a:spLocks noGrp="1"/>
          </p:cNvSpPr>
          <p:nvPr>
            <p:ph type="sldNum" sz="quarter" idx="10"/>
          </p:nvPr>
        </p:nvSpPr>
        <p:spPr/>
        <p:txBody>
          <a:bodyPr/>
          <a:lstStyle/>
          <a:p>
            <a:fld id="{6EA5FD0C-7815-4C61-9F16-9E61E07823AE}" type="slidenum">
              <a:rPr lang="de-DE" smtClean="0"/>
              <a:t>59</a:t>
            </a:fld>
            <a:endParaRPr lang="de-DE"/>
          </a:p>
        </p:txBody>
      </p:sp>
    </p:spTree>
    <p:extLst>
      <p:ext uri="{BB962C8B-B14F-4D97-AF65-F5344CB8AC3E}">
        <p14:creationId xmlns:p14="http://schemas.microsoft.com/office/powerpoint/2010/main" val="222490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is a competition to promote cycling, help mitigate climate change and enhance the quality of life in municipalities.</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All municipalities are invited to participate – whether a town, city, municipality or rural district/region.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en-GB"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Ultimately, the aim is </a:t>
            </a: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 offer a fun approach to help municipalities motivate more people to cycle more.</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endPar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None/>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visible when the presentation mode is launched!</a:t>
            </a:r>
          </a:p>
        </p:txBody>
      </p:sp>
      <p:sp>
        <p:nvSpPr>
          <p:cNvPr id="4" name="Foliennummernplatzhalter 3"/>
          <p:cNvSpPr>
            <a:spLocks noGrp="1"/>
          </p:cNvSpPr>
          <p:nvPr>
            <p:ph type="sldNum" sz="quarter" idx="10"/>
          </p:nvPr>
        </p:nvSpPr>
        <p:spPr/>
        <p:txBody>
          <a:bodyPr/>
          <a:lstStyle/>
          <a:p>
            <a:fld id="{6EA5FD0C-7815-4C61-9F16-9E61E07823AE}" type="slidenum">
              <a:rPr lang="de-DE" smtClean="0"/>
              <a:t>6</a:t>
            </a:fld>
            <a:endParaRPr lang="de-DE"/>
          </a:p>
        </p:txBody>
      </p:sp>
    </p:spTree>
    <p:extLst>
      <p:ext uri="{BB962C8B-B14F-4D97-AF65-F5344CB8AC3E}">
        <p14:creationId xmlns:p14="http://schemas.microsoft.com/office/powerpoint/2010/main" val="3881647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60</a:t>
            </a:fld>
            <a:endParaRPr lang="de-DE"/>
          </a:p>
        </p:txBody>
      </p:sp>
    </p:spTree>
    <p:extLst>
      <p:ext uri="{BB962C8B-B14F-4D97-AF65-F5344CB8AC3E}">
        <p14:creationId xmlns:p14="http://schemas.microsoft.com/office/powerpoint/2010/main" val="3956524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61</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During the CITY CYCLING campaign,</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people should cycle as many kilometres as possible – whether for business or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leisure.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ANYONE can participate and </a:t>
            </a:r>
            <a:r>
              <a:rPr lang="en-GB" sz="1200" b="0" u="none">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form a team</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whether young or old, a student or employee, daily or occasional cyclist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The only requirement is that they must live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or</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work, belong to an association or club,</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or attend</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 </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school or university in the</a:t>
            </a:r>
            <a:r>
              <a:rPr lang="en-GB" sz="1200" b="0" baseline="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participating municipality</a:t>
            </a:r>
            <a:r>
              <a:rPr lang="en-GB" sz="1200" b="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7</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spcAft>
                <a:spcPts val="1800"/>
              </a:spcAft>
              <a:buFont typeface="Arial" panose="020B0604020202020204" pitchFamily="34" charset="0"/>
              <a:buChar char="•"/>
              <a:tabLst>
                <a:tab pos="2420938" algn="l"/>
              </a:tabLst>
            </a:pPr>
            <a:r>
              <a:rPr lang="en-GB" sz="1200" b="0" i="0" u="none">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are free to decide for themselves when the 21-day local campaign should take place during the annual campaign season that runs from 1 May until 30 September.</a:t>
            </a:r>
          </a:p>
          <a:p>
            <a:pPr marL="180000" indent="-180000">
              <a:spcAft>
                <a:spcPts val="1800"/>
              </a:spcAft>
              <a:buFont typeface="Arial" panose="020B0604020202020204" pitchFamily="34" charset="0"/>
              <a:buChar char="•"/>
              <a:tabLst>
                <a:tab pos="2420938" algn="l"/>
              </a:tabLst>
            </a:pPr>
            <a:r>
              <a:rPr lang="en-GB" sz="1200" b="0" i="0" u="none">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kilometres cycled can be entered on the CITY CYCLING website</a:t>
            </a:r>
            <a:r>
              <a:rPr lang="en-GB" sz="1200" b="0" i="0" u="none"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or tracked directly using the CITY CYCLING app.</a:t>
            </a:r>
          </a:p>
        </p:txBody>
      </p:sp>
      <p:sp>
        <p:nvSpPr>
          <p:cNvPr id="4" name="Foliennummernplatzhalter 3"/>
          <p:cNvSpPr>
            <a:spLocks noGrp="1"/>
          </p:cNvSpPr>
          <p:nvPr>
            <p:ph type="sldNum" sz="quarter" idx="10"/>
          </p:nvPr>
        </p:nvSpPr>
        <p:spPr/>
        <p:txBody>
          <a:bodyPr/>
          <a:lstStyle/>
          <a:p>
            <a:fld id="{6EA5FD0C-7815-4C61-9F16-9E61E07823AE}" type="slidenum">
              <a:rPr lang="de-DE" smtClean="0"/>
              <a:t>8</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One unique feature of the </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campaign is that the local decision-makers, as the ones responsible for the local cycling infrastructure, are invited to actively participate in CITY CYCLING</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aim is for them to experience cycling in their local area, gain first-hand experience and learn where improvements are needed.</a:t>
            </a:r>
            <a:b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the same time, they should consciously serve as role models (also see the next slide on CYCLE STARS) and encourage their fellow citizens to use sustainable, future-proof mobility.</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their part, citizens should send a clear message to politicians with their participation and every kilometre they cycle that cycling should be promoted more.</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en-GB"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CLICK:</a:t>
            </a:r>
            <a:r>
              <a:rPr lang="en-GB"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GB"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aim:</a:t>
            </a:r>
            <a:r>
              <a:rPr lang="en-GB"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raise awareness among political decision-makers of the need to improve the cycling infrastructure.</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endPar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None/>
              <a:tabLst/>
              <a:defRPr/>
            </a:pPr>
            <a:r>
              <a:rPr lang="en-GB"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N.B.: </a:t>
            </a:r>
            <a:r>
              <a:rPr lang="en-GB"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Further texts are concealed behind the green field that will only be visible when the presentation mode is launched!</a:t>
            </a:r>
          </a:p>
        </p:txBody>
      </p:sp>
      <p:sp>
        <p:nvSpPr>
          <p:cNvPr id="4" name="Foliennummernplatzhalter 3"/>
          <p:cNvSpPr>
            <a:spLocks noGrp="1"/>
          </p:cNvSpPr>
          <p:nvPr>
            <p:ph type="sldNum" sz="quarter" idx="10"/>
          </p:nvPr>
        </p:nvSpPr>
        <p:spPr/>
        <p:txBody>
          <a:bodyPr/>
          <a:lstStyle/>
          <a:p>
            <a:fld id="{6EA5FD0C-7815-4C61-9F16-9E61E07823AE}" type="slidenum">
              <a:rPr lang="de-DE" smtClean="0"/>
              <a:t>9</a:t>
            </a:fld>
            <a:endParaRPr lang="de-DE"/>
          </a:p>
        </p:txBody>
      </p:sp>
    </p:spTree>
    <p:extLst>
      <p:ext uri="{BB962C8B-B14F-4D97-AF65-F5344CB8AC3E}">
        <p14:creationId xmlns:p14="http://schemas.microsoft.com/office/powerpoint/2010/main" val="89590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03.07.2024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33757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03.07.2024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83022828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03.07.2024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07780583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03.07.2024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1853258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03.07.2024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74738327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EFD61A2-F67D-4445-875B-3FCE001E6512}" type="datetimeFigureOut">
              <a:rPr lang="de-DE" smtClean="0"/>
              <a:t>03.07.2024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7774941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EFD61A2-F67D-4445-875B-3FCE001E6512}" type="datetimeFigureOut">
              <a:rPr lang="de-DE" smtClean="0"/>
              <a:t>03.07.2024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40206913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EFD61A2-F67D-4445-875B-3FCE001E6512}" type="datetimeFigureOut">
              <a:rPr lang="de-DE" smtClean="0"/>
              <a:t>03.07.2024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19124624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FD61A2-F67D-4445-875B-3FCE001E6512}" type="datetimeFigureOut">
              <a:rPr lang="de-DE" smtClean="0"/>
              <a:t>03.07.2024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4108494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03.07.2024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699921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03.07.2024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14999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FD61A2-F67D-4445-875B-3FCE001E6512}" type="datetimeFigureOut">
              <a:rPr lang="de-DE" smtClean="0"/>
              <a:t>03.07.2024</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DFF5DD-2512-4874-8415-B98AD53897B7}" type="slidenum">
              <a:rPr lang="de-DE" smtClean="0"/>
              <a:t>‹Nr.›</a:t>
            </a:fld>
            <a:endParaRPr lang="de-DE"/>
          </a:p>
        </p:txBody>
      </p:sp>
    </p:spTree>
    <p:extLst>
      <p:ext uri="{BB962C8B-B14F-4D97-AF65-F5344CB8AC3E}">
        <p14:creationId xmlns:p14="http://schemas.microsoft.com/office/powerpoint/2010/main" val="3348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5533" y="4349171"/>
            <a:ext cx="2160270" cy="54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Q:\05_Projects\STADTRADELN\STADTRADELN\Grafik\Logos\Logopaket_SR\05 Climate Alliance\Logo Climate Allianc - a campaign by\LOGO_Climate Alliance_a campaign by_colour\LOGO_Climate Alliance_a campaign by_colour_RGB_300dpi.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540955" y="4359714"/>
            <a:ext cx="1188000" cy="519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935" y="-28178"/>
            <a:ext cx="9148936" cy="429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46480" y="4089884"/>
            <a:ext cx="3096344" cy="200055"/>
          </a:xfrm>
          <a:prstGeom prst="rect">
            <a:avLst/>
          </a:prstGeom>
          <a:noFill/>
        </p:spPr>
        <p:txBody>
          <a:bodyPr wrap="square" rtlCol="0">
            <a:spAutoFit/>
          </a:bodyPr>
          <a:lstStyle/>
          <a:p>
            <a:pPr algn="r"/>
            <a:r>
              <a:rPr lang="en-GB" sz="700" i="1">
                <a:solidFill>
                  <a:srgbClr val="F4F9FA"/>
                </a:solidFill>
                <a:latin typeface="Arial" panose="020B0604020202020204" pitchFamily="34" charset="0"/>
                <a:cs typeface="Arial" panose="020B0604020202020204" pitchFamily="34" charset="0"/>
              </a:rPr>
              <a:t>Photo: Climate Alliance </a:t>
            </a:r>
          </a:p>
        </p:txBody>
      </p:sp>
    </p:spTree>
    <p:extLst>
      <p:ext uri="{BB962C8B-B14F-4D97-AF65-F5344CB8AC3E}">
        <p14:creationId xmlns:p14="http://schemas.microsoft.com/office/powerpoint/2010/main" val="357524552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1779662"/>
            <a:ext cx="4463330" cy="2708434"/>
          </a:xfrm>
          <a:prstGeom prst="rect">
            <a:avLst/>
          </a:prstGeom>
        </p:spPr>
        <p:txBody>
          <a:bodyPr wrap="square">
            <a:spAutoFit/>
          </a:bodyPr>
          <a:lstStyle/>
          <a:p>
            <a:pPr>
              <a:spcAft>
                <a:spcPts val="1800"/>
              </a:spcAft>
              <a:buClr>
                <a:schemeClr val="bg1">
                  <a:lumMod val="50000"/>
                </a:schemeClr>
              </a:buCl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days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only by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bike</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absolutely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no travel by car</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If possible, a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 celebrity”</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media coverage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Regular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experience reports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a CITY CYCLING blog</a:t>
            </a:r>
          </a:p>
        </p:txBody>
      </p:sp>
      <p:sp>
        <p:nvSpPr>
          <p:cNvPr id="6" name="Rechteck 5"/>
          <p:cNvSpPr/>
          <p:nvPr/>
        </p:nvSpPr>
        <p:spPr>
          <a:xfrm>
            <a:off x="324694" y="261104"/>
            <a:ext cx="4463330"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CYCLE STARS</a:t>
            </a:r>
          </a:p>
          <a:p>
            <a:pPr marL="87313"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Leading by example</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34091" y="-13940"/>
            <a:ext cx="4246421" cy="515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68651" y="4963983"/>
            <a:ext cx="3096344" cy="200055"/>
          </a:xfrm>
          <a:prstGeom prst="rect">
            <a:avLst/>
          </a:prstGeom>
          <a:noFill/>
        </p:spPr>
        <p:txBody>
          <a:bodyPr wrap="square" rtlCol="0">
            <a:spAutoFit/>
          </a:bodyPr>
          <a:lstStyle/>
          <a:p>
            <a:pPr algn="r"/>
            <a:r>
              <a:rPr lang="en-GB" sz="700" i="1">
                <a:latin typeface="Arial" panose="020B0604020202020204" pitchFamily="34" charset="0"/>
                <a:cs typeface="Arial" panose="020B0604020202020204" pitchFamily="34" charset="0"/>
              </a:rPr>
              <a:t>Photo: Climate Alliance / Felix Krammer</a:t>
            </a:r>
          </a:p>
        </p:txBody>
      </p:sp>
    </p:spTree>
    <p:extLst>
      <p:ext uri="{BB962C8B-B14F-4D97-AF65-F5344CB8AC3E}">
        <p14:creationId xmlns:p14="http://schemas.microsoft.com/office/powerpoint/2010/main" val="169518467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476" r="1673"/>
          <a:stretch/>
        </p:blipFill>
        <p:spPr bwMode="auto">
          <a:xfrm>
            <a:off x="5784231" y="0"/>
            <a:ext cx="3359770" cy="4293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324694" y="261104"/>
            <a:ext cx="5687466"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The competition within the competition</a:t>
            </a:r>
          </a:p>
        </p:txBody>
      </p:sp>
      <p:sp>
        <p:nvSpPr>
          <p:cNvPr id="8" name="Rectangle 8"/>
          <p:cNvSpPr>
            <a:spLocks noChangeArrowheads="1"/>
          </p:cNvSpPr>
          <p:nvPr/>
        </p:nvSpPr>
        <p:spPr bwMode="auto">
          <a:xfrm rot="21087381">
            <a:off x="5283558" y="2004981"/>
            <a:ext cx="4179214" cy="695923"/>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2000" b="1">
                <a:solidFill>
                  <a:schemeClr val="bg1"/>
                </a:solidFill>
                <a:latin typeface="Arial" panose="020B0604020202020204" pitchFamily="34" charset="0"/>
                <a:ea typeface="Roboto" panose="02000000000000000000" pitchFamily="2" charset="0"/>
                <a:cs typeface="Arial" panose="020B0604020202020204" pitchFamily="34" charset="0"/>
              </a:rPr>
              <a:t>Growing popularity</a:t>
            </a:r>
          </a:p>
          <a:p>
            <a:pPr algn="ctr">
              <a:lnSpc>
                <a:spcPct val="99000"/>
              </a:lnSpc>
              <a:buClr>
                <a:srgbClr val="31639C"/>
              </a:buClr>
              <a:buFont typeface="Arial Narrow" pitchFamily="34" charset="0"/>
              <a:buNone/>
            </a:pPr>
            <a:r>
              <a:rPr lang="en-GB" sz="2000" b="1">
                <a:solidFill>
                  <a:schemeClr val="bg1"/>
                </a:solidFill>
                <a:latin typeface="Arial" panose="020B0604020202020204" pitchFamily="34" charset="0"/>
                <a:ea typeface="Roboto" panose="02000000000000000000" pitchFamily="2" charset="0"/>
                <a:cs typeface="Arial" panose="020B0604020202020204" pitchFamily="34" charset="0"/>
              </a:rPr>
              <a:t>– increasingly important!</a:t>
            </a:r>
          </a:p>
        </p:txBody>
      </p:sp>
      <p:pic>
        <p:nvPicPr>
          <p:cNvPr id="2050" name="Picture 2" descr="P:\KB-Projekte\STADTRADELN\Schulradeln\Niedersachsen\Grafik\Logos\Schulradeln\01 Schulradeln Logo - Längs\Mit Claim\Bunt\schulradeln_Logo_Bu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84961" y="4401287"/>
            <a:ext cx="2448271" cy="5815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24694" y="1269448"/>
            <a:ext cx="4930358" cy="3698448"/>
          </a:xfrm>
          <a:prstGeom prst="rect">
            <a:avLst/>
          </a:prstGeom>
          <a:noFill/>
        </p:spPr>
        <p:txBody>
          <a:bodyPr wrap="square" rtlCol="0">
            <a:spAutoFit/>
          </a:bodyPr>
          <a:lstStyle/>
          <a:p>
            <a:pPr>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Special competition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within CITY CYCLING for schoolchildren. So far, it is offered in:</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Baden-Württemberg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Bavaria</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Hesse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Lower Saxony</a:t>
            </a:r>
          </a:p>
          <a:p>
            <a:pPr marL="0" lvl="1">
              <a:buClr>
                <a:schemeClr val="tx1">
                  <a:lumMod val="75000"/>
                  <a:lumOff val="25000"/>
                </a:schemeClr>
              </a:buClr>
              <a:tabLst>
                <a:tab pos="2686050" algn="l"/>
              </a:tabLst>
            </a:pP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North Rhine-Westphalia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Rhineland-Palatinate</a:t>
            </a:r>
            <a:b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Saarland	</a:t>
            </a:r>
            <a:r>
              <a:rPr lang="en-GB" sz="1600" dirty="0">
                <a:solidFill>
                  <a:schemeClr val="tx1">
                    <a:lumMod val="75000"/>
                    <a:lumOff val="25000"/>
                  </a:schemeClr>
                </a:solidFill>
                <a:latin typeface="Segoe UI Emoji"/>
                <a:ea typeface="Roboto" panose="02000000000000000000" pitchFamily="2" charset="0"/>
                <a:cs typeface="Arial" panose="020B0604020202020204" pitchFamily="34" charset="0"/>
              </a:rPr>
              <a:t>▪</a:t>
            </a: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Thuringia</a:t>
            </a:r>
          </a:p>
          <a:p>
            <a:pPr marL="0" lvl="1">
              <a:spcBef>
                <a:spcPts val="600"/>
              </a:spcBef>
              <a:spcAft>
                <a:spcPts val="800"/>
              </a:spcAft>
              <a:buClr>
                <a:schemeClr val="tx1">
                  <a:lumMod val="75000"/>
                  <a:lumOff val="25000"/>
                </a:schemeClr>
              </a:buCl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Special focus on:</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schoolchildren, parents and teachers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from primary schools to vocational colleges</a:t>
            </a:r>
          </a:p>
          <a:p>
            <a:pPr marL="0" lvl="1">
              <a:spcBef>
                <a:spcPts val="600"/>
              </a:spcBef>
              <a:spcAft>
                <a:spcPts val="8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Creative competitions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possible</a:t>
            </a:r>
          </a:p>
          <a:p>
            <a:pPr marL="0" lvl="1">
              <a:spcBef>
                <a:spcPts val="600"/>
              </a:spcBef>
              <a:spcAft>
                <a:spcPts val="6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Awards within the federal states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part by (state) ministers</a:t>
            </a:r>
          </a:p>
        </p:txBody>
      </p:sp>
      <p:sp>
        <p:nvSpPr>
          <p:cNvPr id="11" name="Textfeld 10"/>
          <p:cNvSpPr txBox="1"/>
          <p:nvPr/>
        </p:nvSpPr>
        <p:spPr>
          <a:xfrm>
            <a:off x="6068651" y="4099887"/>
            <a:ext cx="3096344" cy="200055"/>
          </a:xfrm>
          <a:prstGeom prst="rect">
            <a:avLst/>
          </a:prstGeom>
          <a:noFill/>
        </p:spPr>
        <p:txBody>
          <a:bodyPr wrap="square" rtlCol="0">
            <a:spAutoFit/>
          </a:bodyPr>
          <a:lstStyle/>
          <a:p>
            <a:pPr algn="r"/>
            <a:r>
              <a:rPr lang="en-GB" sz="700" i="1">
                <a:latin typeface="Arial" panose="020B0604020202020204" pitchFamily="34" charset="0"/>
                <a:cs typeface="Arial" panose="020B0604020202020204" pitchFamily="34" charset="0"/>
              </a:rPr>
              <a:t>Photo: Climate Alliance / Felix Krammer</a:t>
            </a:r>
          </a:p>
        </p:txBody>
      </p:sp>
    </p:spTree>
    <p:extLst>
      <p:ext uri="{BB962C8B-B14F-4D97-AF65-F5344CB8AC3E}">
        <p14:creationId xmlns:p14="http://schemas.microsoft.com/office/powerpoint/2010/main" val="30584616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4694" y="1423972"/>
            <a:ext cx="4967386" cy="3200876"/>
          </a:xfrm>
          <a:prstGeom prst="rect">
            <a:avLst/>
          </a:prstGeom>
          <a:noFill/>
        </p:spPr>
        <p:txBody>
          <a:bodyPr wrap="square" rtlCol="0">
            <a:spAutoFit/>
          </a:bodyPr>
          <a:lstStyle/>
          <a:p>
            <a:pPr marL="0" lvl="1">
              <a:spcAft>
                <a:spcPts val="1200"/>
              </a:spcAft>
              <a:buClr>
                <a:schemeClr val="tx1">
                  <a:lumMod val="75000"/>
                  <a:lumOff val="25000"/>
                </a:schemeClr>
              </a:buCl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Takes place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during the local CITY CYCLING campaign</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Link to </a:t>
            </a:r>
            <a:r>
              <a:rPr lang="en-GB" b="1"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Schulradeln</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while registering for CITY CYCLING</a:t>
            </a:r>
          </a:p>
          <a:p>
            <a:pPr marL="0" lvl="1">
              <a:spcAft>
                <a:spcPts val="1200"/>
              </a:spcAft>
              <a:buClr>
                <a:schemeClr val="tx1">
                  <a:lumMod val="75000"/>
                  <a:lumOff val="25000"/>
                </a:schemeClr>
              </a:buClr>
            </a:pPr>
            <a:r>
              <a:rPr lang="en-GB" b="1"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Subteams</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individual classes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within a school for added motivation</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Federal states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responsible </a:t>
            </a:r>
            <a:r>
              <a:rPr lang="en-GB"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(annual licence)</a:t>
            </a:r>
          </a:p>
          <a:p>
            <a:pPr marL="0" lvl="1">
              <a:spcAft>
                <a:spcPts val="1200"/>
              </a:spcAft>
              <a:buClr>
                <a:schemeClr val="tx1">
                  <a:lumMod val="75000"/>
                  <a:lumOff val="25000"/>
                </a:schemeClr>
              </a:buClr>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State coordinators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responsible for overall coordination</a:t>
            </a:r>
          </a:p>
        </p:txBody>
      </p:sp>
      <p:sp>
        <p:nvSpPr>
          <p:cNvPr id="6" name="Rechteck 5"/>
          <p:cNvSpPr/>
          <p:nvPr/>
        </p:nvSpPr>
        <p:spPr>
          <a:xfrm>
            <a:off x="324694" y="261104"/>
            <a:ext cx="518341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p>
          <a:p>
            <a:pPr marL="87313"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How does it work?</a:t>
            </a:r>
          </a:p>
        </p:txBody>
      </p:sp>
      <p:sp>
        <p:nvSpPr>
          <p:cNvPr id="2" name="Rechteck 1"/>
          <p:cNvSpPr/>
          <p:nvPr/>
        </p:nvSpPr>
        <p:spPr>
          <a:xfrm>
            <a:off x="6111118" y="4507640"/>
            <a:ext cx="2795958" cy="338554"/>
          </a:xfrm>
          <a:prstGeom prst="rect">
            <a:avLst/>
          </a:prstGeom>
        </p:spPr>
        <p:txBody>
          <a:bodyPr wrap="none">
            <a:spAutoFit/>
          </a:bodyPr>
          <a:lstStyle/>
          <a:p>
            <a:r>
              <a:rPr lang="en-GB" sz="1600" b="1">
                <a:solidFill>
                  <a:srgbClr val="0070C0"/>
                </a:solidFill>
                <a:latin typeface="Arial" panose="020B0604020202020204" pitchFamily="34" charset="0"/>
                <a:cs typeface="Arial" panose="020B0604020202020204" pitchFamily="34" charset="0"/>
              </a:rPr>
              <a:t>stadtradeln.de/schulradeln</a:t>
            </a: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 r="1090"/>
          <a:stretch/>
        </p:blipFill>
        <p:spPr bwMode="auto">
          <a:xfrm>
            <a:off x="5832711" y="2"/>
            <a:ext cx="3311289" cy="442917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031105" y="4229118"/>
            <a:ext cx="3096344"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 </a:t>
            </a:r>
          </a:p>
        </p:txBody>
      </p:sp>
    </p:spTree>
    <p:extLst>
      <p:ext uri="{BB962C8B-B14F-4D97-AF65-F5344CB8AC3E}">
        <p14:creationId xmlns:p14="http://schemas.microsoft.com/office/powerpoint/2010/main" val="11199286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819545" y="1876638"/>
            <a:ext cx="5352855" cy="1246495"/>
          </a:xfrm>
          <a:prstGeom prst="rect">
            <a:avLst/>
          </a:prstGeom>
        </p:spPr>
        <p:txBody>
          <a:bodyPr wrap="square">
            <a:spAutoFit/>
          </a:bodyPr>
          <a:lstStyle/>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Global participation </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possible</a:t>
            </a:r>
          </a:p>
          <a:p>
            <a:pPr>
              <a:spcAft>
                <a:spcPts val="18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Strengthen friendly ties with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 towns/cities</a:t>
            </a:r>
          </a:p>
        </p:txBody>
      </p:sp>
      <p:sp>
        <p:nvSpPr>
          <p:cNvPr id="6" name="Rechteck 5"/>
          <p:cNvSpPr/>
          <p:nvPr/>
        </p:nvSpPr>
        <p:spPr>
          <a:xfrm>
            <a:off x="2843808" y="288803"/>
            <a:ext cx="6300192" cy="1200329"/>
          </a:xfrm>
          <a:prstGeom prst="rect">
            <a:avLst/>
          </a:prstGeom>
        </p:spPr>
        <p:txBody>
          <a:bodyPr wrap="square">
            <a:spAutoFit/>
          </a:bodyPr>
          <a:lstStyle/>
          <a:p>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goes international</a:t>
            </a:r>
          </a:p>
        </p:txBody>
      </p:sp>
      <p:pic>
        <p:nvPicPr>
          <p:cNvPr id="14" name="Picture 2" descr="C:\Users\amuno\Desktop\STADTRADELN\CITY CYCLING\Grafik\CC - Logo\01 CC Logo - Square format\CC Logo - Square format\CC_Logo_square_RGB_72dpi.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4315" r="3823"/>
          <a:stretch/>
        </p:blipFill>
        <p:spPr bwMode="auto">
          <a:xfrm>
            <a:off x="4822528" y="4421319"/>
            <a:ext cx="877193" cy="525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muno\Desktop\STADTRADELN\BICIUDAD\Grafik\BC Logo\BC Logo - Quadratisch\BC_Logo_quadratisch_RGB_72dpi.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3221" t="5857" r="12808" b="6212"/>
          <a:stretch/>
        </p:blipFill>
        <p:spPr bwMode="auto">
          <a:xfrm>
            <a:off x="2699792" y="4420435"/>
            <a:ext cx="758407" cy="527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amuno\Desktop\STADTRADELN\PEDALACIDADE\Grafik\PD Logo - Quadratisch\PD_Logo_quadratisch_RGB_300dpi.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1215" t="12601" r="9970" b="12298"/>
          <a:stretch/>
        </p:blipFill>
        <p:spPr bwMode="auto">
          <a:xfrm>
            <a:off x="5798297" y="4420436"/>
            <a:ext cx="968567" cy="5275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muno\Desktop\STADTRADELN\VILLE EN SELLE\Grafik\VES - Logo\VES Logo - Quadratisch\VES_quadratisch_RGB_72dpi.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4555" t="6365" r="4707" b="6718"/>
          <a:stretch/>
        </p:blipFill>
        <p:spPr bwMode="auto">
          <a:xfrm>
            <a:off x="7976548" y="4420435"/>
            <a:ext cx="941155" cy="5275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muno\Desktop\STADTRADELN\TOUR DU DUERF\Grafik\Logos\Logo TdD\TDD - Logo - Quadratisch\TDD_Logo_quadratisch_RGB_72dpi.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7660" t="12299" r="9221" b="12299"/>
          <a:stretch/>
        </p:blipFill>
        <p:spPr bwMode="auto">
          <a:xfrm>
            <a:off x="6865440" y="4421319"/>
            <a:ext cx="1012532" cy="525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KB-Projekte\STADTRADELN\CICLISM IN ORAS\CICLISM IN ORAS - Logos\CIO_Logo\CIO_Logo_square\CIO_Logo_square_original.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556775" y="4420787"/>
            <a:ext cx="1167177" cy="5267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0" y="0"/>
            <a:ext cx="2555776" cy="514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35496" y="4963983"/>
            <a:ext cx="3096344" cy="200055"/>
          </a:xfrm>
          <a:prstGeom prst="rect">
            <a:avLst/>
          </a:prstGeom>
          <a:noFill/>
        </p:spPr>
        <p:txBody>
          <a:bodyPr wrap="square" rtlCol="0">
            <a:spAutoFit/>
          </a:bodyPr>
          <a:lstStyle/>
          <a:p>
            <a:r>
              <a:rPr lang="en-GB" sz="700" i="1">
                <a:latin typeface="Arial" panose="020B0604020202020204" pitchFamily="34" charset="0"/>
                <a:cs typeface="Arial" panose="020B0604020202020204" pitchFamily="34" charset="0"/>
              </a:rPr>
              <a:t>Photo: Climate Alliance / Felix Krammer</a:t>
            </a:r>
          </a:p>
        </p:txBody>
      </p:sp>
    </p:spTree>
    <p:extLst>
      <p:ext uri="{BB962C8B-B14F-4D97-AF65-F5344CB8AC3E}">
        <p14:creationId xmlns:p14="http://schemas.microsoft.com/office/powerpoint/2010/main" val="211431292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09521" y="3457250"/>
            <a:ext cx="426248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The winners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Who is acknowledged how?</a:t>
            </a:r>
          </a:p>
        </p:txBody>
      </p:sp>
      <p:sp>
        <p:nvSpPr>
          <p:cNvPr id="5" name="Rectangle 3"/>
          <p:cNvSpPr txBox="1">
            <a:spLocks noChangeArrowheads="1"/>
          </p:cNvSpPr>
          <p:nvPr/>
        </p:nvSpPr>
        <p:spPr>
          <a:xfrm>
            <a:off x="5076056" y="3564825"/>
            <a:ext cx="3816424" cy="1277273"/>
          </a:xfrm>
          <a:prstGeom prst="rect">
            <a:avLst/>
          </a:prstGeom>
        </p:spPr>
        <p:txBody>
          <a:bodyPr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 indent="0">
              <a:lnSpc>
                <a:spcPct val="100000"/>
              </a:lnSpc>
              <a:spcBef>
                <a:spcPts val="0"/>
              </a:spcBef>
              <a:spcAft>
                <a:spcPts val="1800"/>
              </a:spcAft>
              <a:buClr>
                <a:schemeClr val="tx1">
                  <a:lumMod val="65000"/>
                  <a:lumOff val="35000"/>
                </a:schemeClr>
              </a:buClr>
              <a:buNone/>
            </a:pPr>
            <a:r>
              <a:rPr lang="en-GB" sz="17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Locally by the municipalities</a:t>
            </a:r>
            <a:br>
              <a:rPr lang="en-GB" sz="17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7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 and/or individuals</a:t>
            </a:r>
          </a:p>
          <a:p>
            <a:pPr marL="85725" indent="0">
              <a:lnSpc>
                <a:spcPct val="100000"/>
              </a:lnSpc>
              <a:spcBef>
                <a:spcPts val="0"/>
              </a:spcBef>
              <a:spcAft>
                <a:spcPts val="1800"/>
              </a:spcAft>
              <a:buClr>
                <a:schemeClr val="tx1">
                  <a:lumMod val="65000"/>
                  <a:lumOff val="35000"/>
                </a:schemeClr>
              </a:buClr>
              <a:buNone/>
            </a:pPr>
            <a:r>
              <a:rPr lang="en-GB" sz="17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Internationally by Climate Alliance</a:t>
            </a:r>
            <a:br>
              <a:rPr lang="en-GB" sz="17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7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successful municipalities</a:t>
            </a:r>
          </a:p>
        </p:txBody>
      </p:sp>
      <p:pic>
        <p:nvPicPr>
          <p:cNvPr id="6" name="Picture 4"/>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95" r="595"/>
          <a:stretch/>
        </p:blipFill>
        <p:spPr bwMode="auto">
          <a:xfrm>
            <a:off x="0" y="-2"/>
            <a:ext cx="9144000" cy="337093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6047656" y="3136165"/>
            <a:ext cx="3096344"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 / Smilla Dankert</a:t>
            </a:r>
          </a:p>
        </p:txBody>
      </p:sp>
    </p:spTree>
    <p:extLst>
      <p:ext uri="{BB962C8B-B14F-4D97-AF65-F5344CB8AC3E}">
        <p14:creationId xmlns:p14="http://schemas.microsoft.com/office/powerpoint/2010/main" val="332084708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9" y="275073"/>
            <a:ext cx="5400599"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The winners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 the international level</a:t>
            </a:r>
          </a:p>
        </p:txBody>
      </p:sp>
      <p:sp>
        <p:nvSpPr>
          <p:cNvPr id="5" name="Rectangle 3"/>
          <p:cNvSpPr txBox="1">
            <a:spLocks noChangeArrowheads="1"/>
          </p:cNvSpPr>
          <p:nvPr/>
        </p:nvSpPr>
        <p:spPr>
          <a:xfrm>
            <a:off x="179512" y="1851670"/>
            <a:ext cx="5717842" cy="2970044"/>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1800"/>
              </a:spcAft>
              <a:buClr>
                <a:schemeClr val="bg1">
                  <a:lumMod val="50000"/>
                </a:schemeClr>
              </a:buClr>
              <a:buNone/>
            </a:pPr>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Awards in two categories within five population groups</a:t>
            </a:r>
          </a:p>
          <a:p>
            <a:pPr marL="360000" indent="-360000">
              <a:spcBef>
                <a:spcPts val="0"/>
              </a:spcBef>
              <a:spcAft>
                <a:spcPts val="1200"/>
              </a:spcAft>
              <a:buClr>
                <a:schemeClr val="tx1">
                  <a:lumMod val="75000"/>
                  <a:lumOff val="25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local parliaments</a:t>
            </a:r>
          </a:p>
          <a:p>
            <a:pPr marL="360000" indent="-360000">
              <a:spcBef>
                <a:spcPts val="0"/>
              </a:spcBef>
              <a:spcAft>
                <a:spcPts val="2400"/>
              </a:spcAft>
              <a:buClr>
                <a:schemeClr val="tx1">
                  <a:lumMod val="75000"/>
                  <a:lumOff val="25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most active municipalities with the most kilometres cycled</a:t>
            </a:r>
          </a:p>
          <a:p>
            <a:pPr>
              <a:spcBef>
                <a:spcPts val="0"/>
              </a:spcBef>
              <a:spcAft>
                <a:spcPts val="600"/>
              </a:spcAft>
              <a:buClr>
                <a:schemeClr val="tx1">
                  <a:lumMod val="75000"/>
                  <a:lumOff val="25000"/>
                </a:schemeClr>
              </a:buClr>
              <a:buFont typeface="Wingdings" panose="05000000000000000000" pitchFamily="2" charset="2"/>
              <a:buChar char="Ø"/>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First place and best newcomer in each category</a:t>
            </a:r>
          </a:p>
        </p:txBody>
      </p:sp>
      <p:pic>
        <p:nvPicPr>
          <p:cNvPr id="6" name="Picture 2" descr="C:\Users\madokita\Desktop\Gomi\PPT\15.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396" r="1025" b="527"/>
          <a:stretch/>
        </p:blipFill>
        <p:spPr bwMode="auto">
          <a:xfrm>
            <a:off x="5618924" y="1"/>
            <a:ext cx="3525076"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6113378" y="4948014"/>
            <a:ext cx="3030622" cy="200055"/>
          </a:xfrm>
          <a:prstGeom prst="rect">
            <a:avLst/>
          </a:prstGeom>
          <a:noFill/>
        </p:spPr>
        <p:txBody>
          <a:bodyPr wrap="square" rtlCol="0">
            <a:spAutoFit/>
          </a:bodyPr>
          <a:lstStyle/>
          <a:p>
            <a:pPr algn="r"/>
            <a:r>
              <a:rPr lang="en-GB" sz="700" i="1">
                <a:latin typeface="Arial" panose="020B0604020202020204" pitchFamily="34" charset="0"/>
                <a:cs typeface="Arial" panose="020B0604020202020204" pitchFamily="34" charset="0"/>
              </a:rPr>
              <a:t>Photo credit: Climate Alliance / Smilla Dankert</a:t>
            </a:r>
          </a:p>
        </p:txBody>
      </p:sp>
    </p:spTree>
    <p:extLst>
      <p:ext uri="{BB962C8B-B14F-4D97-AF65-F5344CB8AC3E}">
        <p14:creationId xmlns:p14="http://schemas.microsoft.com/office/powerpoint/2010/main" val="344262800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1659953276"/>
              </p:ext>
            </p:extLst>
          </p:nvPr>
        </p:nvGraphicFramePr>
        <p:xfrm>
          <a:off x="323528" y="1649988"/>
          <a:ext cx="5832647" cy="2210880"/>
        </p:xfrm>
        <a:graphic>
          <a:graphicData uri="http://schemas.openxmlformats.org/drawingml/2006/table">
            <a:tbl>
              <a:tblPr firstRow="1" firstCol="1" lastRow="1" lastCol="1" bandRow="1" bandCol="1">
                <a:tableStyleId>{69012ECD-51FC-41F1-AA8D-1B2483CD663E}</a:tableStyleId>
              </a:tblPr>
              <a:tblGrid>
                <a:gridCol w="2144395">
                  <a:extLst>
                    <a:ext uri="{9D8B030D-6E8A-4147-A177-3AD203B41FA5}">
                      <a16:colId xmlns:a16="http://schemas.microsoft.com/office/drawing/2014/main" xmlns="" val="20000"/>
                    </a:ext>
                  </a:extLst>
                </a:gridCol>
                <a:gridCol w="1844126">
                  <a:extLst>
                    <a:ext uri="{9D8B030D-6E8A-4147-A177-3AD203B41FA5}">
                      <a16:colId xmlns:a16="http://schemas.microsoft.com/office/drawing/2014/main" xmlns="" val="20001"/>
                    </a:ext>
                  </a:extLst>
                </a:gridCol>
                <a:gridCol w="1844126">
                  <a:extLst>
                    <a:ext uri="{9D8B030D-6E8A-4147-A177-3AD203B41FA5}">
                      <a16:colId xmlns:a16="http://schemas.microsoft.com/office/drawing/2014/main" xmlns="" val="20002"/>
                    </a:ext>
                  </a:extLst>
                </a:gridCol>
              </a:tblGrid>
              <a:tr h="412513">
                <a:tc>
                  <a:txBody>
                    <a:bodyPr/>
                    <a:lstStyle/>
                    <a:p>
                      <a:r>
                        <a:rPr lang="en-GB" sz="1400">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a:txBody>
                    <a:bodyPr/>
                    <a:lstStyle/>
                    <a:p>
                      <a:pPr marL="176213" indent="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solidFill>
                      <a:srgbClr val="54A4DF"/>
                    </a:solidFill>
                  </a:tcPr>
                </a:tc>
                <a:tc>
                  <a:txBody>
                    <a:bodyPr/>
                    <a:lstStyle/>
                    <a:p>
                      <a:pPr marL="176213"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solidFill>
                      <a:srgbClr val="54A4DF"/>
                    </a:solidFill>
                  </a:tcPr>
                </a:tc>
                <a:extLst>
                  <a:ext uri="{0D108BD9-81ED-4DB2-BD59-A6C34878D82A}">
                    <a16:rowId xmlns:a16="http://schemas.microsoft.com/office/drawing/2014/main" xmlns="" val="10000"/>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€ 505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€ 675</a:t>
                      </a:r>
                    </a:p>
                  </a:txBody>
                  <a:tcPr marL="72000" marR="72000" marT="36000" marB="36000" anchor="ctr"/>
                </a:tc>
                <a:extLst>
                  <a:ext uri="{0D108BD9-81ED-4DB2-BD59-A6C34878D82A}">
                    <a16:rowId xmlns:a16="http://schemas.microsoft.com/office/drawing/2014/main" xmlns="" val="10001"/>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€ 1.010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€ 1.340</a:t>
                      </a:r>
                    </a:p>
                  </a:txBody>
                  <a:tcPr marL="72000" marR="72000" marT="36000" marB="36000" anchor="ctr"/>
                </a:tc>
                <a:extLst>
                  <a:ext uri="{0D108BD9-81ED-4DB2-BD59-A6C34878D82A}">
                    <a16:rowId xmlns:a16="http://schemas.microsoft.com/office/drawing/2014/main" xmlns="" val="10002"/>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€ 1.680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€ 2.235</a:t>
                      </a:r>
                    </a:p>
                  </a:txBody>
                  <a:tcPr marL="72000" marR="72000" marT="36000" marB="36000" anchor="ctr"/>
                </a:tc>
                <a:extLst>
                  <a:ext uri="{0D108BD9-81ED-4DB2-BD59-A6C34878D82A}">
                    <a16:rowId xmlns:a16="http://schemas.microsoft.com/office/drawing/2014/main" xmlns="" val="10003"/>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€ 2.520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€ 3.360</a:t>
                      </a:r>
                    </a:p>
                  </a:txBody>
                  <a:tcPr marL="72000" marR="72000" marT="36000" marB="36000" anchor="ctr"/>
                </a:tc>
                <a:extLst>
                  <a:ext uri="{0D108BD9-81ED-4DB2-BD59-A6C34878D82A}">
                    <a16:rowId xmlns:a16="http://schemas.microsoft.com/office/drawing/2014/main" xmlns="" val="10004"/>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€ 3.360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€ 4.470</a:t>
                      </a:r>
                    </a:p>
                  </a:txBody>
                  <a:tcPr marL="72000" marR="72000" marT="36000" marB="36000" anchor="ctr"/>
                </a:tc>
                <a:extLst>
                  <a:ext uri="{0D108BD9-81ED-4DB2-BD59-A6C34878D82A}">
                    <a16:rowId xmlns:a16="http://schemas.microsoft.com/office/drawing/2014/main" xmlns="" val="10005"/>
                  </a:ext>
                </a:extLst>
              </a:tr>
              <a:tr h="236034">
                <a:tc>
                  <a:txBody>
                    <a:bodyPr/>
                    <a:lstStyle/>
                    <a:p>
                      <a:r>
                        <a:rPr lang="en-GB" sz="1400" i="1">
                          <a:solidFill>
                            <a:schemeClr val="tx1">
                              <a:lumMod val="75000"/>
                              <a:lumOff val="25000"/>
                            </a:schemeClr>
                          </a:solidFill>
                          <a:latin typeface="Arial" panose="020B0604020202020204" pitchFamily="34" charset="0"/>
                          <a:cs typeface="Arial" panose="020B0604020202020204" pitchFamily="34" charset="0"/>
                        </a:rPr>
                        <a:t>Lump sum*</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i="1">
                          <a:solidFill>
                            <a:schemeClr val="tx1">
                              <a:lumMod val="75000"/>
                              <a:lumOff val="25000"/>
                            </a:schemeClr>
                          </a:solidFill>
                          <a:effectLst/>
                          <a:latin typeface="Arial" panose="020B0604020202020204" pitchFamily="34" charset="0"/>
                          <a:ea typeface="+mn-ea"/>
                          <a:cs typeface="Arial" panose="020B0604020202020204" pitchFamily="34" charset="0"/>
                        </a:rPr>
                        <a:t>   € 260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i="1">
                          <a:solidFill>
                            <a:schemeClr val="tx1">
                              <a:lumMod val="75000"/>
                              <a:lumOff val="25000"/>
                            </a:schemeClr>
                          </a:solidFill>
                          <a:effectLst/>
                          <a:latin typeface="Arial" panose="020B0604020202020204" pitchFamily="34" charset="0"/>
                          <a:ea typeface="+mn-ea"/>
                          <a:cs typeface="Arial" panose="020B0604020202020204" pitchFamily="34" charset="0"/>
                        </a:rPr>
                        <a:t>   € 340</a:t>
                      </a:r>
                    </a:p>
                  </a:txBody>
                  <a:tcPr marL="72000" marR="72000" marT="36000" marB="36000" anchor="ctr"/>
                </a:tc>
                <a:extLst>
                  <a:ext uri="{0D108BD9-81ED-4DB2-BD59-A6C34878D82A}">
                    <a16:rowId xmlns:a16="http://schemas.microsoft.com/office/drawing/2014/main" xmlns="" val="10006"/>
                  </a:ext>
                </a:extLst>
              </a:tr>
            </a:tbl>
          </a:graphicData>
        </a:graphic>
      </p:graphicFrame>
      <p:sp>
        <p:nvSpPr>
          <p:cNvPr id="4" name="Rechteck 3"/>
          <p:cNvSpPr/>
          <p:nvPr/>
        </p:nvSpPr>
        <p:spPr>
          <a:xfrm>
            <a:off x="323529" y="275073"/>
            <a:ext cx="8496944"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Participation fees in 2024</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sp>
        <p:nvSpPr>
          <p:cNvPr id="7" name="Textfeld 6"/>
          <p:cNvSpPr txBox="1"/>
          <p:nvPr/>
        </p:nvSpPr>
        <p:spPr>
          <a:xfrm>
            <a:off x="323529" y="3867894"/>
            <a:ext cx="2480674" cy="400110"/>
          </a:xfrm>
          <a:prstGeom prst="rect">
            <a:avLst/>
          </a:prstGeom>
          <a:noFill/>
        </p:spPr>
        <p:txBody>
          <a:bodyPr wrap="square" rtlCol="0">
            <a:spAutoFit/>
          </a:bodyPr>
          <a:lstStyle/>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Registration via the rural district/region</a:t>
            </a:r>
          </a:p>
        </p:txBody>
      </p:sp>
      <p:sp>
        <p:nvSpPr>
          <p:cNvPr id="6" name="Textfeld 7"/>
          <p:cNvSpPr txBox="1"/>
          <p:nvPr/>
        </p:nvSpPr>
        <p:spPr>
          <a:xfrm>
            <a:off x="6300192" y="1692553"/>
            <a:ext cx="2376264" cy="2031325"/>
          </a:xfrm>
          <a:prstGeom prst="rect">
            <a:avLst/>
          </a:prstGeom>
          <a:noFill/>
        </p:spPr>
        <p:txBody>
          <a:bodyPr wrap="square" lIns="0" tIns="0"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Subsidies in Germany</a:t>
            </a:r>
          </a:p>
          <a:p>
            <a:endParaRPr lang="de-DE" sz="1400"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endParaRPr>
          </a:p>
          <a:p>
            <a:pPr marL="285750" indent="-285750">
              <a:buFont typeface="Arial" panose="020B0604020202020204" pitchFamily="34" charset="0"/>
              <a:buChar char="•"/>
            </a:pPr>
            <a: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available in almost all German federal states</a:t>
            </a:r>
          </a:p>
          <a:p>
            <a:pPr marL="285750" indent="-285750">
              <a:buFont typeface="Arial" panose="020B0604020202020204" pitchFamily="34" charset="0"/>
              <a:buChar char="•"/>
            </a:pPr>
            <a: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up to 100% of the participation fees covered by state ministries</a:t>
            </a:r>
          </a:p>
          <a:p>
            <a:endParaRPr lang="en-US"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information:</a:t>
            </a:r>
            <a:br>
              <a:rPr lang="en-GB"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300" b="1" dirty="0">
                <a:solidFill>
                  <a:srgbClr val="0070C0"/>
                </a:solidFill>
                <a:latin typeface="Arial" panose="020B0604020202020204" pitchFamily="34" charset="0"/>
                <a:ea typeface="Roboto" panose="02000000000000000000" pitchFamily="2" charset="0"/>
                <a:cs typeface="Arial" panose="020B0604020202020204" pitchFamily="34" charset="0"/>
              </a:rPr>
              <a:t>city-cycling.org/register</a:t>
            </a:r>
          </a:p>
        </p:txBody>
      </p:sp>
    </p:spTree>
    <p:extLst>
      <p:ext uri="{BB962C8B-B14F-4D97-AF65-F5344CB8AC3E}">
        <p14:creationId xmlns:p14="http://schemas.microsoft.com/office/powerpoint/2010/main" val="282338819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4139952" y="1514589"/>
            <a:ext cx="4464496" cy="3351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46800" rIns="90000" bIns="72000">
            <a:spAutoFit/>
          </a:bodyPr>
          <a:lstStyle>
            <a:lvl1pPr marL="179388" indent="-179388">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marL="0" indent="0">
              <a:lnSpc>
                <a:spcPct val="100000"/>
              </a:lnSpc>
              <a:spcBef>
                <a:spcPts val="0"/>
              </a:spcBef>
              <a:spcAft>
                <a:spcPts val="1800"/>
              </a:spcAft>
              <a:buClr>
                <a:schemeClr val="tx1">
                  <a:lumMod val="65000"/>
                  <a:lumOff val="35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Complete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IT infrastructure</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incl. a municipal subpage on city-cycling.org as a hub for mobilising local participants</a:t>
            </a:r>
          </a:p>
          <a:p>
            <a:pPr marL="0" indent="0">
              <a:lnSpc>
                <a:spcPct val="100000"/>
              </a:lnSpc>
              <a:spcBef>
                <a:spcPts val="0"/>
              </a:spcBef>
              <a:spcAft>
                <a:spcPts val="1800"/>
              </a:spcAft>
              <a:buClr>
                <a:schemeClr val="tx1">
                  <a:lumMod val="65000"/>
                  <a:lumOff val="35000"/>
                </a:schemeClr>
              </a:buCl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app</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incl. tracking function</a:t>
            </a:r>
          </a:p>
          <a:p>
            <a:pPr marL="0" indent="0">
              <a:lnSpc>
                <a:spcPct val="100000"/>
              </a:lnSpc>
              <a:spcBef>
                <a:spcPts val="0"/>
              </a:spcBef>
              <a:buClr>
                <a:schemeClr val="tx1">
                  <a:lumMod val="65000"/>
                  <a:lumOff val="35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 services: </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en-GB" sz="2000" b="1" cap="sm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reporting platform</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RiDE portal</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 cycling data</a:t>
            </a:r>
          </a:p>
        </p:txBody>
      </p:sp>
      <p:sp>
        <p:nvSpPr>
          <p:cNvPr id="5" name="Rechteck 4"/>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Services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0538"/>
            <a:ext cx="4104456" cy="518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011100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4139952" y="1779662"/>
            <a:ext cx="4464496" cy="209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Aft>
                <a:spcPts val="1800"/>
              </a:spcAft>
              <a:buClr>
                <a:schemeClr val="tx1">
                  <a:lumMod val="65000"/>
                  <a:lumOff val="35000"/>
                </a:schemeClr>
              </a:buCl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Resources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help municipalities prepare and organise their local campaign</a:t>
            </a:r>
          </a:p>
          <a:p>
            <a:pPr>
              <a:spcAft>
                <a:spcPts val="1800"/>
              </a:spcAft>
              <a:buClr>
                <a:schemeClr val="tx1">
                  <a:lumMod val="65000"/>
                  <a:lumOff val="35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 materials and document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templates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implement the campaign</a:t>
            </a:r>
          </a:p>
          <a:p>
            <a:pPr>
              <a:spcAft>
                <a:spcPts val="1800"/>
              </a:spcAft>
              <a:buClr>
                <a:schemeClr val="tx1">
                  <a:lumMod val="65000"/>
                  <a:lumOff val="35000"/>
                </a:schemeClr>
              </a:buCl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Giveaways</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advertise the campaign locally</a:t>
            </a:r>
          </a:p>
        </p:txBody>
      </p:sp>
      <p:sp>
        <p:nvSpPr>
          <p:cNvPr id="19" name="Rechteck 18"/>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Services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municipalities</a:t>
            </a:r>
          </a:p>
        </p:txBody>
      </p:sp>
      <p:pic>
        <p:nvPicPr>
          <p:cNvPr id="20" name="Picture 2" descr="https://www.stadtradeln.de/fileadmin/_processed_/5/7/csm_Fahrradtasche2018_92e6b7aa34.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738" y="3421233"/>
            <a:ext cx="980688" cy="11984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www.stadtradeln.de/fileadmin/_processed_/2/6/csm_SR_Materialien_Erfassungsboegen_f4d4dbf416.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0147" t="9689" r="25140"/>
          <a:stretch/>
        </p:blipFill>
        <p:spPr bwMode="auto">
          <a:xfrm>
            <a:off x="316613" y="437170"/>
            <a:ext cx="850502" cy="910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www.stadtradeln.de/fileadmin/_processed_/f/a/csm_SR_Materialien_Pressemitteilungen_d833a1ae91.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9491" r="22813"/>
          <a:stretch/>
        </p:blipFill>
        <p:spPr bwMode="auto">
          <a:xfrm>
            <a:off x="1477334" y="509526"/>
            <a:ext cx="833566" cy="7657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www.stadtradeln.de/fileadmin/_processed_/e/d/csm_SR_Materialien_Urkunden_b9d453a16d.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28519" r="26734"/>
          <a:stretch/>
        </p:blipFill>
        <p:spPr bwMode="auto">
          <a:xfrm>
            <a:off x="2621118" y="437171"/>
            <a:ext cx="768653" cy="9104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ww.stadtradeln.de/fileadmin/_processed_/4/4/csm_SR_Materialien_Flickset_Tip_Top_c17d800022.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8934" t="28383" r="5222" b="21562"/>
          <a:stretch/>
        </p:blipFill>
        <p:spPr bwMode="auto">
          <a:xfrm>
            <a:off x="1154708" y="4410150"/>
            <a:ext cx="1289478" cy="700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www.stadtradeln.de/fileadmin/_processed_/a/3/csm_Finn_Mockup_7fb30bdd2b.jp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411760" y="3474237"/>
            <a:ext cx="1299584" cy="121121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8"/>
          <p:cNvSpPr>
            <a:spLocks noChangeArrowheads="1"/>
          </p:cNvSpPr>
          <p:nvPr/>
        </p:nvSpPr>
        <p:spPr bwMode="auto">
          <a:xfrm>
            <a:off x="3773768" y="1347614"/>
            <a:ext cx="5370231" cy="3795887"/>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Participation is made as easy as possible for municipalities!</a:t>
            </a:r>
          </a:p>
        </p:txBody>
      </p:sp>
      <p:pic>
        <p:nvPicPr>
          <p:cNvPr id="21" name="Picture 10"/>
          <p:cNvPicPr>
            <a:picLocks noChangeAspect="1" noChangeArrowheads="1"/>
          </p:cNvPicPr>
          <p:nvPr/>
        </p:nvPicPr>
        <p:blipFill>
          <a:blip r:embed="rId9" cstate="screen">
            <a:extLst>
              <a:ext uri="{28A0092B-C50C-407E-A947-70E740481C1C}">
                <a14:useLocalDpi xmlns:a14="http://schemas.microsoft.com/office/drawing/2010/main" val="0"/>
              </a:ext>
            </a:extLst>
          </a:blip>
          <a:stretch>
            <a:fillRect/>
          </a:stretch>
        </p:blipFill>
        <p:spPr bwMode="auto">
          <a:xfrm>
            <a:off x="1402950" y="1399220"/>
            <a:ext cx="2979329" cy="2553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10"/>
          <p:cNvPicPr>
            <a:picLocks noChangeAspect="1" noChangeArrowheads="1"/>
          </p:cNvPicPr>
          <p:nvPr/>
        </p:nvPicPr>
        <p:blipFill>
          <a:blip r:embed="rId10" cstate="screen">
            <a:extLst>
              <a:ext uri="{28A0092B-C50C-407E-A947-70E740481C1C}">
                <a14:useLocalDpi xmlns:a14="http://schemas.microsoft.com/office/drawing/2010/main" val="0"/>
              </a:ext>
            </a:extLst>
          </a:blip>
          <a:stretch>
            <a:fillRect/>
          </a:stretch>
        </p:blipFill>
        <p:spPr bwMode="auto">
          <a:xfrm>
            <a:off x="42095" y="1522776"/>
            <a:ext cx="2153641" cy="1845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6"/>
          <p:cNvPicPr>
            <a:picLocks noChangeAspect="1" noChangeArrowheads="1"/>
          </p:cNvPicPr>
          <p:nvPr/>
        </p:nvPicPr>
        <p:blipFill>
          <a:blip r:embed="rId11" cstate="screen">
            <a:extLst>
              <a:ext uri="{28A0092B-C50C-407E-A947-70E740481C1C}">
                <a14:useLocalDpi xmlns:a14="http://schemas.microsoft.com/office/drawing/2010/main" val="0"/>
              </a:ext>
            </a:extLst>
          </a:blip>
          <a:stretch>
            <a:fillRect/>
          </a:stretch>
        </p:blipFill>
        <p:spPr bwMode="auto">
          <a:xfrm>
            <a:off x="1043608" y="3291830"/>
            <a:ext cx="1440013" cy="1234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126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9" y="258139"/>
            <a:ext cx="8496944"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Tasks</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for local coordinators</a:t>
            </a:r>
          </a:p>
        </p:txBody>
      </p:sp>
      <p:sp>
        <p:nvSpPr>
          <p:cNvPr id="7" name="Rechteck 6"/>
          <p:cNvSpPr/>
          <p:nvPr/>
        </p:nvSpPr>
        <p:spPr>
          <a:xfrm>
            <a:off x="324694" y="1851670"/>
            <a:ext cx="4391322" cy="2785378"/>
          </a:xfrm>
          <a:prstGeom prst="rect">
            <a:avLst/>
          </a:prstGeom>
        </p:spPr>
        <p:txBody>
          <a:bodyPr wrap="square">
            <a:spAutoFit/>
          </a:bodyPr>
          <a:lstStyle/>
          <a:p>
            <a:pPr>
              <a:spcAft>
                <a:spcPts val="1800"/>
              </a:spcAft>
              <a:buClr>
                <a:schemeClr val="tx1">
                  <a:lumMod val="65000"/>
                  <a:lumOff val="35000"/>
                </a:schemeClr>
              </a:buClr>
              <a:tabLst>
                <a:tab pos="179388" algn="l"/>
              </a:tabLst>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Spread the word!</a:t>
            </a:r>
          </a:p>
          <a:p>
            <a:pPr>
              <a:spcAft>
                <a:spcPts val="1800"/>
              </a:spcAft>
              <a:buClr>
                <a:schemeClr val="tx1">
                  <a:lumMod val="65000"/>
                  <a:lumOff val="35000"/>
                </a:schemeClr>
              </a:buClr>
              <a:tabLst>
                <a:tab pos="179388" algn="l"/>
              </a:tabLst>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Serve as the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contact person</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the local population, cyclists and teams, Climate Alliance</a:t>
            </a:r>
          </a:p>
          <a:p>
            <a:pPr>
              <a:spcAft>
                <a:spcPts val="1800"/>
              </a:spcAft>
              <a:buClr>
                <a:schemeClr val="tx1">
                  <a:lumMod val="65000"/>
                  <a:lumOff val="35000"/>
                </a:schemeClr>
              </a:buClr>
              <a:tabLst>
                <a:tab pos="179388" algn="l"/>
              </a:tabLst>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Organise</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 local campaign</a:t>
            </a:r>
          </a:p>
          <a:p>
            <a:pPr>
              <a:spcBef>
                <a:spcPts val="1200"/>
              </a:spcBef>
              <a:spcAft>
                <a:spcPts val="1800"/>
              </a:spcAft>
              <a:buClr>
                <a:schemeClr val="tx1">
                  <a:lumMod val="65000"/>
                  <a:lumOff val="35000"/>
                </a:schemeClr>
              </a:buClr>
              <a:tabLst>
                <a:tab pos="179388" algn="l"/>
              </a:tabLst>
            </a:pPr>
            <a:r>
              <a:rPr lang="en-GB" sz="2000" b="1"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Tip</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Establish an organising team</a:t>
            </a:r>
          </a:p>
        </p:txBody>
      </p:sp>
      <p:pic>
        <p:nvPicPr>
          <p:cNvPr id="8"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42090" y="0"/>
            <a:ext cx="4001910" cy="516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6031105" y="4948014"/>
            <a:ext cx="3096344"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 </a:t>
            </a:r>
          </a:p>
        </p:txBody>
      </p:sp>
    </p:spTree>
    <p:extLst>
      <p:ext uri="{BB962C8B-B14F-4D97-AF65-F5344CB8AC3E}">
        <p14:creationId xmlns:p14="http://schemas.microsoft.com/office/powerpoint/2010/main" val="289254021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p:cNvSpPr txBox="1"/>
          <p:nvPr/>
        </p:nvSpPr>
        <p:spPr>
          <a:xfrm>
            <a:off x="324694" y="1304637"/>
            <a:ext cx="8423770" cy="3046988"/>
          </a:xfrm>
          <a:prstGeom prst="rect">
            <a:avLst/>
          </a:prstGeom>
          <a:noFill/>
        </p:spPr>
        <p:txBody>
          <a:bodyPr wrap="square" rtlCol="0">
            <a:spAutoFit/>
          </a:bodyPr>
          <a:lstStyle/>
          <a:p>
            <a:pPr marL="273050" indent="-273050">
              <a:spcAft>
                <a:spcPts val="1200"/>
              </a:spcAft>
              <a:buClr>
                <a:schemeClr val="tx1">
                  <a:lumMod val="75000"/>
                  <a:lumOff val="25000"/>
                </a:schemeClr>
              </a:buClr>
              <a:buFont typeface="Arial" panose="020B0604020202020204" pitchFamily="34" charset="0"/>
              <a:buChar char="•"/>
            </a:pPr>
            <a:r>
              <a:rPr lang="en-GB" b="1">
                <a:solidFill>
                  <a:schemeClr val="tx1">
                    <a:lumMod val="75000"/>
                    <a:lumOff val="25000"/>
                  </a:schemeClr>
                </a:solidFill>
                <a:latin typeface="Arial" panose="020B0604020202020204" pitchFamily="34" charset="0"/>
                <a:cs typeface="Arial" panose="020B0604020202020204" pitchFamily="34" charset="0"/>
              </a:rPr>
              <a:t>All of the different components</a:t>
            </a:r>
            <a:r>
              <a:rPr lang="en-GB">
                <a:solidFill>
                  <a:schemeClr val="tx1">
                    <a:lumMod val="75000"/>
                    <a:lumOff val="25000"/>
                  </a:schemeClr>
                </a:solidFill>
                <a:latin typeface="Arial" panose="020B0604020202020204" pitchFamily="34" charset="0"/>
                <a:cs typeface="Arial" panose="020B0604020202020204" pitchFamily="34" charset="0"/>
              </a:rPr>
              <a:t> of the CITY CYCLING campaign are outlined in this presentation – it is therefore </a:t>
            </a:r>
            <a:r>
              <a:rPr lang="en-GB" b="1">
                <a:solidFill>
                  <a:schemeClr val="tx1">
                    <a:lumMod val="75000"/>
                    <a:lumOff val="25000"/>
                  </a:schemeClr>
                </a:solidFill>
                <a:latin typeface="Arial" panose="020B0604020202020204" pitchFamily="34" charset="0"/>
                <a:cs typeface="Arial" panose="020B0604020202020204" pitchFamily="34" charset="0"/>
              </a:rPr>
              <a:t>quite long</a:t>
            </a:r>
            <a:r>
              <a:rPr lang="en-GB">
                <a:solidFill>
                  <a:schemeClr val="tx1">
                    <a:lumMod val="75000"/>
                    <a:lumOff val="25000"/>
                  </a:schemeClr>
                </a:solidFill>
                <a:latin typeface="Arial" panose="020B0604020202020204" pitchFamily="34" charset="0"/>
                <a:cs typeface="Arial" panose="020B0604020202020204" pitchFamily="34" charset="0"/>
              </a:rPr>
              <a:t>.</a:t>
            </a:r>
          </a:p>
          <a:p>
            <a:pPr marL="273050" indent="-273050">
              <a:spcAft>
                <a:spcPts val="1200"/>
              </a:spcAft>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Be sure to consider your </a:t>
            </a:r>
            <a:r>
              <a:rPr lang="en-GB" b="1">
                <a:solidFill>
                  <a:schemeClr val="tx1">
                    <a:lumMod val="75000"/>
                    <a:lumOff val="25000"/>
                  </a:schemeClr>
                </a:solidFill>
                <a:latin typeface="Arial" panose="020B0604020202020204" pitchFamily="34" charset="0"/>
                <a:cs typeface="Arial" panose="020B0604020202020204" pitchFamily="34" charset="0"/>
              </a:rPr>
              <a:t>audience’s attention span</a:t>
            </a:r>
            <a:r>
              <a:rPr lang="en-GB">
                <a:solidFill>
                  <a:schemeClr val="tx1">
                    <a:lumMod val="75000"/>
                    <a:lumOff val="25000"/>
                  </a:schemeClr>
                </a:solidFill>
                <a:latin typeface="Arial" panose="020B0604020202020204" pitchFamily="34" charset="0"/>
                <a:cs typeface="Arial" panose="020B0604020202020204" pitchFamily="34" charset="0"/>
              </a:rPr>
              <a:t> and to only include the slides that you really need and that are interesting and relevant to them.</a:t>
            </a:r>
          </a:p>
          <a:p>
            <a:pPr marL="273050" indent="-273050">
              <a:spcAft>
                <a:spcPts val="1200"/>
              </a:spcAft>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cs typeface="Arial" panose="020B0604020202020204" pitchFamily="34" charset="0"/>
              </a:rPr>
              <a:t>You can answer </a:t>
            </a:r>
            <a:r>
              <a:rPr lang="en-GB" b="1">
                <a:solidFill>
                  <a:schemeClr val="tx1">
                    <a:lumMod val="75000"/>
                    <a:lumOff val="25000"/>
                  </a:schemeClr>
                </a:solidFill>
                <a:latin typeface="Arial" panose="020B0604020202020204" pitchFamily="34" charset="0"/>
                <a:cs typeface="Arial" panose="020B0604020202020204" pitchFamily="34" charset="0"/>
              </a:rPr>
              <a:t>questions from the audience</a:t>
            </a:r>
            <a:r>
              <a:rPr lang="en-GB">
                <a:solidFill>
                  <a:schemeClr val="tx1">
                    <a:lumMod val="75000"/>
                    <a:lumOff val="25000"/>
                  </a:schemeClr>
                </a:solidFill>
                <a:latin typeface="Arial" panose="020B0604020202020204" pitchFamily="34" charset="0"/>
                <a:cs typeface="Arial" panose="020B0604020202020204" pitchFamily="34" charset="0"/>
              </a:rPr>
              <a:t> afterwards.</a:t>
            </a:r>
          </a:p>
          <a:p>
            <a:pPr marL="273050" indent="-273050">
              <a:spcAft>
                <a:spcPts val="1200"/>
              </a:spcAft>
              <a:buClr>
                <a:schemeClr val="tx1">
                  <a:lumMod val="75000"/>
                  <a:lumOff val="25000"/>
                </a:schemeClr>
              </a:buClr>
              <a:buFont typeface="Arial" panose="020B0604020202020204" pitchFamily="34" charset="0"/>
              <a:buChar char="•"/>
            </a:pPr>
            <a:r>
              <a:rPr lang="en-GB" b="1">
                <a:solidFill>
                  <a:schemeClr val="tx1">
                    <a:lumMod val="75000"/>
                    <a:lumOff val="25000"/>
                  </a:schemeClr>
                </a:solidFill>
                <a:latin typeface="Arial" panose="020B0604020202020204" pitchFamily="34" charset="0"/>
                <a:cs typeface="Arial" panose="020B0604020202020204" pitchFamily="34" charset="0"/>
              </a:rPr>
              <a:t>PLEASE NOTE:</a:t>
            </a:r>
            <a:r>
              <a:rPr lang="en-GB">
                <a:solidFill>
                  <a:schemeClr val="tx1">
                    <a:lumMod val="75000"/>
                    <a:lumOff val="25000"/>
                  </a:schemeClr>
                </a:solidFill>
                <a:latin typeface="Arial" panose="020B0604020202020204" pitchFamily="34" charset="0"/>
                <a:cs typeface="Arial" panose="020B0604020202020204" pitchFamily="34" charset="0"/>
              </a:rPr>
              <a:t/>
            </a:r>
            <a:br>
              <a:rPr lang="en-GB">
                <a:solidFill>
                  <a:schemeClr val="tx1">
                    <a:lumMod val="75000"/>
                    <a:lumOff val="25000"/>
                  </a:schemeClr>
                </a:solidFill>
                <a:latin typeface="Arial" panose="020B0604020202020204" pitchFamily="34" charset="0"/>
                <a:cs typeface="Arial" panose="020B0604020202020204" pitchFamily="34" charset="0"/>
              </a:rPr>
            </a:br>
            <a:r>
              <a:rPr lang="en-GB" b="1">
                <a:solidFill>
                  <a:schemeClr val="tx1">
                    <a:lumMod val="75000"/>
                    <a:lumOff val="25000"/>
                  </a:schemeClr>
                </a:solidFill>
                <a:latin typeface="Arial" panose="020B0604020202020204" pitchFamily="34" charset="0"/>
                <a:cs typeface="Arial" panose="020B0604020202020204" pitchFamily="34" charset="0"/>
              </a:rPr>
              <a:t>More detailed information</a:t>
            </a:r>
            <a:r>
              <a:rPr lang="en-GB">
                <a:solidFill>
                  <a:schemeClr val="tx1">
                    <a:lumMod val="75000"/>
                    <a:lumOff val="25000"/>
                  </a:schemeClr>
                </a:solidFill>
                <a:latin typeface="Arial" panose="020B0604020202020204" pitchFamily="34" charset="0"/>
                <a:cs typeface="Arial" panose="020B0604020202020204" pitchFamily="34" charset="0"/>
              </a:rPr>
              <a:t> is provided in the </a:t>
            </a:r>
            <a:r>
              <a:rPr lang="en-GB" b="1">
                <a:solidFill>
                  <a:schemeClr val="tx1">
                    <a:lumMod val="75000"/>
                    <a:lumOff val="25000"/>
                  </a:schemeClr>
                </a:solidFill>
                <a:latin typeface="Arial" panose="020B0604020202020204" pitchFamily="34" charset="0"/>
                <a:cs typeface="Arial" panose="020B0604020202020204" pitchFamily="34" charset="0"/>
              </a:rPr>
              <a:t>notes section</a:t>
            </a:r>
            <a:r>
              <a:rPr lang="en-GB">
                <a:solidFill>
                  <a:schemeClr val="tx1">
                    <a:lumMod val="75000"/>
                    <a:lumOff val="25000"/>
                  </a:schemeClr>
                </a:solidFill>
                <a:latin typeface="Arial" panose="020B0604020202020204" pitchFamily="34" charset="0"/>
                <a:cs typeface="Arial" panose="020B0604020202020204" pitchFamily="34" charset="0"/>
              </a:rPr>
              <a:t>!</a:t>
            </a:r>
          </a:p>
        </p:txBody>
      </p:sp>
      <p:sp>
        <p:nvSpPr>
          <p:cNvPr id="6" name="Rechteck 5"/>
          <p:cNvSpPr/>
          <p:nvPr/>
        </p:nvSpPr>
        <p:spPr>
          <a:xfrm>
            <a:off x="324694" y="261104"/>
            <a:ext cx="7200800" cy="707886"/>
          </a:xfrm>
          <a:prstGeom prst="rect">
            <a:avLst/>
          </a:prstGeom>
        </p:spPr>
        <p:txBody>
          <a:bodyPr wrap="square">
            <a:spAutoFit/>
          </a:bodyPr>
          <a:lstStyle/>
          <a:p>
            <a:pPr fontAlgn="auto">
              <a:lnSpc>
                <a:spcPct val="100000"/>
              </a:lnSpc>
              <a:spcAft>
                <a:spcPts val="0"/>
              </a:spcAft>
              <a:buClrTx/>
              <a:buSzTx/>
              <a:buFontTx/>
            </a:pPr>
            <a:r>
              <a:rPr lang="en-GB" sz="40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Keep it short!</a:t>
            </a:r>
          </a:p>
        </p:txBody>
      </p:sp>
    </p:spTree>
    <p:extLst>
      <p:ext uri="{BB962C8B-B14F-4D97-AF65-F5344CB8AC3E}">
        <p14:creationId xmlns:p14="http://schemas.microsoft.com/office/powerpoint/2010/main" val="238473358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p:cNvGraphicFramePr>
            <a:graphicFrameLocks noChangeAspect="1"/>
          </p:cNvGraphicFramePr>
          <p:nvPr>
            <p:extLst>
              <p:ext uri="{D42A27DB-BD31-4B8C-83A1-F6EECF244321}">
                <p14:modId xmlns:p14="http://schemas.microsoft.com/office/powerpoint/2010/main" val="1137846835"/>
              </p:ext>
            </p:extLst>
          </p:nvPr>
        </p:nvGraphicFramePr>
        <p:xfrm>
          <a:off x="-1" y="-345609"/>
          <a:ext cx="9144001" cy="583471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eck 3"/>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sp>
        <p:nvSpPr>
          <p:cNvPr id="5" name="Rechteck 4"/>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Participating municipalities</a:t>
            </a:r>
          </a:p>
        </p:txBody>
      </p:sp>
      <p:graphicFrame>
        <p:nvGraphicFramePr>
          <p:cNvPr id="8" name="Diagramm 7"/>
          <p:cNvGraphicFramePr>
            <a:graphicFrameLocks noChangeAspect="1"/>
          </p:cNvGraphicFramePr>
          <p:nvPr>
            <p:extLst>
              <p:ext uri="{D42A27DB-BD31-4B8C-83A1-F6EECF244321}">
                <p14:modId xmlns:p14="http://schemas.microsoft.com/office/powerpoint/2010/main" val="1652632029"/>
              </p:ext>
            </p:extLst>
          </p:nvPr>
        </p:nvGraphicFramePr>
        <p:xfrm>
          <a:off x="-155644" y="-345609"/>
          <a:ext cx="9455289" cy="58347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7745824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Participating cyclists</a:t>
            </a:r>
          </a:p>
        </p:txBody>
      </p:sp>
      <p:sp>
        <p:nvSpPr>
          <p:cNvPr id="12" name="Rechteck 11"/>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graphicFrame>
        <p:nvGraphicFramePr>
          <p:cNvPr id="5" name="Diagramm 4"/>
          <p:cNvGraphicFramePr>
            <a:graphicFrameLocks noChangeAspect="1"/>
          </p:cNvGraphicFramePr>
          <p:nvPr>
            <p:extLst>
              <p:ext uri="{D42A27DB-BD31-4B8C-83A1-F6EECF244321}">
                <p14:modId xmlns:p14="http://schemas.microsoft.com/office/powerpoint/2010/main" val="3519557848"/>
              </p:ext>
            </p:extLst>
          </p:nvPr>
        </p:nvGraphicFramePr>
        <p:xfrm>
          <a:off x="-153040" y="82206"/>
          <a:ext cx="9450080" cy="4979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605253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a:graphicFrameLocks noChangeAspect="1"/>
          </p:cNvGraphicFramePr>
          <p:nvPr>
            <p:extLst>
              <p:ext uri="{D42A27DB-BD31-4B8C-83A1-F6EECF244321}">
                <p14:modId xmlns:p14="http://schemas.microsoft.com/office/powerpoint/2010/main" val="3350146142"/>
              </p:ext>
            </p:extLst>
          </p:nvPr>
        </p:nvGraphicFramePr>
        <p:xfrm>
          <a:off x="26495" y="35089"/>
          <a:ext cx="9144000" cy="511972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hteck 5"/>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Kilometres cycled</a:t>
            </a:r>
          </a:p>
        </p:txBody>
      </p:sp>
      <p:sp>
        <p:nvSpPr>
          <p:cNvPr id="9" name="Rechteck 8"/>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success story</a:t>
            </a:r>
          </a:p>
        </p:txBody>
      </p:sp>
      <p:graphicFrame>
        <p:nvGraphicFramePr>
          <p:cNvPr id="7" name="Diagramm 6"/>
          <p:cNvGraphicFramePr>
            <a:graphicFrameLocks noChangeAspect="1"/>
          </p:cNvGraphicFramePr>
          <p:nvPr>
            <p:extLst>
              <p:ext uri="{D42A27DB-BD31-4B8C-83A1-F6EECF244321}">
                <p14:modId xmlns:p14="http://schemas.microsoft.com/office/powerpoint/2010/main" val="2932762189"/>
              </p:ext>
            </p:extLst>
          </p:nvPr>
        </p:nvGraphicFramePr>
        <p:xfrm>
          <a:off x="-1437527" y="67918"/>
          <a:ext cx="12019055" cy="50076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5112335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1995686"/>
            <a:ext cx="9144000" cy="923330"/>
          </a:xfrm>
          <a:prstGeom prst="rect">
            <a:avLst/>
          </a:prstGeom>
          <a:noFill/>
        </p:spPr>
        <p:txBody>
          <a:bodyPr wrap="square" rtlCol="0">
            <a:spAutoFit/>
          </a:bodyPr>
          <a:lstStyle/>
          <a:p>
            <a:pPr algn="ctr"/>
            <a:r>
              <a:rPr lang="en-GB" sz="5400">
                <a:solidFill>
                  <a:schemeClr val="bg1"/>
                </a:solidFill>
                <a:latin typeface="Arial Black" panose="020B0A04020102020204" pitchFamily="34" charset="0"/>
                <a:ea typeface="Roboto Black" panose="02000000000000000000" pitchFamily="2" charset="0"/>
                <a:cs typeface="Roboto Black" panose="02000000000000000000" pitchFamily="2" charset="0"/>
              </a:rPr>
              <a:t>city-cycling.org</a:t>
            </a:r>
          </a:p>
        </p:txBody>
      </p:sp>
    </p:spTree>
    <p:extLst>
      <p:ext uri="{BB962C8B-B14F-4D97-AF65-F5344CB8AC3E}">
        <p14:creationId xmlns:p14="http://schemas.microsoft.com/office/powerpoint/2010/main" val="17799364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3648" y="992608"/>
            <a:ext cx="6336704" cy="278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30032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Stadt Frankfurt am Main\Burgstr_Ecke_Hoehenstr.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846" t="32222" r="10313" b="42646"/>
          <a:stretch/>
        </p:blipFill>
        <p:spPr bwMode="auto">
          <a:xfrm>
            <a:off x="0" y="0"/>
            <a:ext cx="9144000" cy="1735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83568" y="2639690"/>
            <a:ext cx="8352928" cy="1985159"/>
          </a:xfrm>
          <a:prstGeom prst="rect">
            <a:avLst/>
          </a:prstGeom>
          <a:noFill/>
        </p:spPr>
        <p:txBody>
          <a:bodyPr wrap="square" rtlCol="0">
            <a:spAutoFit/>
          </a:bodyPr>
          <a:lstStyle/>
          <a:p>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Active involvement of citizens in the exchange with municipalities</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cyclists’ concerns are taken seriously</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transparently demonstrate their commitment to cycling</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improved cycling infrastructure means more people cycle</a:t>
            </a:r>
          </a:p>
          <a:p>
            <a:pPr marL="270000" indent="-270000">
              <a:spcBef>
                <a:spcPts val="1800"/>
              </a:spcBef>
              <a:buClr>
                <a:schemeClr val="tx1">
                  <a:lumMod val="75000"/>
                  <a:lumOff val="25000"/>
                </a:schemeClr>
              </a:buClr>
              <a:buFont typeface="Wingdings" panose="05000000000000000000" pitchFamily="2" charset="2"/>
              <a:buChar char="è"/>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Effective, self-explanatory and easy-to-use tool </a:t>
            </a:r>
            <a:b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cyclists </a:t>
            </a:r>
            <a:r>
              <a:rPr lang="en-GB" u="sng">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and</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municipalities/administration</a:t>
            </a:r>
          </a:p>
        </p:txBody>
      </p:sp>
      <p:sp>
        <p:nvSpPr>
          <p:cNvPr id="8" name="Rechteck 7"/>
          <p:cNvSpPr/>
          <p:nvPr/>
        </p:nvSpPr>
        <p:spPr>
          <a:xfrm>
            <a:off x="683568" y="1995686"/>
            <a:ext cx="7200801" cy="523220"/>
          </a:xfrm>
          <a:prstGeom prst="rect">
            <a:avLst/>
          </a:prstGeom>
        </p:spPr>
        <p:txBody>
          <a:bodyPr wrap="square">
            <a:spAutoFit/>
          </a:bodyPr>
          <a:lstStyle/>
          <a:p>
            <a:pPr fontAlgn="auto">
              <a:lnSpc>
                <a:spcPct val="100000"/>
              </a:lnSpc>
              <a:spcAft>
                <a:spcPts val="0"/>
              </a:spcAft>
              <a:buClrTx/>
              <a:buSzTx/>
              <a:buFontTx/>
            </a:pPr>
            <a:r>
              <a:rPr lang="en-GB" sz="28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Why a reporting platform?</a:t>
            </a:r>
          </a:p>
        </p:txBody>
      </p:sp>
      <p:sp>
        <p:nvSpPr>
          <p:cNvPr id="7" name="Textfeld 6"/>
          <p:cNvSpPr txBox="1"/>
          <p:nvPr/>
        </p:nvSpPr>
        <p:spPr>
          <a:xfrm>
            <a:off x="6046480" y="1491630"/>
            <a:ext cx="3096344"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 </a:t>
            </a:r>
          </a:p>
        </p:txBody>
      </p:sp>
    </p:spTree>
    <p:extLst>
      <p:ext uri="{BB962C8B-B14F-4D97-AF65-F5344CB8AC3E}">
        <p14:creationId xmlns:p14="http://schemas.microsoft.com/office/powerpoint/2010/main" val="3941840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39952" y="260922"/>
            <a:ext cx="4824536"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What is </a:t>
            </a:r>
            <a:r>
              <a:rPr lang="en-GB" sz="3600" b="1" cap="sm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RADar!</a:t>
            </a:r>
          </a:p>
        </p:txBody>
      </p:sp>
      <p:sp>
        <p:nvSpPr>
          <p:cNvPr id="8" name="Textfeld 7"/>
          <p:cNvSpPr txBox="1"/>
          <p:nvPr/>
        </p:nvSpPr>
        <p:spPr>
          <a:xfrm>
            <a:off x="4139953" y="1509628"/>
            <a:ext cx="4824536" cy="3046988"/>
          </a:xfrm>
          <a:prstGeom prst="rect">
            <a:avLst/>
          </a:prstGeom>
          <a:noFill/>
        </p:spPr>
        <p:txBody>
          <a:bodyPr wrap="square" rtlCol="0">
            <a:spAutoFit/>
          </a:bodyPr>
          <a:lstStyle/>
          <a:p>
            <a:pPr>
              <a:spcAft>
                <a:spcPts val="1800"/>
              </a:spcAft>
            </a:pP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 planning tool</a:t>
            </a:r>
            <a:b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infrastructure</a:t>
            </a:r>
          </a:p>
          <a:p>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Citizen participation tool</a:t>
            </a:r>
          </a:p>
          <a:p>
            <a:pPr marL="270000" indent="-270000">
              <a:buClr>
                <a:schemeClr val="tx1">
                  <a:lumMod val="75000"/>
                  <a:lumOff val="25000"/>
                </a:schemeClr>
              </a:buClr>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reports can be submitted online or via the RADar! or CITY CYCLING app</a:t>
            </a:r>
          </a:p>
          <a:p>
            <a:pPr marL="270000" indent="-270000">
              <a:spcAft>
                <a:spcPts val="1800"/>
              </a:spcAft>
              <a:buFont typeface="Arial" panose="020B0604020202020204" pitchFamily="34" charset="0"/>
              <a:buChar cha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municipalities can contact cyclists directly – and vice versa</a:t>
            </a:r>
          </a:p>
          <a:p>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use by CITY CYCLING municipalities – </a:t>
            </a: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no extra cost!</a:t>
            </a: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val="0"/>
              </a:ext>
            </a:extLst>
          </a:blip>
          <a:srcRect r="2191"/>
          <a:stretch/>
        </p:blipFill>
        <p:spPr>
          <a:xfrm>
            <a:off x="0" y="0"/>
            <a:ext cx="3856384" cy="5143500"/>
          </a:xfrm>
          <a:prstGeom prst="rect">
            <a:avLst/>
          </a:prstGeom>
        </p:spPr>
      </p:pic>
    </p:spTree>
    <p:extLst>
      <p:ext uri="{BB962C8B-B14F-4D97-AF65-F5344CB8AC3E}">
        <p14:creationId xmlns:p14="http://schemas.microsoft.com/office/powerpoint/2010/main" val="332928146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29167" y="987574"/>
            <a:ext cx="5328593" cy="3831818"/>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Reports can only be submitted in the </a:t>
            </a: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municipality’s area of jurisdiction</a:t>
            </a: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Only</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people who have </a:t>
            </a: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signed up</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CITY CYCLING) can submit reports</a:t>
            </a:r>
          </a:p>
          <a:p>
            <a:pPr marL="450850" lvl="2" indent="-274638">
              <a:buClr>
                <a:schemeClr val="tx1">
                  <a:lumMod val="75000"/>
                  <a:lumOff val="25000"/>
                </a:schemeClr>
              </a:buClr>
              <a:buFont typeface="Wingdings" panose="05000000000000000000" pitchFamily="2" charset="2"/>
              <a:buChar char="è"/>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fewer “hoax reports”, manageable number of people submitting reports</a:t>
            </a:r>
          </a:p>
          <a:p>
            <a:pPr marL="450850" lvl="2" indent="-274638">
              <a:lnSpc>
                <a:spcPct val="100000"/>
              </a:lnSpc>
              <a:spcBef>
                <a:spcPts val="0"/>
              </a:spcBef>
              <a:spcAft>
                <a:spcPts val="1200"/>
              </a:spcAft>
              <a:buClr>
                <a:schemeClr val="tx1">
                  <a:lumMod val="75000"/>
                  <a:lumOff val="25000"/>
                </a:schemeClr>
              </a:buClr>
              <a:buFont typeface="Wingdings" panose="05000000000000000000" pitchFamily="2" charset="2"/>
              <a:buChar char="è"/>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another reason to participate in CITY CYCLING</a:t>
            </a: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Municipalities are </a:t>
            </a: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free to choose the reporting period</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t>
            </a:r>
          </a:p>
          <a:p>
            <a:pPr marL="360363" lvl="2" indent="-185738">
              <a:buClr>
                <a:schemeClr val="tx1">
                  <a:lumMod val="75000"/>
                  <a:lumOff val="25000"/>
                </a:schemeClr>
              </a:buClr>
              <a:buFont typeface="Symbol" panose="05050102010706020507" pitchFamily="18" charset="2"/>
              <a:buChar char="-"/>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during the 21-day local campaign</a:t>
            </a:r>
          </a:p>
          <a:p>
            <a:pPr marL="360363" lvl="2" indent="-185738">
              <a:buClr>
                <a:schemeClr val="tx1">
                  <a:lumMod val="75000"/>
                  <a:lumOff val="25000"/>
                </a:schemeClr>
              </a:buClr>
              <a:buFont typeface="Symbol" panose="05050102010706020507" pitchFamily="18" charset="2"/>
              <a:buChar char="-"/>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in the summer months</a:t>
            </a:r>
          </a:p>
          <a:p>
            <a:pPr marL="360363" lvl="2" indent="-185738">
              <a:spcAft>
                <a:spcPts val="1200"/>
              </a:spcAft>
              <a:buClr>
                <a:schemeClr val="tx1">
                  <a:lumMod val="75000"/>
                  <a:lumOff val="25000"/>
                </a:schemeClr>
              </a:buClr>
              <a:buFont typeface="Symbol" panose="05050102010706020507" pitchFamily="18" charset="2"/>
              <a:buChar char="-"/>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all year round, several times a year </a:t>
            </a:r>
          </a:p>
          <a:p>
            <a:pPr marL="450850" lvl="2" indent="-274638">
              <a:spcAft>
                <a:spcPts val="1200"/>
              </a:spcAft>
              <a:buClr>
                <a:schemeClr val="tx1">
                  <a:lumMod val="75000"/>
                  <a:lumOff val="25000"/>
                </a:schemeClr>
              </a:buClr>
              <a:buFont typeface="Wingdings" panose="05000000000000000000" pitchFamily="2" charset="2"/>
              <a:buChar char="è"/>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Test phase/manageable period for municipalities</a:t>
            </a:r>
          </a:p>
        </p:txBody>
      </p:sp>
      <p:sp>
        <p:nvSpPr>
          <p:cNvPr id="9" name="Rechteck 8"/>
          <p:cNvSpPr/>
          <p:nvPr/>
        </p:nvSpPr>
        <p:spPr>
          <a:xfrm>
            <a:off x="323528" y="267494"/>
            <a:ext cx="6048672"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7" name="Grafik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80111" y="1735501"/>
            <a:ext cx="3406582" cy="2817305"/>
          </a:xfrm>
          <a:prstGeom prst="rect">
            <a:avLst/>
          </a:prstGeom>
        </p:spPr>
      </p:pic>
    </p:spTree>
    <p:extLst>
      <p:ext uri="{BB962C8B-B14F-4D97-AF65-F5344CB8AC3E}">
        <p14:creationId xmlns:p14="http://schemas.microsoft.com/office/powerpoint/2010/main" val="67889431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864000864"/>
              </p:ext>
            </p:extLst>
          </p:nvPr>
        </p:nvGraphicFramePr>
        <p:xfrm>
          <a:off x="324694" y="1586150"/>
          <a:ext cx="8495777" cy="2424240"/>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750453">
                  <a:extLst>
                    <a:ext uri="{9D8B030D-6E8A-4147-A177-3AD203B41FA5}">
                      <a16:colId xmlns:a16="http://schemas.microsoft.com/office/drawing/2014/main" xmlns="" val="20002"/>
                    </a:ext>
                  </a:extLst>
                </a:gridCol>
                <a:gridCol w="1609049">
                  <a:extLst>
                    <a:ext uri="{9D8B030D-6E8A-4147-A177-3AD203B41FA5}">
                      <a16:colId xmlns:a16="http://schemas.microsoft.com/office/drawing/2014/main" xmlns="" val="20003"/>
                    </a:ext>
                  </a:extLst>
                </a:gridCol>
                <a:gridCol w="1609049">
                  <a:extLst>
                    <a:ext uri="{9D8B030D-6E8A-4147-A177-3AD203B41FA5}">
                      <a16:colId xmlns:a16="http://schemas.microsoft.com/office/drawing/2014/main" xmlns="" val="20004"/>
                    </a:ext>
                  </a:extLst>
                </a:gridCol>
              </a:tblGrid>
              <a:tr h="349485">
                <a:tc rowSpan="2">
                  <a:txBody>
                    <a:bodyPr/>
                    <a:lstStyle/>
                    <a:p>
                      <a:pPr>
                        <a:lnSpc>
                          <a:spcPct val="100000"/>
                        </a:lnSpc>
                        <a:spcAft>
                          <a:spcPts val="0"/>
                        </a:spcAft>
                      </a:pPr>
                      <a:r>
                        <a:rPr lang="en-GB" sz="1400">
                          <a:effectLst/>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GB" sz="1400" b="1" u="none" strike="noStrike">
                          <a:effectLst/>
                          <a:latin typeface="Arial" panose="020B0604020202020204" pitchFamily="34" charset="0"/>
                          <a:cs typeface="Arial" panose="020B0604020202020204" pitchFamily="34" charset="0"/>
                        </a:rPr>
                        <a:t>Outside of the local campaign period</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en-GB" sz="1400" b="1" u="sng" strike="noStrike">
                          <a:effectLst/>
                          <a:latin typeface="Arial" panose="020B0604020202020204" pitchFamily="34" charset="0"/>
                          <a:cs typeface="Arial" panose="020B0604020202020204" pitchFamily="34" charset="0"/>
                        </a:rPr>
                        <a:t>Without</a:t>
                      </a:r>
                      <a:r>
                        <a:rPr lang="en-GB" sz="1400" b="1" u="none" strike="noStrike">
                          <a:effectLst/>
                          <a:latin typeface="Arial" panose="020B0604020202020204" pitchFamily="34" charset="0"/>
                          <a:cs typeface="Arial" panose="020B0604020202020204" pitchFamily="34" charset="0"/>
                        </a:rPr>
                        <a:t> participation </a:t>
                      </a:r>
                      <a:br>
                        <a:rPr lang="en-GB" sz="1400" b="1" u="none" strike="noStrike">
                          <a:effectLst/>
                          <a:latin typeface="Arial" panose="020B0604020202020204" pitchFamily="34" charset="0"/>
                          <a:cs typeface="Arial" panose="020B0604020202020204" pitchFamily="34" charset="0"/>
                        </a:rPr>
                      </a:br>
                      <a:r>
                        <a:rPr lang="en-GB" sz="1400" b="1" u="none" strike="noStrike">
                          <a:effectLst/>
                          <a:latin typeface="Arial" panose="020B0604020202020204" pitchFamily="34" charset="0"/>
                          <a:cs typeface="Arial" panose="020B0604020202020204" pitchFamily="34" charset="0"/>
                        </a:rPr>
                        <a:t>in CITY CYCLING</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xmlns="" val="10000"/>
                  </a:ext>
                </a:extLst>
              </a:tr>
              <a:tr h="412513">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xmlns="" val="10001"/>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€ 100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€ 150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€ 220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€ 325 </a:t>
                      </a:r>
                    </a:p>
                  </a:txBody>
                  <a:tcPr marL="72000" marR="72000" marT="36000" marB="36000" anchor="ctr">
                    <a:lnT w="9525" cap="flat" cmpd="sng" algn="ctr">
                      <a:noFill/>
                      <a:prstDash val="solid"/>
                    </a:lnT>
                  </a:tcPr>
                </a:tc>
                <a:extLst>
                  <a:ext uri="{0D108BD9-81ED-4DB2-BD59-A6C34878D82A}">
                    <a16:rowId xmlns:a16="http://schemas.microsoft.com/office/drawing/2014/main" xmlns="" val="10002"/>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€ 165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€ 250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€ 360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€ 530 </a:t>
                      </a:r>
                    </a:p>
                  </a:txBody>
                  <a:tcPr marL="72000" marR="72000" marT="36000" marB="36000" anchor="ctr"/>
                </a:tc>
                <a:extLst>
                  <a:ext uri="{0D108BD9-81ED-4DB2-BD59-A6C34878D82A}">
                    <a16:rowId xmlns:a16="http://schemas.microsoft.com/office/drawing/2014/main" xmlns="" val="10003"/>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€ 220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€ 325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€ 470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€ 705 </a:t>
                      </a:r>
                    </a:p>
                  </a:txBody>
                  <a:tcPr marL="72000" marR="72000" marT="36000" marB="36000" anchor="ctr"/>
                </a:tc>
                <a:extLst>
                  <a:ext uri="{0D108BD9-81ED-4DB2-BD59-A6C34878D82A}">
                    <a16:rowId xmlns:a16="http://schemas.microsoft.com/office/drawing/2014/main" xmlns="" val="10004"/>
                  </a:ext>
                </a:extLst>
              </a:tr>
              <a:tr h="236034">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€ 265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€ 400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€ 585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€ 870 </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xmlns="" val="10005"/>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€ 330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€ 495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€ 725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€ 1.090 </a:t>
                      </a:r>
                    </a:p>
                  </a:txBody>
                  <a:tcPr marL="72000" marR="72000" marT="36000" marB="36000" anchor="ctr">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xmlns="" val="10006"/>
                  </a:ext>
                </a:extLst>
              </a:tr>
            </a:tbl>
          </a:graphicData>
        </a:graphic>
      </p:graphicFrame>
      <p:sp>
        <p:nvSpPr>
          <p:cNvPr id="3" name="Rechteck 2"/>
          <p:cNvSpPr/>
          <p:nvPr/>
        </p:nvSpPr>
        <p:spPr>
          <a:xfrm>
            <a:off x="324694" y="261104"/>
            <a:ext cx="8567786" cy="646331"/>
          </a:xfrm>
          <a:prstGeom prst="rect">
            <a:avLst/>
          </a:prstGeom>
        </p:spPr>
        <p:txBody>
          <a:bodyPr wrap="square">
            <a:spAutoFit/>
          </a:bodyPr>
          <a:lstStyle/>
          <a:p>
            <a:pPr fontAlgn="auto">
              <a:lnSpc>
                <a:spcPct val="100000"/>
              </a:lnSpc>
              <a:spcAft>
                <a:spcPts val="0"/>
              </a:spcAft>
              <a:buClrTx/>
              <a:buSzTx/>
              <a:buFontTx/>
            </a:pPr>
            <a:r>
              <a:rPr lang="en-GB" sz="3600" b="1" cap="sm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 ONE-YEAR LICENCES</a:t>
            </a:r>
          </a:p>
        </p:txBody>
      </p:sp>
      <p:sp>
        <p:nvSpPr>
          <p:cNvPr id="4" name="Textfeld 3"/>
          <p:cNvSpPr txBox="1"/>
          <p:nvPr/>
        </p:nvSpPr>
        <p:spPr>
          <a:xfrm>
            <a:off x="302108" y="4010390"/>
            <a:ext cx="2480674" cy="246221"/>
          </a:xfrm>
          <a:prstGeom prst="rect">
            <a:avLst/>
          </a:prstGeom>
          <a:noFill/>
        </p:spPr>
        <p:txBody>
          <a:bodyPr wrap="square" rtlCol="0">
            <a:spAutoFit/>
          </a:bodyPr>
          <a:lstStyle/>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p:txBody>
      </p:sp>
    </p:spTree>
    <p:extLst>
      <p:ext uri="{BB962C8B-B14F-4D97-AF65-F5344CB8AC3E}">
        <p14:creationId xmlns:p14="http://schemas.microsoft.com/office/powerpoint/2010/main" val="295530080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2655202985"/>
              </p:ext>
            </p:extLst>
          </p:nvPr>
        </p:nvGraphicFramePr>
        <p:xfrm>
          <a:off x="324694" y="1588814"/>
          <a:ext cx="8495778" cy="2710776"/>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750454">
                  <a:extLst>
                    <a:ext uri="{9D8B030D-6E8A-4147-A177-3AD203B41FA5}">
                      <a16:colId xmlns:a16="http://schemas.microsoft.com/office/drawing/2014/main" xmlns="" val="20002"/>
                    </a:ext>
                  </a:extLst>
                </a:gridCol>
                <a:gridCol w="1609049">
                  <a:extLst>
                    <a:ext uri="{9D8B030D-6E8A-4147-A177-3AD203B41FA5}">
                      <a16:colId xmlns:a16="http://schemas.microsoft.com/office/drawing/2014/main" xmlns="" val="20003"/>
                    </a:ext>
                  </a:extLst>
                </a:gridCol>
                <a:gridCol w="1609049">
                  <a:extLst>
                    <a:ext uri="{9D8B030D-6E8A-4147-A177-3AD203B41FA5}">
                      <a16:colId xmlns:a16="http://schemas.microsoft.com/office/drawing/2014/main" xmlns="" val="20004"/>
                    </a:ext>
                  </a:extLst>
                </a:gridCol>
              </a:tblGrid>
              <a:tr h="355056">
                <a:tc rowSpan="2">
                  <a:txBody>
                    <a:bodyPr/>
                    <a:lstStyle/>
                    <a:p>
                      <a:pPr>
                        <a:lnSpc>
                          <a:spcPct val="100000"/>
                        </a:lnSpc>
                        <a:spcAft>
                          <a:spcPts val="0"/>
                        </a:spcAft>
                      </a:pPr>
                      <a:r>
                        <a:rPr lang="en-GB" sz="1400">
                          <a:effectLst/>
                          <a:latin typeface="Arial" panose="020B0604020202020204" pitchFamily="34" charset="0"/>
                          <a:cs typeface="Arial" panose="020B0604020202020204" pitchFamily="34" charset="0"/>
                        </a:rPr>
                        <a:t>Number of inhabitants</a:t>
                      </a:r>
                    </a:p>
                  </a:txBody>
                  <a:tcPr marL="72000" marR="72000" marT="36000" marB="36000" anchor="ctr">
                    <a:solidFill>
                      <a:srgbClr val="54A4DF"/>
                    </a:solidFill>
                  </a:tcPr>
                </a:tc>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GB" sz="1400" b="1" u="none" strike="noStrike">
                          <a:effectLst/>
                          <a:latin typeface="Arial" panose="020B0604020202020204" pitchFamily="34" charset="0"/>
                          <a:cs typeface="Arial" panose="020B0604020202020204" pitchFamily="34" charset="0"/>
                        </a:rPr>
                        <a:t>Outside of the local campaign period*</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en-GB" sz="1400" b="1" u="sng" strike="noStrike">
                          <a:effectLst/>
                          <a:latin typeface="Arial" panose="020B0604020202020204" pitchFamily="34" charset="0"/>
                          <a:cs typeface="Arial" panose="020B0604020202020204" pitchFamily="34" charset="0"/>
                        </a:rPr>
                        <a:t>Without</a:t>
                      </a:r>
                      <a:r>
                        <a:rPr lang="en-GB" sz="1400" b="1" u="none" strike="noStrike">
                          <a:effectLst/>
                          <a:latin typeface="Arial" panose="020B0604020202020204" pitchFamily="34" charset="0"/>
                          <a:cs typeface="Arial" panose="020B0604020202020204" pitchFamily="34" charset="0"/>
                        </a:rPr>
                        <a:t> participation </a:t>
                      </a:r>
                      <a:br>
                        <a:rPr lang="en-GB" sz="1400" b="1" u="none" strike="noStrike">
                          <a:effectLst/>
                          <a:latin typeface="Arial" panose="020B0604020202020204" pitchFamily="34" charset="0"/>
                          <a:cs typeface="Arial" panose="020B0604020202020204" pitchFamily="34" charset="0"/>
                        </a:rPr>
                      </a:br>
                      <a:r>
                        <a:rPr lang="en-GB" sz="1400" b="1" u="none" strike="noStrike">
                          <a:effectLst/>
                          <a:latin typeface="Arial" panose="020B0604020202020204" pitchFamily="34" charset="0"/>
                          <a:cs typeface="Arial" panose="020B0604020202020204" pitchFamily="34" charset="0"/>
                        </a:rPr>
                        <a:t>in CITY CYCLING</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xmlns="" val="10000"/>
                  </a:ext>
                </a:extLst>
              </a:tr>
              <a:tr h="419089">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tc>
                  <a:txBody>
                    <a:bodyPr/>
                    <a:lstStyle/>
                    <a:p>
                      <a:pPr marL="0" algn="ctr" defTabSz="914400" rtl="0" eaLnBrk="1" latinLnBrk="0" hangingPunct="1">
                        <a:lnSpc>
                          <a:spcPct val="100000"/>
                        </a:lnSpc>
                        <a:spcAft>
                          <a:spcPts val="0"/>
                        </a:spcAft>
                      </a:pPr>
                      <a:r>
                        <a:rPr lang="en-GB" sz="1400" b="1">
                          <a:solidFill>
                            <a:schemeClr val="bg1"/>
                          </a:solidFill>
                          <a:effectLst/>
                          <a:latin typeface="Arial" panose="020B0604020202020204" pitchFamily="34" charset="0"/>
                          <a:ea typeface="+mn-ea"/>
                          <a:cs typeface="Arial" panose="020B0604020202020204" pitchFamily="34" charset="0"/>
                        </a:rPr>
                        <a:t>Climate Alliance members</a:t>
                      </a:r>
                    </a:p>
                  </a:txBody>
                  <a:tcPr marL="72000" marR="72000" marT="36000" marB="36000">
                    <a:lnB w="9525" cap="flat" cmpd="sng" algn="ctr">
                      <a:noFill/>
                      <a:prstDash val="solid"/>
                    </a:lnB>
                    <a:solidFill>
                      <a:srgbClr val="54A4D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effectLst/>
                          <a:latin typeface="Arial" panose="020B0604020202020204" pitchFamily="34" charset="0"/>
                          <a:ea typeface="+mn-ea"/>
                          <a:cs typeface="Arial" panose="020B0604020202020204" pitchFamily="34" charset="0"/>
                        </a:rPr>
                        <a:t>Non-members</a:t>
                      </a: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xmlns="" val="10001"/>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Less than 10,000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€ 75</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€ 110</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€ 155</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€ 230</a:t>
                      </a:r>
                    </a:p>
                  </a:txBody>
                  <a:tcPr marL="72000" marR="72000" marT="36000" marB="36000" anchor="ctr">
                    <a:lnT w="9525" cap="flat" cmpd="sng" algn="ctr">
                      <a:noFill/>
                      <a:prstDash val="solid"/>
                    </a:lnT>
                  </a:tcPr>
                </a:tc>
                <a:extLst>
                  <a:ext uri="{0D108BD9-81ED-4DB2-BD59-A6C34878D82A}">
                    <a16:rowId xmlns:a16="http://schemas.microsoft.com/office/drawing/2014/main" xmlns="" val="10002"/>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 to 49,999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€ 120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€ 185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€ 255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€ 380</a:t>
                      </a:r>
                    </a:p>
                  </a:txBody>
                  <a:tcPr marL="72000" marR="72000" marT="36000" marB="36000" anchor="ctr"/>
                </a:tc>
                <a:extLst>
                  <a:ext uri="{0D108BD9-81ED-4DB2-BD59-A6C34878D82A}">
                    <a16:rowId xmlns:a16="http://schemas.microsoft.com/office/drawing/2014/main" xmlns="" val="10003"/>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50,000 to 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€ 155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€ 230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€ 330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€ 495</a:t>
                      </a:r>
                    </a:p>
                  </a:txBody>
                  <a:tcPr marL="72000" marR="72000" marT="36000" marB="36000" anchor="ctr"/>
                </a:tc>
                <a:extLst>
                  <a:ext uri="{0D108BD9-81ED-4DB2-BD59-A6C34878D82A}">
                    <a16:rowId xmlns:a16="http://schemas.microsoft.com/office/drawing/2014/main" xmlns="" val="10004"/>
                  </a:ext>
                </a:extLst>
              </a:tr>
              <a:tr h="239796">
                <a:tc>
                  <a:txBody>
                    <a:bodyPr/>
                    <a:lstStyle/>
                    <a:p>
                      <a:pPr>
                        <a:lnSpc>
                          <a:spcPct val="100000"/>
                        </a:lnSpc>
                        <a:spcAft>
                          <a:spcPts val="0"/>
                        </a:spcAft>
                      </a:pPr>
                      <a:r>
                        <a:rPr lang="en-GB" sz="1400" b="1">
                          <a:solidFill>
                            <a:schemeClr val="tx1">
                              <a:lumMod val="75000"/>
                              <a:lumOff val="25000"/>
                            </a:schemeClr>
                          </a:solidFill>
                          <a:effectLst/>
                          <a:latin typeface="Arial" panose="020B0604020202020204" pitchFamily="34" charset="0"/>
                          <a:cs typeface="Arial" panose="020B0604020202020204" pitchFamily="34" charset="0"/>
                        </a:rPr>
                        <a:t>100,000 to 499,999</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€ 190</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€ 275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€ 405</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€ 610</a:t>
                      </a:r>
                    </a:p>
                  </a:txBody>
                  <a:tcPr marL="72000" marR="72000" marT="36000" marB="36000" anchor="ctr"/>
                </a:tc>
                <a:extLst>
                  <a:ext uri="{0D108BD9-81ED-4DB2-BD59-A6C34878D82A}">
                    <a16:rowId xmlns:a16="http://schemas.microsoft.com/office/drawing/2014/main" xmlns="" val="10005"/>
                  </a:ext>
                </a:extLst>
              </a:tr>
              <a:tr h="2397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a:solidFill>
                            <a:schemeClr val="tx1">
                              <a:lumMod val="75000"/>
                              <a:lumOff val="25000"/>
                            </a:schemeClr>
                          </a:solidFill>
                          <a:effectLst/>
                          <a:latin typeface="Arial" panose="020B0604020202020204" pitchFamily="34" charset="0"/>
                          <a:cs typeface="Arial" panose="020B0604020202020204" pitchFamily="34" charset="0"/>
                        </a:rPr>
                        <a:t>More than 500,000</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€ 235</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€ 355</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€ 510</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en-GB" sz="1400" b="1">
                          <a:solidFill>
                            <a:schemeClr val="tx1">
                              <a:lumMod val="75000"/>
                              <a:lumOff val="25000"/>
                            </a:schemeClr>
                          </a:solidFill>
                          <a:effectLst/>
                          <a:latin typeface="Arial" panose="020B0604020202020204" pitchFamily="34" charset="0"/>
                          <a:ea typeface="+mn-ea"/>
                          <a:cs typeface="Arial" panose="020B0604020202020204" pitchFamily="34" charset="0"/>
                        </a:rPr>
                        <a:t>€ 760</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xmlns="" val="10006"/>
                  </a:ext>
                </a:extLst>
              </a:tr>
              <a:tr h="286536">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a:solidFill>
                            <a:schemeClr val="tx1">
                              <a:lumMod val="75000"/>
                              <a:lumOff val="25000"/>
                            </a:schemeClr>
                          </a:solidFill>
                          <a:effectLst/>
                          <a:latin typeface="Arial" panose="020B0604020202020204" pitchFamily="34" charset="0"/>
                          <a:ea typeface="Times New Roman"/>
                          <a:cs typeface="Arial" panose="020B0604020202020204" pitchFamily="34" charset="0"/>
                        </a:rPr>
                        <a:t>Participation in CITY CYCLING required in all three years</a:t>
                      </a:r>
                    </a:p>
                  </a:txBody>
                  <a:tcPr marL="72000" marR="72000" marT="36000" marB="36000" anchor="ctr">
                    <a:lnT w="9525" cap="flat" cmpd="sng" algn="ctr">
                      <a:solidFill>
                        <a:schemeClr val="accent1"/>
                      </a:solidFill>
                      <a:prstDash val="solid"/>
                      <a:round/>
                      <a:headEnd type="none" w="med" len="med"/>
                      <a:tailEnd type="none" w="med" len="med"/>
                    </a:lnT>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kern="1200" spc="20" dirty="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kern="1200" spc="20" dirty="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extLst>
                  <a:ext uri="{0D108BD9-81ED-4DB2-BD59-A6C34878D82A}">
                    <a16:rowId xmlns:a16="http://schemas.microsoft.com/office/drawing/2014/main" xmlns="" val="10007"/>
                  </a:ext>
                </a:extLst>
              </a:tr>
            </a:tbl>
          </a:graphicData>
        </a:graphic>
      </p:graphicFrame>
      <p:sp>
        <p:nvSpPr>
          <p:cNvPr id="3" name="Rechteck 2"/>
          <p:cNvSpPr/>
          <p:nvPr/>
        </p:nvSpPr>
        <p:spPr>
          <a:xfrm>
            <a:off x="324694" y="261104"/>
            <a:ext cx="8567786" cy="892552"/>
          </a:xfrm>
          <a:prstGeom prst="rect">
            <a:avLst/>
          </a:prstGeom>
        </p:spPr>
        <p:txBody>
          <a:bodyPr wrap="square">
            <a:spAutoFit/>
          </a:bodyPr>
          <a:lstStyle/>
          <a:p>
            <a:pPr fontAlgn="auto">
              <a:lnSpc>
                <a:spcPct val="100000"/>
              </a:lnSpc>
              <a:spcAft>
                <a:spcPts val="0"/>
              </a:spcAft>
              <a:buClrTx/>
              <a:buSzTx/>
              <a:buFontTx/>
            </a:pPr>
            <a:r>
              <a:rPr lang="en-GB" sz="3600" b="1" cap="small">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 THREE-YEAR LICENCES</a:t>
            </a:r>
          </a:p>
          <a:p>
            <a:pPr fontAlgn="auto">
              <a:lnSpc>
                <a:spcPct val="100000"/>
              </a:lnSpc>
              <a:spcAft>
                <a:spcPts val="0"/>
              </a:spcAft>
              <a:buClrTx/>
              <a:buSzTx/>
              <a:buFontTx/>
            </a:pPr>
            <a:r>
              <a:rPr lang="en-GB" sz="1600">
                <a:solidFill>
                  <a:schemeClr val="tx1">
                    <a:lumMod val="75000"/>
                    <a:lumOff val="25000"/>
                  </a:schemeClr>
                </a:solidFill>
                <a:latin typeface="Arial" panose="020B0604020202020204" pitchFamily="34" charset="0"/>
                <a:cs typeface="Arial" panose="020B0604020202020204" pitchFamily="34" charset="0"/>
              </a:rPr>
              <a:t>The fees indicated are per year, payable in advance for all three years</a:t>
            </a:r>
          </a:p>
        </p:txBody>
      </p:sp>
      <p:sp>
        <p:nvSpPr>
          <p:cNvPr id="5" name="Textfeld 4"/>
          <p:cNvSpPr txBox="1"/>
          <p:nvPr/>
        </p:nvSpPr>
        <p:spPr>
          <a:xfrm>
            <a:off x="291925" y="4320838"/>
            <a:ext cx="2480674" cy="246221"/>
          </a:xfrm>
          <a:prstGeom prst="rect">
            <a:avLst/>
          </a:prstGeom>
          <a:noFill/>
        </p:spPr>
        <p:txBody>
          <a:bodyPr wrap="square" rtlCol="0">
            <a:spAutoFit/>
          </a:bodyPr>
          <a:lstStyle/>
          <a:p>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Incl. VAT</a:t>
            </a:r>
          </a:p>
        </p:txBody>
      </p:sp>
    </p:spTree>
    <p:extLst>
      <p:ext uri="{BB962C8B-B14F-4D97-AF65-F5344CB8AC3E}">
        <p14:creationId xmlns:p14="http://schemas.microsoft.com/office/powerpoint/2010/main" val="307641919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2976304" y="1203598"/>
            <a:ext cx="3179872" cy="3168352"/>
            <a:chOff x="2991176" y="1441436"/>
            <a:chExt cx="3179872" cy="3168352"/>
          </a:xfrm>
        </p:grpSpPr>
        <p:sp>
          <p:nvSpPr>
            <p:cNvPr id="8" name="Ellipse 7"/>
            <p:cNvSpPr/>
            <p:nvPr/>
          </p:nvSpPr>
          <p:spPr>
            <a:xfrm>
              <a:off x="2993904" y="1441436"/>
              <a:ext cx="3168352" cy="3168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991176" y="1801476"/>
              <a:ext cx="3179872" cy="23042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pieren 1"/>
          <p:cNvGrpSpPr/>
          <p:nvPr/>
        </p:nvGrpSpPr>
        <p:grpSpPr>
          <a:xfrm>
            <a:off x="387641" y="1801477"/>
            <a:ext cx="2159343" cy="2140031"/>
            <a:chOff x="723985" y="2037708"/>
            <a:chExt cx="1975807" cy="1975807"/>
          </a:xfrm>
        </p:grpSpPr>
        <p:sp>
          <p:nvSpPr>
            <p:cNvPr id="10" name="Ellipse 9"/>
            <p:cNvSpPr/>
            <p:nvPr/>
          </p:nvSpPr>
          <p:spPr>
            <a:xfrm>
              <a:off x="723985" y="2037708"/>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968938" y="2664005"/>
              <a:ext cx="1541236" cy="68320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hteck 18"/>
          <p:cNvSpPr/>
          <p:nvPr/>
        </p:nvSpPr>
        <p:spPr>
          <a:xfrm>
            <a:off x="324694" y="261104"/>
            <a:ext cx="7200800" cy="984885"/>
          </a:xfrm>
          <a:prstGeom prst="rect">
            <a:avLst/>
          </a:prstGeom>
        </p:spPr>
        <p:txBody>
          <a:bodyPr wrap="square">
            <a:spAutoFit/>
          </a:bodyPr>
          <a:lstStyle/>
          <a:p>
            <a:pPr fontAlgn="auto">
              <a:lnSpc>
                <a:spcPct val="100000"/>
              </a:lnSpc>
              <a:spcAft>
                <a:spcPts val="0"/>
              </a:spcAft>
              <a:buClrTx/>
              <a:buSzTx/>
              <a:buFontTx/>
            </a:pPr>
            <a:r>
              <a:rPr lang="en-GB" sz="40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Overview</a:t>
            </a:r>
          </a:p>
        </p:txBody>
      </p:sp>
      <p:grpSp>
        <p:nvGrpSpPr>
          <p:cNvPr id="5" name="Gruppieren 4"/>
          <p:cNvGrpSpPr/>
          <p:nvPr/>
        </p:nvGrpSpPr>
        <p:grpSpPr>
          <a:xfrm>
            <a:off x="6579432" y="1799871"/>
            <a:ext cx="2159343" cy="2140031"/>
            <a:chOff x="6445105" y="2037709"/>
            <a:chExt cx="1975807" cy="1975807"/>
          </a:xfrm>
        </p:grpSpPr>
        <p:sp>
          <p:nvSpPr>
            <p:cNvPr id="11" name="Ellipse 10"/>
            <p:cNvSpPr/>
            <p:nvPr/>
          </p:nvSpPr>
          <p:spPr>
            <a:xfrm>
              <a:off x="6445105" y="2037709"/>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Picture 2" descr="D:\MOVEBIS Ausgründung\MOVEBIS Ausgründung\03 Kommunikation\Grafik\Logo\Ride-Logos\RiDE - Logo Markenanmeldung\Logo-ride-hell-transparen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603115" y="2284585"/>
              <a:ext cx="1659787" cy="14820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ieren 5"/>
          <p:cNvGrpSpPr/>
          <p:nvPr/>
        </p:nvGrpSpPr>
        <p:grpSpPr>
          <a:xfrm>
            <a:off x="4716016" y="3363838"/>
            <a:ext cx="2413606" cy="1706215"/>
            <a:chOff x="4716016" y="3363838"/>
            <a:chExt cx="2413606" cy="1706215"/>
          </a:xfrm>
        </p:grpSpPr>
        <p:sp>
          <p:nvSpPr>
            <p:cNvPr id="12" name="Ellipse 11"/>
            <p:cNvSpPr>
              <a:spLocks noChangeAspect="1"/>
            </p:cNvSpPr>
            <p:nvPr/>
          </p:nvSpPr>
          <p:spPr>
            <a:xfrm>
              <a:off x="5133291" y="3435846"/>
              <a:ext cx="1584176" cy="158417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P:\KB-Projekte\STADTRADELN\Schulradeln\!Grafik\Logo\Schulradeln Logo Paket\Schulradeln Logo Quadratisch\Mit Claim\Weiß\schulradeln_Logo_RZ_Weiß.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716016" y="3363838"/>
              <a:ext cx="2413606" cy="17062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1613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5536" y="261104"/>
            <a:ext cx="8280920"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Key features</a:t>
            </a:r>
          </a:p>
        </p:txBody>
      </p:sp>
      <p:sp>
        <p:nvSpPr>
          <p:cNvPr id="3" name="Textfeld 2"/>
          <p:cNvSpPr txBox="1"/>
          <p:nvPr/>
        </p:nvSpPr>
        <p:spPr>
          <a:xfrm>
            <a:off x="373391" y="1273338"/>
            <a:ext cx="4140000" cy="3816429"/>
          </a:xfrm>
          <a:prstGeom prst="rect">
            <a:avLst/>
          </a:prstGeom>
          <a:noFill/>
        </p:spPr>
        <p:txBody>
          <a:bodyPr wrap="square" rtlCol="0">
            <a:spAutoFit/>
          </a:bodyPr>
          <a:lstStyle/>
          <a:p>
            <a:pPr marL="180000" lvl="1" indent="-180000">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Free choice of categories</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that cyclists can submit reports for</a:t>
            </a:r>
          </a:p>
          <a:p>
            <a:pPr marL="180000" lvl="1" indent="-180000">
              <a:spcAft>
                <a:spcPts val="1200"/>
              </a:spcAft>
              <a:buClr>
                <a:schemeClr val="tx1">
                  <a:lumMod val="75000"/>
                  <a:lumOff val="25000"/>
                </a:schemeClr>
              </a:buClr>
              <a:buFont typeface="Arial" panose="020B0604020202020204" pitchFamily="34" charset="0"/>
              <a:buChar char="•"/>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Freely adjustable </a:t>
            </a: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visibility of report status</a:t>
            </a:r>
          </a:p>
          <a:p>
            <a:pPr marL="180000" lvl="1" indent="-180000">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Prioritisation of reports</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by urgency</a:t>
            </a:r>
          </a:p>
          <a:p>
            <a:pPr marL="180000" lvl="1" indent="-180000">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Comment function</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citizens </a:t>
            </a:r>
            <a:r>
              <a:rPr lang="en-GB" sz="1600" i="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and</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local administration</a:t>
            </a:r>
          </a:p>
          <a:p>
            <a:pPr marL="180000" lvl="1" indent="-180000">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Multiple access points and forwarding</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support with shared responsibilities</a:t>
            </a:r>
          </a:p>
          <a:p>
            <a:pPr marL="180000" lvl="1" indent="-180000">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Positive reports</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possible, not just “complaints”</a:t>
            </a:r>
          </a:p>
        </p:txBody>
      </p:sp>
      <p:sp>
        <p:nvSpPr>
          <p:cNvPr id="4" name="Textfeld 3"/>
          <p:cNvSpPr txBox="1"/>
          <p:nvPr/>
        </p:nvSpPr>
        <p:spPr>
          <a:xfrm>
            <a:off x="4572480" y="1273339"/>
            <a:ext cx="4140000" cy="2523768"/>
          </a:xfrm>
          <a:prstGeom prst="rect">
            <a:avLst/>
          </a:prstGeom>
          <a:noFill/>
        </p:spPr>
        <p:txBody>
          <a:bodyPr wrap="square" rtlCol="0">
            <a:spAutoFit/>
          </a:bodyPr>
          <a:lstStyle/>
          <a:p>
            <a:pPr marL="180000" lvl="1" indent="-180000">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Merging</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of reports for one and the same issue</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Customisable </a:t>
            </a: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automated emails</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new reports</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Filter and export functions</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for subsequent processing</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en-GB" sz="16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Categorisation</a:t>
            </a: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according to time commitment: short/medium/long-term</a:t>
            </a:r>
          </a:p>
        </p:txBody>
      </p:sp>
      <p:grpSp>
        <p:nvGrpSpPr>
          <p:cNvPr id="5" name="Gruppieren 4"/>
          <p:cNvGrpSpPr>
            <a:grpSpLocks noChangeAspect="1"/>
          </p:cNvGrpSpPr>
          <p:nvPr/>
        </p:nvGrpSpPr>
        <p:grpSpPr>
          <a:xfrm>
            <a:off x="4967511" y="3898778"/>
            <a:ext cx="3876367" cy="1056833"/>
            <a:chOff x="4555220" y="3790161"/>
            <a:chExt cx="4288660" cy="1169238"/>
          </a:xfrm>
        </p:grpSpPr>
        <p:pic>
          <p:nvPicPr>
            <p:cNvPr id="1026" name="Picture 2" descr="P:\KB-Projekte\STADTRADELN\RADar!\Grafik\RADar Pins\Grün\radar_pin_grue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25142" y="3790161"/>
              <a:ext cx="779492" cy="11692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KB-Projekte\STADTRADELN\RADar!\Grafik\RADar Pins\Rot\radar_pin_rot.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55220" y="3946698"/>
              <a:ext cx="475523" cy="713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KB-Projekte\STADTRADELN\RADar!\Grafik\RADar Pins\Weiß\radar_pin_weiß.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316416" y="3945594"/>
              <a:ext cx="527464" cy="7911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KB-Projekte\STADTRADELN\RADar!\Grafik\RADar Pins\Daumen\Daumen Blau\radar_pin_blau_daumen.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534188" y="3918688"/>
              <a:ext cx="638212" cy="957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KB-Projekte\STADTRADELN\RADar!\Grafik\RADar Pins\Gelb\radar_pin_gelb.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64089" y="3910068"/>
              <a:ext cx="648072" cy="9721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6259932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2008460"/>
            <a:ext cx="9144000" cy="923330"/>
          </a:xfrm>
          <a:prstGeom prst="rect">
            <a:avLst/>
          </a:prstGeom>
          <a:noFill/>
        </p:spPr>
        <p:txBody>
          <a:bodyPr wrap="square" rtlCol="0">
            <a:spAutoFit/>
          </a:bodyPr>
          <a:lstStyle/>
          <a:p>
            <a:pPr algn="ctr"/>
            <a:r>
              <a:rPr lang="en-GB" sz="540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p:txBody>
      </p:sp>
    </p:spTree>
    <p:extLst>
      <p:ext uri="{BB962C8B-B14F-4D97-AF65-F5344CB8AC3E}">
        <p14:creationId xmlns:p14="http://schemas.microsoft.com/office/powerpoint/2010/main" val="325269429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Picture 2" descr="D:\MOVEBIS Ausgründung\MOVEBIS Ausgründung\03 Kommunikation\Grafik\Logo\Ride-Logos\RiDE - Logo Markenanmeldung\Logo-ride-hell-transparent.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91780" y="803575"/>
            <a:ext cx="3960441" cy="3536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96205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requirements</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grpSp>
        <p:nvGrpSpPr>
          <p:cNvPr id="18" name="Gruppieren 17"/>
          <p:cNvGrpSpPr/>
          <p:nvPr/>
        </p:nvGrpSpPr>
        <p:grpSpPr>
          <a:xfrm>
            <a:off x="575556" y="1635646"/>
            <a:ext cx="7992888" cy="2677656"/>
            <a:chOff x="575556" y="1635646"/>
            <a:chExt cx="7992888" cy="2677656"/>
          </a:xfrm>
        </p:grpSpPr>
        <p:sp>
          <p:nvSpPr>
            <p:cNvPr id="5" name="Textfeld 4"/>
            <p:cNvSpPr txBox="1"/>
            <p:nvPr/>
          </p:nvSpPr>
          <p:spPr>
            <a:xfrm>
              <a:off x="575556" y="1635646"/>
              <a:ext cx="7992888" cy="2677656"/>
            </a:xfrm>
            <a:prstGeom prst="rect">
              <a:avLst/>
            </a:prstGeom>
            <a:noFill/>
          </p:spPr>
          <p:txBody>
            <a:bodyPr wrap="square" rtlCol="0">
              <a:spAutoFit/>
            </a:bodyPr>
            <a:lstStyle/>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Needs analysis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Conception of new offers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Limited resources</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Optimisation of existing offers</a:t>
              </a:r>
            </a:p>
          </p:txBody>
        </p:sp>
        <p:sp>
          <p:nvSpPr>
            <p:cNvPr id="10" name="Pfeil nach unten 9"/>
            <p:cNvSpPr/>
            <p:nvPr/>
          </p:nvSpPr>
          <p:spPr>
            <a:xfrm>
              <a:off x="4067944" y="2115649"/>
              <a:ext cx="540060" cy="288032"/>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unten 18"/>
            <p:cNvSpPr/>
            <p:nvPr/>
          </p:nvSpPr>
          <p:spPr>
            <a:xfrm>
              <a:off x="4062518" y="2830458"/>
              <a:ext cx="540060" cy="28803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unten 19"/>
            <p:cNvSpPr/>
            <p:nvPr/>
          </p:nvSpPr>
          <p:spPr>
            <a:xfrm>
              <a:off x="4062518" y="3579862"/>
              <a:ext cx="540060" cy="28803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99957855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8" y="1629483"/>
            <a:ext cx="4284475" cy="2169825"/>
          </a:xfrm>
          <a:prstGeom prst="rect">
            <a:avLst/>
          </a:prstGeom>
        </p:spPr>
        <p:txBody>
          <a:bodyPr wrap="square">
            <a:spAutoFit/>
          </a:bodyPr>
          <a:lstStyle/>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Data situation for motorised individual transport ≠ cycle traffic</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Mostly traffic measurements at specific points only</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Ancillary network not taken into account</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en-GB"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Time-consuming data collection</a:t>
            </a:r>
          </a:p>
        </p:txBody>
      </p:sp>
      <p:grpSp>
        <p:nvGrpSpPr>
          <p:cNvPr id="8" name="Gruppieren 7"/>
          <p:cNvGrpSpPr/>
          <p:nvPr/>
        </p:nvGrpSpPr>
        <p:grpSpPr>
          <a:xfrm>
            <a:off x="4628075" y="1492205"/>
            <a:ext cx="4404212" cy="3141188"/>
            <a:chOff x="4498207" y="1490338"/>
            <a:chExt cx="4404212" cy="3141188"/>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498208" y="1490338"/>
              <a:ext cx="4404211" cy="2829103"/>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498207" y="4323749"/>
              <a:ext cx="4404212" cy="307777"/>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kumimoji="0" lang="en-GB" sz="700" b="1"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Bicycle counting stations</a:t>
              </a:r>
              <a:r>
                <a:rPr kumimoji="0" lang="en-GB" sz="700" b="1"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700" b="1"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Dresden		</a:t>
              </a:r>
              <a:r>
                <a:rPr kumimoji="0" lang="en-GB" sz="7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Source: Themenstadtplan</a:t>
              </a:r>
            </a:p>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lang="en-GB" sz="7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kumimoji="0" lang="en-GB" sz="7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State capital of Dresden</a:t>
              </a:r>
            </a:p>
          </p:txBody>
        </p:sp>
      </p:grpSp>
      <p:sp>
        <p:nvSpPr>
          <p:cNvPr id="9" name="Textfeld 8"/>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availability</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Tree>
    <p:extLst>
      <p:ext uri="{BB962C8B-B14F-4D97-AF65-F5344CB8AC3E}">
        <p14:creationId xmlns:p14="http://schemas.microsoft.com/office/powerpoint/2010/main" val="377501864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a:graphicFrameLocks noChangeAspect="1"/>
          </p:cNvGraphicFramePr>
          <p:nvPr>
            <p:extLst>
              <p:ext uri="{D42A27DB-BD31-4B8C-83A1-F6EECF244321}">
                <p14:modId xmlns:p14="http://schemas.microsoft.com/office/powerpoint/2010/main" val="1381859139"/>
              </p:ext>
            </p:extLst>
          </p:nvPr>
        </p:nvGraphicFramePr>
        <p:xfrm>
          <a:off x="0" y="1910813"/>
          <a:ext cx="4572000" cy="32326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hteck 10"/>
          <p:cNvSpPr/>
          <p:nvPr/>
        </p:nvSpPr>
        <p:spPr>
          <a:xfrm>
            <a:off x="323528" y="1510703"/>
            <a:ext cx="41044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Proportion of smartphone users</a:t>
            </a:r>
            <a:r>
              <a:rPr kumimoji="0" lang="en-GB" sz="1000" b="0"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among the German population </a:t>
            </a:r>
            <a:b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from 2012</a:t>
            </a:r>
            <a:r>
              <a:rPr kumimoji="0" lang="en-GB" sz="1000" b="0"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to 2021 (in %)</a:t>
            </a:r>
          </a:p>
        </p:txBody>
      </p:sp>
      <p:sp>
        <p:nvSpPr>
          <p:cNvPr id="13" name="Rechteck 12"/>
          <p:cNvSpPr/>
          <p:nvPr/>
        </p:nvSpPr>
        <p:spPr>
          <a:xfrm>
            <a:off x="4875530" y="1510703"/>
            <a:ext cx="38884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Number of active participants in</a:t>
            </a:r>
            <a:r>
              <a:rPr kumimoji="0" lang="en-GB" sz="1000" b="0" i="0" u="none" strike="noStrike" cap="none" normalizeH="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CITY CYCLING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since the</a:t>
            </a:r>
            <a:r>
              <a:rPr lang="en-GB"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campaign was launched</a:t>
            </a:r>
          </a:p>
        </p:txBody>
      </p:sp>
      <p:sp>
        <p:nvSpPr>
          <p:cNvPr id="14" name="Textfeld 13"/>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availability</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
        <p:nvSpPr>
          <p:cNvPr id="2" name="Rechteck 1"/>
          <p:cNvSpPr/>
          <p:nvPr/>
        </p:nvSpPr>
        <p:spPr>
          <a:xfrm>
            <a:off x="3147080" y="4795758"/>
            <a:ext cx="1018227" cy="200055"/>
          </a:xfrm>
          <a:prstGeom prst="rect">
            <a:avLst/>
          </a:prstGeom>
        </p:spPr>
        <p:txBody>
          <a:bodyPr wrap="none">
            <a:spAutoFit/>
          </a:bodyPr>
          <a:lstStyle/>
          <a:p>
            <a:pPr algn="r"/>
            <a:r>
              <a:rPr lang="en-GB" sz="700">
                <a:solidFill>
                  <a:schemeClr val="tx1">
                    <a:lumMod val="75000"/>
                    <a:lumOff val="25000"/>
                  </a:schemeClr>
                </a:solidFill>
                <a:latin typeface="Arial" panose="020B0604020202020204" pitchFamily="34" charset="0"/>
                <a:cs typeface="Arial" panose="020B0604020202020204" pitchFamily="34" charset="0"/>
              </a:rPr>
              <a:t>Quelle: Statista 2022</a:t>
            </a:r>
          </a:p>
        </p:txBody>
      </p:sp>
      <p:graphicFrame>
        <p:nvGraphicFramePr>
          <p:cNvPr id="9" name="Diagramm 8"/>
          <p:cNvGraphicFramePr>
            <a:graphicFrameLocks noChangeAspect="1"/>
          </p:cNvGraphicFramePr>
          <p:nvPr>
            <p:extLst>
              <p:ext uri="{D42A27DB-BD31-4B8C-83A1-F6EECF244321}">
                <p14:modId xmlns:p14="http://schemas.microsoft.com/office/powerpoint/2010/main" val="1610147540"/>
              </p:ext>
            </p:extLst>
          </p:nvPr>
        </p:nvGraphicFramePr>
        <p:xfrm>
          <a:off x="-153040" y="82206"/>
          <a:ext cx="9450080" cy="49790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698196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Daten\Documents\Stadtradeln.042_klein.jpg"/>
          <p:cNvPicPr>
            <a:picLocks noChangeAspect="1" noChangeArrowheads="1"/>
          </p:cNvPicPr>
          <p:nvPr/>
        </p:nvPicPr>
        <p:blipFill rotWithShape="1">
          <a:blip r:embed="rId3">
            <a:extLst>
              <a:ext uri="{28A0092B-C50C-407E-A947-70E740481C1C}">
                <a14:useLocalDpi xmlns:a14="http://schemas.microsoft.com/office/drawing/2010/main" val="0"/>
              </a:ext>
            </a:extLst>
          </a:blip>
          <a:srcRect l="398" t="19426" b="32585"/>
          <a:stretch/>
        </p:blipFill>
        <p:spPr bwMode="auto">
          <a:xfrm>
            <a:off x="0" y="-7615"/>
            <a:ext cx="9144000" cy="2939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95536" y="3295893"/>
            <a:ext cx="3672408" cy="1508105"/>
          </a:xfrm>
          <a:prstGeom prst="rect">
            <a:avLst/>
          </a:prstGeom>
          <a:noFill/>
        </p:spPr>
        <p:txBody>
          <a:bodyPr wrap="square" rtlCol="0">
            <a:spAutoFit/>
          </a:bodyPr>
          <a:lstStyle/>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Where</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Who</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cycles?</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Why</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p:txBody>
      </p:sp>
      <p:sp>
        <p:nvSpPr>
          <p:cNvPr id="8" name="Textfeld 7"/>
          <p:cNvSpPr txBox="1"/>
          <p:nvPr/>
        </p:nvSpPr>
        <p:spPr>
          <a:xfrm>
            <a:off x="4860032" y="3295893"/>
            <a:ext cx="4176464" cy="1508105"/>
          </a:xfrm>
          <a:prstGeom prst="rect">
            <a:avLst/>
          </a:prstGeom>
          <a:noFill/>
        </p:spPr>
        <p:txBody>
          <a:bodyPr wrap="square" rtlCol="0">
            <a:spAutoFit/>
          </a:bodyPr>
          <a:lstStyle/>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How many</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people cycle?</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en-GB" sz="24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Where</a:t>
            </a:r>
            <a:r>
              <a:rPr lang="en-GB" sz="2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do cycle routes start/end?</a:t>
            </a:r>
          </a:p>
        </p:txBody>
      </p:sp>
      <p:sp>
        <p:nvSpPr>
          <p:cNvPr id="7" name="Textfeld 6"/>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requirements</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cycling planning</a:t>
            </a:r>
          </a:p>
        </p:txBody>
      </p:sp>
      <p:sp>
        <p:nvSpPr>
          <p:cNvPr id="10" name="Textfeld 9"/>
          <p:cNvSpPr txBox="1"/>
          <p:nvPr/>
        </p:nvSpPr>
        <p:spPr>
          <a:xfrm>
            <a:off x="6046480" y="2731735"/>
            <a:ext cx="3096344"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 </a:t>
            </a:r>
          </a:p>
        </p:txBody>
      </p:sp>
    </p:spTree>
    <p:extLst>
      <p:ext uri="{BB962C8B-B14F-4D97-AF65-F5344CB8AC3E}">
        <p14:creationId xmlns:p14="http://schemas.microsoft.com/office/powerpoint/2010/main" val="16406176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DataDocuments\Picture1.pn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6252" b="5811"/>
          <a:stretch/>
        </p:blipFill>
        <p:spPr bwMode="auto">
          <a:xfrm>
            <a:off x="9939" y="-1"/>
            <a:ext cx="9144001" cy="5143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MOVEBIS Ausgründung\MOVEBIS Ausgründung\03 Kommunikation\Grafik\Logo\Ride-Logos\RiDE - Logo Markenanmeldung\Logo-ride-hell-transpare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47941" y="715554"/>
            <a:ext cx="2885231" cy="25762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ieren 1"/>
          <p:cNvGrpSpPr/>
          <p:nvPr/>
        </p:nvGrpSpPr>
        <p:grpSpPr>
          <a:xfrm>
            <a:off x="5774245" y="4659982"/>
            <a:ext cx="2832623" cy="245168"/>
            <a:chOff x="5751561" y="4727832"/>
            <a:chExt cx="2832623" cy="245168"/>
          </a:xfrm>
        </p:grpSpPr>
        <p:pic>
          <p:nvPicPr>
            <p:cNvPr id="11" name="Picture 2" descr="Q:\02 Communication\13_Design\01 Logo\Climate Alliance\03_White\RGB\LOGO_Climate_Alliance_72dpi_White.pn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7664" t="32109" r="18056" b="32704"/>
            <a:stretch/>
          </p:blipFill>
          <p:spPr bwMode="auto">
            <a:xfrm>
              <a:off x="6433400" y="4759513"/>
              <a:ext cx="621906" cy="181806"/>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p:cNvPicPr>
              <a:picLocks noChangeAspect="1"/>
            </p:cNvPicPr>
            <p:nvPr/>
          </p:nvPicPr>
          <p:blipFill rotWithShape="1">
            <a:blip r:embed="rId6" cstate="screen">
              <a:extLst>
                <a:ext uri="{28A0092B-C50C-407E-A947-70E740481C1C}">
                  <a14:useLocalDpi xmlns:a14="http://schemas.microsoft.com/office/drawing/2010/main" val="0"/>
                </a:ext>
              </a:extLst>
            </a:blip>
            <a:srcRect l="46308" t="9605" r="40864" b="11302"/>
            <a:stretch/>
          </p:blipFill>
          <p:spPr>
            <a:xfrm>
              <a:off x="7240476" y="4753462"/>
              <a:ext cx="339090" cy="193909"/>
            </a:xfrm>
            <a:prstGeom prst="rect">
              <a:avLst/>
            </a:prstGeom>
          </p:spPr>
        </p:pic>
        <p:pic>
          <p:nvPicPr>
            <p:cNvPr id="17" name="Grafik 16"/>
            <p:cNvPicPr>
              <a:picLocks noChangeAspect="1"/>
            </p:cNvPicPr>
            <p:nvPr/>
          </p:nvPicPr>
          <p:blipFill rotWithShape="1">
            <a:blip r:embed="rId6" cstate="screen">
              <a:extLst>
                <a:ext uri="{28A0092B-C50C-407E-A947-70E740481C1C}">
                  <a14:useLocalDpi xmlns:a14="http://schemas.microsoft.com/office/drawing/2010/main" val="0"/>
                </a:ext>
              </a:extLst>
            </a:blip>
            <a:srcRect r="81211"/>
            <a:stretch/>
          </p:blipFill>
          <p:spPr>
            <a:xfrm>
              <a:off x="5751561" y="4727832"/>
              <a:ext cx="496669" cy="245168"/>
            </a:xfrm>
            <a:prstGeom prst="rect">
              <a:avLst/>
            </a:prstGeom>
          </p:spPr>
        </p:pic>
        <p:pic>
          <p:nvPicPr>
            <p:cNvPr id="18" name="Picture 2" descr="Q:\05_Projects\STADTRADELN\CITY CYCLING\Grafik\CC - Logo\04 CC Logo - Along format - without claim\CC  Logo - Along format - whithout claim -white\CC_Logo_square_withoutclaim_white_RGB_72dpi.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764736" y="4763166"/>
              <a:ext cx="819448" cy="174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6323864"/>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1409" t="21444" b="1783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5281414" y="1518632"/>
            <a:ext cx="3607864" cy="1800493"/>
          </a:xfrm>
          <a:prstGeom prst="rect">
            <a:avLst/>
          </a:prstGeom>
        </p:spPr>
        <p:txBody>
          <a:bodyPr wrap="square">
            <a:spAutoFit/>
          </a:bodyPr>
          <a:lstStyle/>
          <a:p>
            <a:pPr fontAlgn="auto">
              <a:lnSpc>
                <a:spcPct val="100000"/>
              </a:lnSpc>
              <a:spcAft>
                <a:spcPts val="2400"/>
              </a:spcAft>
              <a:buClrTx/>
              <a:buSzTx/>
              <a:buFontTx/>
            </a:pPr>
            <a:r>
              <a:rPr lang="en-GB" sz="2500" b="1">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2400"/>
              </a:spcAft>
              <a:buClrTx/>
              <a:buSzTx/>
              <a:buFontTx/>
            </a:pPr>
            <a:r>
              <a:rPr lang="en-GB" sz="2200">
                <a:solidFill>
                  <a:schemeClr val="bg1"/>
                </a:solidFill>
                <a:latin typeface="Arial" panose="020B0604020202020204" pitchFamily="34" charset="0"/>
                <a:ea typeface="Roboto" panose="02000000000000000000" pitchFamily="2" charset="0"/>
                <a:cs typeface="Arial" panose="020B0604020202020204" pitchFamily="34" charset="0"/>
              </a:rPr>
              <a:t>Tracking function as the centrepiece of data provision</a:t>
            </a:r>
          </a:p>
        </p:txBody>
      </p:sp>
    </p:spTree>
    <p:extLst>
      <p:ext uri="{BB962C8B-B14F-4D97-AF65-F5344CB8AC3E}">
        <p14:creationId xmlns:p14="http://schemas.microsoft.com/office/powerpoint/2010/main" val="3144667086"/>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7 good reasons to use the app</a:t>
            </a:r>
          </a:p>
        </p:txBody>
      </p:sp>
      <p:sp>
        <p:nvSpPr>
          <p:cNvPr id="7" name="Rechteck 6"/>
          <p:cNvSpPr/>
          <p:nvPr/>
        </p:nvSpPr>
        <p:spPr>
          <a:xfrm>
            <a:off x="144166" y="1419622"/>
            <a:ext cx="8999834" cy="1944215"/>
          </a:xfrm>
          <a:prstGeom prst="rect">
            <a:avLst/>
          </a:prstGeom>
        </p:spPr>
        <p:txBody>
          <a:bodyPr wrap="square" numCol="2">
            <a:noAutofit/>
          </a:bodyPr>
          <a:lstStyle/>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Good usability and simple tracking</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Grow together as a team</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Cycling data with added value</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Greatest possible data security</a:t>
            </a:r>
          </a:p>
          <a:p>
            <a:pPr marL="182563" lvl="1" indent="-182563">
              <a:spcAft>
                <a:spcPts val="600"/>
              </a:spcAft>
              <a:buClr>
                <a:schemeClr val="tx1">
                  <a:lumMod val="75000"/>
                  <a:lumOff val="25000"/>
                </a:schemeClr>
              </a:buClr>
              <a:buFont typeface="+mj-lt"/>
              <a:buAutoNum type="arabicPeriod"/>
            </a:pPr>
            <a:endParaRPr lang="en-GB" dirty="0">
              <a:solidFill>
                <a:schemeClr val="tx1">
                  <a:lumMod val="75000"/>
                  <a:lumOff val="25000"/>
                </a:schemeClr>
              </a:solidFill>
              <a:latin typeface="Arial" panose="020B0604020202020204" pitchFamily="34" charset="0"/>
              <a:cs typeface="Arial" panose="020B0604020202020204" pitchFamily="34" charset="0"/>
            </a:endParaRP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Use RADar! to improve conditions locally</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From cycling talent to cycling champion</a:t>
            </a:r>
          </a:p>
          <a:p>
            <a:pPr marL="182563" lvl="1" indent="-182563">
              <a:spcAft>
                <a:spcPts val="600"/>
              </a:spcAft>
              <a:buClr>
                <a:schemeClr val="tx1">
                  <a:lumMod val="75000"/>
                  <a:lumOff val="25000"/>
                </a:schemeClr>
              </a:buClr>
              <a:buFont typeface="+mj-lt"/>
              <a:buAutoNum type="arabicPeriod"/>
            </a:pPr>
            <a:r>
              <a:rPr lang="en-GB" dirty="0">
                <a:solidFill>
                  <a:schemeClr val="tx1">
                    <a:lumMod val="75000"/>
                    <a:lumOff val="25000"/>
                  </a:schemeClr>
                </a:solidFill>
                <a:latin typeface="Arial" panose="020B0604020202020204" pitchFamily="34" charset="0"/>
                <a:cs typeface="Arial" panose="020B0604020202020204" pitchFamily="34" charset="0"/>
              </a:rPr>
              <a:t> Overview and FAQ on CITY CYCLING</a:t>
            </a:r>
          </a:p>
        </p:txBody>
      </p:sp>
      <p:pic>
        <p:nvPicPr>
          <p:cNvPr id="2" name="Picture 2" descr="Q:\05_Projects\STADTRADELN\STADTRADELN\Grafik\App\Bilder jpgs und pngs\SR_App_Hand Bank_Strecken.jpg"/>
          <p:cNvPicPr>
            <a:picLocks noChangeAspect="1" noChangeArrowheads="1"/>
          </p:cNvPicPr>
          <p:nvPr/>
        </p:nvPicPr>
        <p:blipFill rotWithShape="1">
          <a:blip r:embed="rId3">
            <a:extLst>
              <a:ext uri="{28A0092B-C50C-407E-A947-70E740481C1C}">
                <a14:useLocalDpi xmlns:a14="http://schemas.microsoft.com/office/drawing/2010/main" val="0"/>
              </a:ext>
            </a:extLst>
          </a:blip>
          <a:srcRect l="5427" t="47382" r="26666" b="31278"/>
          <a:stretch/>
        </p:blipFill>
        <p:spPr bwMode="auto">
          <a:xfrm>
            <a:off x="0" y="3226904"/>
            <a:ext cx="9144000" cy="191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9300"/>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KB-Projekte\STADTRADELN\STADTRADELN\Fotos\Laura Nickel 2016\STADTRADELN - FOTO POOL Gesamt\STADTRADELN_020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936" t="13972" r="5907" b="7133"/>
          <a:stretch/>
        </p:blipFill>
        <p:spPr bwMode="auto">
          <a:xfrm>
            <a:off x="0" y="-18487"/>
            <a:ext cx="9144000" cy="516198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3528" y="2439055"/>
            <a:ext cx="7200800" cy="2292935"/>
          </a:xfrm>
          <a:prstGeom prst="rect">
            <a:avLst/>
          </a:prstGeom>
        </p:spPr>
        <p:txBody>
          <a:bodyPr wrap="square">
            <a:spAutoFit/>
          </a:bodyPr>
          <a:lstStyle/>
          <a:p>
            <a:pPr fontAlgn="auto">
              <a:lnSpc>
                <a:spcPct val="100000"/>
              </a:lnSpc>
              <a:spcAft>
                <a:spcPts val="1800"/>
              </a:spcAft>
              <a:buClrTx/>
              <a:buSzTx/>
              <a:buFontTx/>
            </a:pP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a:t>
            </a:r>
            <a:b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en-GB" sz="4000" b="1" cap="small">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 &amp; R</a:t>
            </a:r>
            <a:r>
              <a:rPr lang="en-GB" sz="4000" b="1">
                <a:solidFill>
                  <a:schemeClr val="bg1"/>
                </a:solidFill>
                <a:latin typeface="Arial Black" panose="020B0A04020102020204" pitchFamily="34" charset="0"/>
                <a:ea typeface="Roboto Black" panose="02000000000000000000" pitchFamily="2" charset="0"/>
                <a:cs typeface="Roboto Black" panose="02000000000000000000" pitchFamily="2" charset="0"/>
              </a:rPr>
              <a:t>i</a:t>
            </a: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de</a:t>
            </a:r>
          </a:p>
          <a:p>
            <a:pPr fontAlgn="auto">
              <a:lnSpc>
                <a:spcPct val="100000"/>
              </a:lnSpc>
              <a:spcAft>
                <a:spcPts val="0"/>
              </a:spcAft>
              <a:buClrTx/>
              <a:buSzTx/>
              <a:buFontTx/>
            </a:pPr>
            <a:r>
              <a:rPr lang="en-GB" sz="2400" cap="all">
                <a:solidFill>
                  <a:schemeClr val="bg1"/>
                </a:solidFill>
                <a:latin typeface="Arial" panose="020B0604020202020204" pitchFamily="34" charset="0"/>
                <a:ea typeface="Roboto" panose="02000000000000000000" pitchFamily="2" charset="0"/>
                <a:cs typeface="Arial" panose="020B0604020202020204" pitchFamily="34" charset="0"/>
              </a:rPr>
              <a:t>Successfully shaping </a:t>
            </a:r>
            <a:br>
              <a:rPr lang="en-GB" sz="2400" cap="all">
                <a:solidFill>
                  <a:schemeClr val="bg1"/>
                </a:solidFill>
                <a:latin typeface="Arial" panose="020B0604020202020204" pitchFamily="34" charset="0"/>
                <a:ea typeface="Roboto" panose="02000000000000000000" pitchFamily="2" charset="0"/>
                <a:cs typeface="Arial" panose="020B0604020202020204" pitchFamily="34" charset="0"/>
              </a:rPr>
            </a:br>
            <a:r>
              <a:rPr lang="en-GB" sz="2400" cap="all">
                <a:solidFill>
                  <a:schemeClr val="bg1"/>
                </a:solidFill>
                <a:latin typeface="Arial" panose="020B0604020202020204" pitchFamily="34" charset="0"/>
                <a:ea typeface="Roboto" panose="02000000000000000000" pitchFamily="2" charset="0"/>
                <a:cs typeface="Arial" panose="020B0604020202020204" pitchFamily="34" charset="0"/>
              </a:rPr>
              <a:t>the mobility transition</a:t>
            </a:r>
          </a:p>
        </p:txBody>
      </p:sp>
    </p:spTree>
    <p:extLst>
      <p:ext uri="{BB962C8B-B14F-4D97-AF65-F5344CB8AC3E}">
        <p14:creationId xmlns:p14="http://schemas.microsoft.com/office/powerpoint/2010/main" val="147691776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05_Projects\STADTRADELN\STADTRADELN\Grafik\App\Bilder jpgs und pngs\SR-App_Hand_Ergebnisübersicht.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7769" r="18250" b="295"/>
          <a:stretch/>
        </p:blipFill>
        <p:spPr bwMode="auto">
          <a:xfrm>
            <a:off x="5737860" y="2322"/>
            <a:ext cx="3406140" cy="514117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Selected features</a:t>
            </a:r>
          </a:p>
        </p:txBody>
      </p:sp>
      <p:sp>
        <p:nvSpPr>
          <p:cNvPr id="7" name="Rechteck 6"/>
          <p:cNvSpPr/>
          <p:nvPr/>
        </p:nvSpPr>
        <p:spPr>
          <a:xfrm>
            <a:off x="324694" y="1635646"/>
            <a:ext cx="5327426" cy="2539157"/>
          </a:xfrm>
          <a:prstGeom prst="rect">
            <a:avLst/>
          </a:prstGeom>
        </p:spPr>
        <p:txBody>
          <a:bodyPr wrap="square">
            <a:spAutoFit/>
          </a:bodyPr>
          <a:lstStyle/>
          <a:p>
            <a:pPr>
              <a:spcAft>
                <a:spcPts val="1800"/>
              </a:spcAft>
              <a:buClr>
                <a:schemeClr val="bg1">
                  <a:lumMod val="50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Badge award system</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(gamification)</a:t>
            </a:r>
          </a:p>
          <a:p>
            <a:pPr>
              <a:spcAft>
                <a:spcPts val="600"/>
              </a:spcAft>
              <a:buClr>
                <a:schemeClr val="bg1">
                  <a:lumMod val="50000"/>
                </a:schemeClr>
              </a:buClr>
            </a:pP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a:t>
            </a: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on the routes tracked:</a:t>
            </a:r>
          </a:p>
          <a:p>
            <a:pPr marL="177800" lvl="1" indent="-1778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average speed</a:t>
            </a:r>
          </a:p>
          <a:p>
            <a:pPr marL="177800" lvl="1" indent="-1778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travel time</a:t>
            </a:r>
          </a:p>
          <a:p>
            <a:pPr marL="177800" lvl="1" indent="-177800">
              <a:spcAft>
                <a:spcPts val="18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cs typeface="Arial" panose="020B0604020202020204" pitchFamily="34" charset="0"/>
              </a:rPr>
              <a:t>altitude</a:t>
            </a:r>
          </a:p>
          <a:p>
            <a:pPr>
              <a:spcAft>
                <a:spcPts val="1800"/>
              </a:spcAft>
              <a:buClr>
                <a:schemeClr val="bg1">
                  <a:lumMod val="50000"/>
                </a:schemeClr>
              </a:buClr>
            </a:pPr>
            <a:r>
              <a:rPr lang="en-GB"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Export function</a:t>
            </a:r>
            <a:r>
              <a:rPr lang="en-GB"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the routes recorded</a:t>
            </a:r>
          </a:p>
        </p:txBody>
      </p:sp>
    </p:spTree>
    <p:extLst>
      <p:ext uri="{BB962C8B-B14F-4D97-AF65-F5344CB8AC3E}">
        <p14:creationId xmlns:p14="http://schemas.microsoft.com/office/powerpoint/2010/main" val="2784519092"/>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screen">
            <a:extLst>
              <a:ext uri="{28A0092B-C50C-407E-A947-70E740481C1C}">
                <a14:useLocalDpi xmlns:a14="http://schemas.microsoft.com/office/drawing/2010/main" val="0"/>
              </a:ext>
            </a:extLst>
          </a:blip>
          <a:srcRect l="29696" t="11147" r="31996" b="13428"/>
          <a:stretch/>
        </p:blipFill>
        <p:spPr>
          <a:xfrm>
            <a:off x="623672" y="1262727"/>
            <a:ext cx="1938381" cy="3816425"/>
          </a:xfrm>
          <a:prstGeom prst="rect">
            <a:avLst/>
          </a:prstGeom>
        </p:spPr>
      </p:pic>
      <p:pic>
        <p:nvPicPr>
          <p:cNvPr id="1026" name="Picture 2" descr="Q:\05_Projects\STADTRADELN\STADTRADELN\Grafik\App\Bilder jpgs und pngs\Vorlage_89354_zweiAchievuntereinander.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9486" t="11147" r="32205" b="13428"/>
          <a:stretch/>
        </p:blipFill>
        <p:spPr bwMode="auto">
          <a:xfrm>
            <a:off x="6577800" y="1262727"/>
            <a:ext cx="1938381" cy="3816424"/>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CITY CYCLING app</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Badge award system</a:t>
            </a:r>
          </a:p>
        </p:txBody>
      </p:sp>
      <p:pic>
        <p:nvPicPr>
          <p:cNvPr id="12" name="Grafik 11"/>
          <p:cNvPicPr>
            <a:picLocks noChangeAspect="1"/>
          </p:cNvPicPr>
          <p:nvPr/>
        </p:nvPicPr>
        <p:blipFill rotWithShape="1">
          <a:blip r:embed="rId5" cstate="screen">
            <a:extLst>
              <a:ext uri="{28A0092B-C50C-407E-A947-70E740481C1C}">
                <a14:useLocalDpi xmlns:a14="http://schemas.microsoft.com/office/drawing/2010/main" val="0"/>
              </a:ext>
            </a:extLst>
          </a:blip>
          <a:srcRect l="29837" t="11147" r="31855" b="13428"/>
          <a:stretch/>
        </p:blipFill>
        <p:spPr>
          <a:xfrm>
            <a:off x="3600736" y="1262727"/>
            <a:ext cx="1938381" cy="3816424"/>
          </a:xfrm>
          <a:prstGeom prst="rect">
            <a:avLst/>
          </a:prstGeom>
        </p:spPr>
      </p:pic>
    </p:spTree>
    <p:extLst>
      <p:ext uri="{BB962C8B-B14F-4D97-AF65-F5344CB8AC3E}">
        <p14:creationId xmlns:p14="http://schemas.microsoft.com/office/powerpoint/2010/main" val="3282930009"/>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9943"/>
            <a:ext cx="8568952" cy="954107"/>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I</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 map</a:t>
            </a:r>
          </a:p>
        </p:txBody>
      </p:sp>
      <p:sp>
        <p:nvSpPr>
          <p:cNvPr id="9" name="Rechteck 8"/>
          <p:cNvSpPr/>
          <p:nvPr/>
        </p:nvSpPr>
        <p:spPr>
          <a:xfrm>
            <a:off x="6053719" y="4227934"/>
            <a:ext cx="894545" cy="107722"/>
          </a:xfrm>
          <a:prstGeom prst="rect">
            <a:avLst/>
          </a:prstGeom>
        </p:spPr>
        <p:txBody>
          <a:bodyPr wrap="square" lIns="0" tIns="0" rIns="0" bIns="0">
            <a:spAutoFit/>
          </a:bodyPr>
          <a:lstStyle/>
          <a:p>
            <a:r>
              <a:rPr lang="en-GB" sz="700">
                <a:solidFill>
                  <a:schemeClr val="tx1">
                    <a:lumMod val="75000"/>
                    <a:lumOff val="25000"/>
                  </a:schemeClr>
                </a:solidFill>
                <a:latin typeface="Arial" panose="020B0604020202020204" pitchFamily="34" charset="0"/>
                <a:cs typeface="Arial" panose="020B0604020202020204" pitchFamily="34" charset="0"/>
              </a:rPr>
              <a:t>Source: ride-portal.de</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93079" y="1347614"/>
            <a:ext cx="6655185" cy="2842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609" y="1933339"/>
            <a:ext cx="3142871" cy="2940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270" y="1491630"/>
            <a:ext cx="7352575" cy="3145878"/>
          </a:xfrm>
          <a:prstGeom prst="rect">
            <a:avLst/>
          </a:prstGeom>
          <a:noFill/>
          <a:ln>
            <a:noFill/>
          </a:ln>
          <a:effectLst/>
        </p:spPr>
      </p:pic>
      <p:sp>
        <p:nvSpPr>
          <p:cNvPr id="8" name="Rechteck 7"/>
          <p:cNvSpPr/>
          <p:nvPr/>
        </p:nvSpPr>
        <p:spPr>
          <a:xfrm>
            <a:off x="293079" y="4732697"/>
            <a:ext cx="894545" cy="107722"/>
          </a:xfrm>
          <a:prstGeom prst="rect">
            <a:avLst/>
          </a:prstGeom>
        </p:spPr>
        <p:txBody>
          <a:bodyPr wrap="square" lIns="0" tIns="0" rIns="0" bIns="0">
            <a:spAutoFit/>
          </a:bodyPr>
          <a:lstStyle/>
          <a:p>
            <a:r>
              <a:rPr lang="en-GB" sz="700" i="1">
                <a:solidFill>
                  <a:schemeClr val="tx1">
                    <a:lumMod val="75000"/>
                    <a:lumOff val="25000"/>
                  </a:schemeClr>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1028720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00"/>
                                        <p:tgtEl>
                                          <p:spTgt spid="1026"/>
                                        </p:tgtEl>
                                      </p:cBhvr>
                                    </p:animEffect>
                                    <p:set>
                                      <p:cBhvr>
                                        <p:cTn id="15" dur="1" fill="hold">
                                          <p:stCondLst>
                                            <p:cond delay="999"/>
                                          </p:stCondLst>
                                        </p:cTn>
                                        <p:tgtEl>
                                          <p:spTgt spid="102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II</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Traffic volumes</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3854" y="1491630"/>
            <a:ext cx="7349991" cy="314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7349300" y="4731990"/>
            <a:ext cx="894545" cy="107722"/>
          </a:xfrm>
          <a:prstGeom prst="rect">
            <a:avLst/>
          </a:prstGeom>
        </p:spPr>
        <p:txBody>
          <a:bodyPr wrap="square" lIns="0" tIns="0" rIns="0" bIns="0">
            <a:spAutoFit/>
          </a:bodyPr>
          <a:lstStyle/>
          <a:p>
            <a:pPr algn="r"/>
            <a:r>
              <a:rPr lang="en-GB" sz="700" i="1">
                <a:solidFill>
                  <a:schemeClr val="tx1">
                    <a:lumMod val="75000"/>
                    <a:lumOff val="25000"/>
                  </a:schemeClr>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207701334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III</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Direction-dependent speeds</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0330" y="1491334"/>
            <a:ext cx="7320512" cy="314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7349300" y="4731990"/>
            <a:ext cx="894545" cy="107722"/>
          </a:xfrm>
          <a:prstGeom prst="rect">
            <a:avLst/>
          </a:prstGeom>
        </p:spPr>
        <p:txBody>
          <a:bodyPr wrap="square" lIns="0" tIns="0" rIns="0" bIns="0">
            <a:spAutoFit/>
          </a:bodyPr>
          <a:lstStyle/>
          <a:p>
            <a:pPr algn="r"/>
            <a:r>
              <a:rPr lang="en-GB" sz="700" i="1">
                <a:solidFill>
                  <a:schemeClr val="tx1">
                    <a:lumMod val="75000"/>
                    <a:lumOff val="25000"/>
                  </a:schemeClr>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1968575287"/>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IV</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 dashboard</a:t>
            </a:r>
          </a:p>
        </p:txBody>
      </p:sp>
      <p:sp>
        <p:nvSpPr>
          <p:cNvPr id="8" name="Rechteck 7"/>
          <p:cNvSpPr/>
          <p:nvPr/>
        </p:nvSpPr>
        <p:spPr>
          <a:xfrm>
            <a:off x="6444208" y="4880005"/>
            <a:ext cx="894545" cy="107722"/>
          </a:xfrm>
          <a:prstGeom prst="rect">
            <a:avLst/>
          </a:prstGeom>
        </p:spPr>
        <p:txBody>
          <a:bodyPr wrap="square" lIns="0" tIns="0" rIns="0" bIns="0">
            <a:spAutoFit/>
          </a:bodyPr>
          <a:lstStyle/>
          <a:p>
            <a:pPr algn="r"/>
            <a:r>
              <a:rPr lang="en-GB" sz="700" i="1">
                <a:solidFill>
                  <a:schemeClr val="tx1">
                    <a:lumMod val="75000"/>
                    <a:lumOff val="25000"/>
                  </a:schemeClr>
                </a:solidFill>
                <a:latin typeface="Arial" panose="020B0604020202020204" pitchFamily="34" charset="0"/>
                <a:cs typeface="Arial" panose="020B0604020202020204" pitchFamily="34" charset="0"/>
              </a:rPr>
              <a:t>Source: ride-portal.de</a:t>
            </a: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749730" y="1203444"/>
            <a:ext cx="3621907" cy="3784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438030"/>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V</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Origin-destination relationships</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93854" y="1491630"/>
            <a:ext cx="7330797" cy="314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p:cNvSpPr/>
          <p:nvPr/>
        </p:nvSpPr>
        <p:spPr>
          <a:xfrm>
            <a:off x="7349300" y="4731990"/>
            <a:ext cx="894545" cy="107722"/>
          </a:xfrm>
          <a:prstGeom prst="rect">
            <a:avLst/>
          </a:prstGeom>
        </p:spPr>
        <p:txBody>
          <a:bodyPr wrap="square" lIns="0" tIns="0" rIns="0" bIns="0">
            <a:spAutoFit/>
          </a:bodyPr>
          <a:lstStyle/>
          <a:p>
            <a:pPr algn="r"/>
            <a:r>
              <a:rPr lang="en-GB" sz="700" i="1">
                <a:solidFill>
                  <a:schemeClr val="tx1">
                    <a:lumMod val="75000"/>
                    <a:lumOff val="25000"/>
                  </a:schemeClr>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3428909035"/>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36502" r="29708" b="5370"/>
          <a:stretch/>
        </p:blipFill>
        <p:spPr bwMode="auto">
          <a:xfrm>
            <a:off x="3368426" y="2225881"/>
            <a:ext cx="5524054" cy="2569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VI</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Waiting times at junctions</a:t>
            </a:r>
          </a:p>
        </p:txBody>
      </p:sp>
      <p:pic>
        <p:nvPicPr>
          <p:cNvPr id="4100"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3878" y="1419622"/>
            <a:ext cx="3360496"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hteck 10"/>
          <p:cNvSpPr/>
          <p:nvPr/>
        </p:nvSpPr>
        <p:spPr>
          <a:xfrm>
            <a:off x="7997935" y="4845188"/>
            <a:ext cx="894545" cy="107722"/>
          </a:xfrm>
          <a:prstGeom prst="rect">
            <a:avLst/>
          </a:prstGeom>
        </p:spPr>
        <p:txBody>
          <a:bodyPr wrap="square" lIns="0" tIns="0" rIns="0" bIns="0">
            <a:spAutoFit/>
          </a:bodyPr>
          <a:lstStyle/>
          <a:p>
            <a:pPr algn="r"/>
            <a:r>
              <a:rPr lang="en-GB" sz="700" i="1">
                <a:solidFill>
                  <a:schemeClr val="tx1">
                    <a:lumMod val="75000"/>
                    <a:lumOff val="25000"/>
                  </a:schemeClr>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2887323246"/>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p:cNvSpPr txBox="1"/>
          <p:nvPr/>
        </p:nvSpPr>
        <p:spPr>
          <a:xfrm>
            <a:off x="323528" y="252060"/>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Use case VII</a:t>
            </a:r>
          </a:p>
          <a:p>
            <a:pPr lvl="0"/>
            <a:r>
              <a:rPr lang="en-GB" cap="small">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RADar!</a:t>
            </a: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layer </a:t>
            </a:r>
            <a:r>
              <a:rPr lang="en-GB" sz="15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 view)</a:t>
            </a:r>
          </a:p>
        </p:txBody>
      </p:sp>
      <p:pic>
        <p:nvPicPr>
          <p:cNvPr id="11"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496" r="373" b="818"/>
          <a:stretch/>
        </p:blipFill>
        <p:spPr bwMode="auto">
          <a:xfrm>
            <a:off x="900004" y="1491631"/>
            <a:ext cx="7314183" cy="3145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1"/>
          <p:cNvSpPr/>
          <p:nvPr/>
        </p:nvSpPr>
        <p:spPr>
          <a:xfrm>
            <a:off x="7319642" y="4726798"/>
            <a:ext cx="894545" cy="107722"/>
          </a:xfrm>
          <a:prstGeom prst="rect">
            <a:avLst/>
          </a:prstGeom>
        </p:spPr>
        <p:txBody>
          <a:bodyPr wrap="square" lIns="0" tIns="0" rIns="0" bIns="0">
            <a:spAutoFit/>
          </a:bodyPr>
          <a:lstStyle/>
          <a:p>
            <a:pPr algn="r"/>
            <a:r>
              <a:rPr lang="en-GB" sz="700" i="1">
                <a:solidFill>
                  <a:schemeClr val="tx1">
                    <a:lumMod val="75000"/>
                    <a:lumOff val="25000"/>
                  </a:schemeClr>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358335427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7" y="1193140"/>
            <a:ext cx="4338117" cy="2923877"/>
          </a:xfrm>
          <a:prstGeom prst="rect">
            <a:avLst/>
          </a:prstGeom>
          <a:noFill/>
        </p:spPr>
        <p:txBody>
          <a:bodyPr wrap="square" rtlCol="0">
            <a:spAutoFit/>
          </a:bodyPr>
          <a:lstStyle/>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Support </a:t>
            </a: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municipal cycling planning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Representative</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a:t>
            </a: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 data</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Improved </a:t>
            </a: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analysis algorithms</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data processing</a:t>
            </a:r>
          </a:p>
          <a:p>
            <a:pPr marL="285750" indent="-285750">
              <a:spcAft>
                <a:spcPts val="1200"/>
              </a:spcAft>
              <a:buClr>
                <a:schemeClr val="tx1">
                  <a:lumMod val="75000"/>
                  <a:lumOff val="25000"/>
                </a:schemeClr>
              </a:buClr>
              <a:buFont typeface="Wingdings" panose="05000000000000000000" pitchFamily="2" charset="2"/>
              <a:buChar char="ü"/>
              <a:defRPr/>
            </a:pP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Continuous</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data acquisition and </a:t>
            </a: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automated result processing</a:t>
            </a:r>
          </a:p>
          <a:p>
            <a:pPr marL="285750" indent="-285750">
              <a:spcAft>
                <a:spcPts val="1200"/>
              </a:spcAft>
              <a:buClr>
                <a:schemeClr val="tx1">
                  <a:lumMod val="75000"/>
                  <a:lumOff val="25000"/>
                </a:schemeClr>
              </a:buClr>
              <a:buFont typeface="Wingdings" panose="05000000000000000000" pitchFamily="2" charset="2"/>
              <a:buChar char="ü"/>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Application to </a:t>
            </a: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as many municipalities as possible</a:t>
            </a:r>
          </a:p>
        </p:txBody>
      </p:sp>
      <p:sp>
        <p:nvSpPr>
          <p:cNvPr id="10" name="Textfeld 9"/>
          <p:cNvSpPr txBox="1"/>
          <p:nvPr/>
        </p:nvSpPr>
        <p:spPr>
          <a:xfrm>
            <a:off x="323528" y="259943"/>
            <a:ext cx="8568952" cy="646331"/>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t>
            </a:r>
            <a:r>
              <a:rPr lang="en-GB" sz="360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iDE</a:t>
            </a:r>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aims</a:t>
            </a:r>
          </a:p>
        </p:txBody>
      </p:sp>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5544" r="6227"/>
          <a:stretch/>
        </p:blipFill>
        <p:spPr bwMode="auto">
          <a:xfrm>
            <a:off x="4700933" y="-18000"/>
            <a:ext cx="4427221" cy="516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846178" y="266353"/>
            <a:ext cx="1152128" cy="453970"/>
          </a:xfrm>
          <a:prstGeom prst="rect">
            <a:avLst/>
          </a:prstGeom>
        </p:spPr>
        <p:txBody>
          <a:bodyPr wrap="square" lIns="0" tIns="0" rIns="0" bIns="0">
            <a:spAutoFit/>
          </a:bodyPr>
          <a:lstStyle/>
          <a:p>
            <a:pPr algn="r">
              <a:spcAft>
                <a:spcPts val="300"/>
              </a:spcAft>
            </a:pPr>
            <a:r>
              <a:rPr lang="en-GB" sz="1000">
                <a:solidFill>
                  <a:schemeClr val="bg1"/>
                </a:solidFill>
                <a:latin typeface="Arial" panose="020B0604020202020204" pitchFamily="34" charset="0"/>
                <a:cs typeface="Arial" panose="020B0604020202020204" pitchFamily="34" charset="0"/>
              </a:rPr>
              <a:t>Heat map for Germany in 2023</a:t>
            </a:r>
          </a:p>
          <a:p>
            <a:pPr algn="r">
              <a:spcAft>
                <a:spcPts val="300"/>
              </a:spcAft>
            </a:pPr>
            <a:r>
              <a:rPr lang="en-GB" sz="700">
                <a:solidFill>
                  <a:schemeClr val="bg1"/>
                </a:solidFill>
                <a:latin typeface="Arial" panose="020B0604020202020204" pitchFamily="34" charset="0"/>
                <a:cs typeface="Arial" panose="020B0604020202020204" pitchFamily="34" charset="0"/>
              </a:rPr>
              <a:t>Source: ride-portal.de</a:t>
            </a:r>
          </a:p>
        </p:txBody>
      </p:sp>
    </p:spTree>
    <p:extLst>
      <p:ext uri="{BB962C8B-B14F-4D97-AF65-F5344CB8AC3E}">
        <p14:creationId xmlns:p14="http://schemas.microsoft.com/office/powerpoint/2010/main" val="243566689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2123728" y="987574"/>
            <a:ext cx="4731428" cy="342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19099"/>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7" y="1732959"/>
            <a:ext cx="5838879" cy="2893100"/>
          </a:xfrm>
          <a:prstGeom prst="rect">
            <a:avLst/>
          </a:prstGeom>
          <a:noFill/>
        </p:spPr>
        <p:txBody>
          <a:bodyPr wrap="square" rtlCol="0">
            <a:spAutoFit/>
          </a:bodyPr>
          <a:lstStyle/>
          <a:p>
            <a:pPr>
              <a:lnSpc>
                <a:spcPct val="100000"/>
              </a:lnSpc>
              <a:buClr>
                <a:schemeClr val="tx1">
                  <a:lumMod val="75000"/>
                  <a:lumOff val="25000"/>
                </a:schemeClr>
              </a:buClr>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Free access to use cases I–IV</a:t>
            </a:r>
          </a:p>
          <a:p>
            <a:pPr marL="285750" indent="-285750">
              <a:lnSpc>
                <a:spcPct val="100000"/>
              </a:lnSpc>
              <a:buClr>
                <a:schemeClr val="tx1">
                  <a:lumMod val="75000"/>
                  <a:lumOff val="25000"/>
                </a:schemeClr>
              </a:buClr>
              <a:buFont typeface="Wingdings" panose="05000000000000000000" pitchFamily="2" charset="2"/>
              <a:buChar char="ü"/>
              <a:tabLst>
                <a:tab pos="2690813" algn="l"/>
              </a:tabLst>
              <a:defRPr/>
            </a:pP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 map and traffic volumes</a:t>
            </a:r>
          </a:p>
          <a:p>
            <a:pPr marL="285750" indent="-285750">
              <a:lnSpc>
                <a:spcPct val="100000"/>
              </a:lnSpc>
              <a:buClr>
                <a:schemeClr val="tx1">
                  <a:lumMod val="75000"/>
                  <a:lumOff val="25000"/>
                </a:schemeClr>
              </a:buClr>
              <a:buFont typeface="Wingdings" panose="05000000000000000000" pitchFamily="2" charset="2"/>
              <a:buChar char="ü"/>
              <a:defRPr/>
            </a:pP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direction-dependent speeds</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 dashboard</a:t>
            </a:r>
          </a:p>
          <a:p>
            <a:pPr>
              <a:lnSpc>
                <a:spcPct val="100000"/>
              </a:lnSpc>
              <a:buClr>
                <a:schemeClr val="tx1">
                  <a:lumMod val="75000"/>
                  <a:lumOff val="25000"/>
                </a:schemeClr>
              </a:buClr>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Discounted access to use cases V–VI</a:t>
            </a:r>
          </a:p>
          <a:p>
            <a:pPr marL="285750" indent="-285750">
              <a:lnSpc>
                <a:spcPct val="100000"/>
              </a:lnSpc>
              <a:spcAft>
                <a:spcPts val="1200"/>
              </a:spcAft>
              <a:buClr>
                <a:schemeClr val="tx1">
                  <a:lumMod val="75000"/>
                  <a:lumOff val="25000"/>
                </a:schemeClr>
              </a:buClr>
              <a:buFont typeface="Wingdings" panose="05000000000000000000" pitchFamily="2" charset="2"/>
              <a:buChar char="ü"/>
              <a:tabLst>
                <a:tab pos="5383213" algn="l"/>
              </a:tabLst>
              <a:defRPr/>
            </a:pP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origin-destination relationships and waiting times</a:t>
            </a:r>
          </a:p>
          <a:p>
            <a:pPr>
              <a:lnSpc>
                <a:spcPct val="100000"/>
              </a:lnSpc>
              <a:spcAft>
                <a:spcPts val="1200"/>
              </a:spcAft>
              <a:buClr>
                <a:schemeClr val="tx1">
                  <a:lumMod val="75000"/>
                  <a:lumOff val="25000"/>
                </a:schemeClr>
              </a:buClr>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Via one user access per municipality to the interactive presentation on the RiDE portal (see ride-portal.de)</a:t>
            </a:r>
          </a:p>
        </p:txBody>
      </p:sp>
      <p:sp>
        <p:nvSpPr>
          <p:cNvPr id="12" name="Textfeld 11"/>
          <p:cNvSpPr txBox="1"/>
          <p:nvPr/>
        </p:nvSpPr>
        <p:spPr>
          <a:xfrm>
            <a:off x="323528" y="259943"/>
            <a:ext cx="8568952" cy="923330"/>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National Cycling Plan funding for 2022–2024</a:t>
            </a:r>
          </a:p>
          <a:p>
            <a:pPr lvl="0"/>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participating municipalities in Germany</a:t>
            </a:r>
          </a:p>
        </p:txBody>
      </p:sp>
      <p:grpSp>
        <p:nvGrpSpPr>
          <p:cNvPr id="9" name="Gruppieren 8"/>
          <p:cNvGrpSpPr/>
          <p:nvPr/>
        </p:nvGrpSpPr>
        <p:grpSpPr>
          <a:xfrm>
            <a:off x="5724126" y="1526871"/>
            <a:ext cx="2952330" cy="3426427"/>
            <a:chOff x="5436096" y="1203598"/>
            <a:chExt cx="3186222" cy="3645370"/>
          </a:xfrm>
        </p:grpSpPr>
        <p:pic>
          <p:nvPicPr>
            <p:cNvPr id="11" name="Grafik 1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83017" y="2450746"/>
              <a:ext cx="1639301" cy="860416"/>
            </a:xfrm>
            <a:prstGeom prst="rect">
              <a:avLst/>
            </a:prstGeom>
          </p:spPr>
        </p:pic>
        <p:pic>
          <p:nvPicPr>
            <p:cNvPr id="14" name="Picture 3" descr="D:\MOVEBIS Spin-off\Shared\2022_RiDE\05 Projects\2022-2024 Move_On\03 - Public Relations\Graphics and Photos\Logo\MoveOn Logo\MoveOn_Logo.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36096" y="1203598"/>
              <a:ext cx="2619023" cy="13072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MOVEBIS Spin-off\Shared\2022_RiDE\05 Projects\2022-2024 Move_On\03 - Public Relations\Graphics and Photos\TU Dresden\PNG_Digital\TU_Dresden_Logo_black.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692719" y="2678337"/>
              <a:ext cx="1147646" cy="332317"/>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p:cNvSpPr/>
            <p:nvPr/>
          </p:nvSpPr>
          <p:spPr>
            <a:xfrm>
              <a:off x="5700390" y="2307675"/>
              <a:ext cx="992614" cy="15388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Project partners</a:t>
              </a:r>
            </a:p>
          </p:txBody>
        </p:sp>
        <p:pic>
          <p:nvPicPr>
            <p:cNvPr id="18" name="Picture 2" descr="D:\MOVEBIS Spin-offs\Shared\2022_RiDE\05 Projects\2022-2024 Move_On\03 - Public Relations\Images and Logos\Shipping_BMDV_Funding_Logoo_2021\BMDV_Fz_2021_Office_Colour_en.pn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620710" y="3469488"/>
              <a:ext cx="1351891" cy="137948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Q:\05_Projects\STADTRADELN\MoveOn\03 - Öffentlichkeitsarbeit\Logo BMDV\BMVI_Modellvorh_NichtInvestiv_WortBildClaim_vertikal_RGB.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378614" y="3776244"/>
            <a:ext cx="1188790" cy="105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6267"/>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1707654"/>
            <a:ext cx="5544616" cy="3046988"/>
          </a:xfrm>
          <a:prstGeom prst="rect">
            <a:avLst/>
          </a:prstGeom>
          <a:noFill/>
        </p:spPr>
        <p:txBody>
          <a:bodyPr wrap="square" rtlCol="0">
            <a:spAutoFit/>
          </a:bodyPr>
          <a:lstStyle/>
          <a:p>
            <a:pPr>
              <a:lnSpc>
                <a:spcPct val="100000"/>
              </a:lnSpc>
              <a:spcAft>
                <a:spcPts val="1200"/>
              </a:spcAft>
              <a:buClr>
                <a:schemeClr val="tx1">
                  <a:lumMod val="75000"/>
                  <a:lumOff val="25000"/>
                </a:schemeClr>
              </a:buClr>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New use cases for the RiDE portal</a:t>
            </a: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Average daily traffic forecasting</a:t>
            </a:r>
            <a:b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6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(average daily (bicycle) traffic)</a:t>
            </a: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Difference map</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the traffic volumes and source-destination relationships use cases</a:t>
            </a: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en-GB" b="1" cap="sm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report dashboard</a:t>
            </a:r>
          </a:p>
          <a:p>
            <a:pPr marL="285750" indent="-285750">
              <a:lnSpc>
                <a:spcPct val="100000"/>
              </a:lnSpc>
              <a:spcAft>
                <a:spcPts val="1200"/>
              </a:spcAft>
              <a:buClr>
                <a:schemeClr val="tx1">
                  <a:lumMod val="75000"/>
                  <a:lumOff val="25000"/>
                </a:schemeClr>
              </a:buClr>
              <a:buFont typeface="Arial" panose="020B0604020202020204" pitchFamily="34" charset="0"/>
              <a:buChar char="•"/>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Enhanced </a:t>
            </a:r>
            <a:r>
              <a:rPr lang="en-GB"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statistics dashboard</a:t>
            </a:r>
          </a:p>
          <a:p>
            <a:pPr>
              <a:spcAft>
                <a:spcPts val="1200"/>
              </a:spcAft>
              <a:buClr>
                <a:schemeClr val="tx1">
                  <a:lumMod val="75000"/>
                  <a:lumOff val="25000"/>
                </a:schemeClr>
              </a:buClr>
              <a:defRPr/>
            </a:pP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 provided for the 2018–2020 campaign years</a:t>
            </a:r>
          </a:p>
        </p:txBody>
      </p:sp>
      <p:sp>
        <p:nvSpPr>
          <p:cNvPr id="12" name="Textfeld 11"/>
          <p:cNvSpPr txBox="1"/>
          <p:nvPr/>
        </p:nvSpPr>
        <p:spPr>
          <a:xfrm>
            <a:off x="323528" y="259943"/>
            <a:ext cx="8568952" cy="923330"/>
          </a:xfrm>
          <a:prstGeom prst="rect">
            <a:avLst/>
          </a:prstGeom>
          <a:noFill/>
        </p:spPr>
        <p:txBody>
          <a:bodyPr wrap="square" rtlCol="0">
            <a:spAutoFit/>
          </a:bodyPr>
          <a:lstStyle/>
          <a:p>
            <a:pPr lvl="0"/>
            <a:r>
              <a:rPr lang="en-GB"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National Cycling Plan funding for 2022–2024</a:t>
            </a:r>
          </a:p>
          <a:p>
            <a:pPr lvl="0"/>
            <a:r>
              <a:rPr lang="en-GB"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participating municipalities in Germany</a:t>
            </a:r>
          </a:p>
        </p:txBody>
      </p:sp>
      <p:grpSp>
        <p:nvGrpSpPr>
          <p:cNvPr id="2" name="Gruppieren 8">
            <a:extLst>
              <a:ext uri="{FF2B5EF4-FFF2-40B4-BE49-F238E27FC236}">
                <a16:creationId xmlns:a16="http://schemas.microsoft.com/office/drawing/2014/main" xmlns="" id="{B46EA91E-F926-FC09-0334-1A31C4549CF7}"/>
              </a:ext>
            </a:extLst>
          </p:cNvPr>
          <p:cNvGrpSpPr/>
          <p:nvPr/>
        </p:nvGrpSpPr>
        <p:grpSpPr>
          <a:xfrm>
            <a:off x="5724129" y="1526871"/>
            <a:ext cx="2790769" cy="3426427"/>
            <a:chOff x="5436096" y="1203598"/>
            <a:chExt cx="3011860" cy="3645370"/>
          </a:xfrm>
        </p:grpSpPr>
        <p:pic>
          <p:nvPicPr>
            <p:cNvPr id="3" name="Grafik 10">
              <a:extLst>
                <a:ext uri="{FF2B5EF4-FFF2-40B4-BE49-F238E27FC236}">
                  <a16:creationId xmlns:a16="http://schemas.microsoft.com/office/drawing/2014/main" xmlns="" id="{A8B8B048-44B2-8BBC-426E-252965448C1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44494" y="2417070"/>
              <a:ext cx="1703462" cy="894093"/>
            </a:xfrm>
            <a:prstGeom prst="rect">
              <a:avLst/>
            </a:prstGeom>
          </p:spPr>
        </p:pic>
        <p:pic>
          <p:nvPicPr>
            <p:cNvPr id="4" name="Picture 3" descr="D:\MOVEBIS Spin-off\Shared\2022_RiDE\05 Projects\2022-2024 Move_On\03 - Public Relations\Graphics and Photos\Logo\MoveOn Logo\MoveOn_Logo.png">
              <a:extLst>
                <a:ext uri="{FF2B5EF4-FFF2-40B4-BE49-F238E27FC236}">
                  <a16:creationId xmlns:a16="http://schemas.microsoft.com/office/drawing/2014/main" xmlns="" id="{F9246DEE-BE5E-0A24-C2B0-B736E084FC02}"/>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436096" y="1203598"/>
              <a:ext cx="2619023" cy="1307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MOVEBIS Spin-off\Shared\2022_RiDE\05 Projects\2022-2024 Move_On\03 - Public Relations\Graphics and Photos\TU Dresden\PNG_Digital\TU_Dresden_Logo_black.png">
              <a:extLst>
                <a:ext uri="{FF2B5EF4-FFF2-40B4-BE49-F238E27FC236}">
                  <a16:creationId xmlns:a16="http://schemas.microsoft.com/office/drawing/2014/main" xmlns="" id="{9AD1965A-0965-71A0-220A-596777A0BB44}"/>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692719" y="2678337"/>
              <a:ext cx="1147646" cy="332317"/>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15">
              <a:extLst>
                <a:ext uri="{FF2B5EF4-FFF2-40B4-BE49-F238E27FC236}">
                  <a16:creationId xmlns:a16="http://schemas.microsoft.com/office/drawing/2014/main" xmlns="" id="{57FFC679-2111-B210-2AE5-5D63D9DA68D0}"/>
                </a:ext>
              </a:extLst>
            </p:cNvPr>
            <p:cNvSpPr/>
            <p:nvPr/>
          </p:nvSpPr>
          <p:spPr>
            <a:xfrm>
              <a:off x="5700390" y="2307675"/>
              <a:ext cx="992614" cy="15388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cap="none" normalizeH="0" baseline="0" noProof="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Project partners</a:t>
              </a:r>
            </a:p>
          </p:txBody>
        </p:sp>
        <p:pic>
          <p:nvPicPr>
            <p:cNvPr id="10" name="Picture 2" descr="D:\MOVEBIS Spin-offs\Shared\2022_RiDE\05 Projects\2022-2024 Move_On\03 - Public Relations\Images and Logos\Shipping_BMDV_Funding_Logoo_2021\BMDV_Fz_2021_Office_Colour_en.png">
              <a:extLst>
                <a:ext uri="{FF2B5EF4-FFF2-40B4-BE49-F238E27FC236}">
                  <a16:creationId xmlns:a16="http://schemas.microsoft.com/office/drawing/2014/main" xmlns="" id="{849370D7-E5E5-9D81-575E-FB25FDC6CA0A}"/>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620710" y="3469488"/>
              <a:ext cx="1351891" cy="137948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Q:\05_Projects\STADTRADELN\MoveOn\03 - Öffentlichkeitsarbeit\Logo BMDV\BMVI_Modellvorh_NichtInvestiv_WortBildClaim_vertikal_RGB.pn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236296" y="3795886"/>
            <a:ext cx="1188790" cy="105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510267"/>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App usage</a:t>
            </a:r>
          </a:p>
          <a:p>
            <a:pPr lvl="0"/>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t>
            </a:r>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iDE data period</a:t>
            </a:r>
          </a:p>
        </p:txBody>
      </p:sp>
      <p:sp>
        <p:nvSpPr>
          <p:cNvPr id="12" name="Rechteck 11"/>
          <p:cNvSpPr/>
          <p:nvPr/>
        </p:nvSpPr>
        <p:spPr>
          <a:xfrm>
            <a:off x="4716016" y="1131590"/>
            <a:ext cx="4572000" cy="3524042"/>
          </a:xfrm>
          <a:prstGeom prst="rect">
            <a:avLst/>
          </a:prstGeom>
        </p:spPr>
        <p:txBody>
          <a:bodyPr wrap="square">
            <a:spAutoFit/>
          </a:bodyPr>
          <a:lstStyle/>
          <a:p>
            <a:pPr marR="0" lvl="0" algn="l" defTabSz="914400" rtl="0" eaLnBrk="1" fontAlgn="auto" latinLnBrk="0" hangingPunct="1">
              <a:spcBef>
                <a:spcPts val="0"/>
              </a:spcBef>
              <a:spcAft>
                <a:spcPts val="1800"/>
              </a:spcAft>
              <a:buClr>
                <a:schemeClr val="tx1">
                  <a:lumMod val="75000"/>
                  <a:lumOff val="25000"/>
                </a:schemeClr>
              </a:buClr>
              <a:buSzTx/>
              <a:tabLst/>
              <a:defRPr/>
            </a:pP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For 2023:</a:t>
            </a:r>
            <a:b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en-GB" sz="100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(comparative figures from 2022 in brackets)</a:t>
            </a:r>
          </a:p>
          <a:p>
            <a:pPr marL="269875" marR="0" lvl="0" indent="-269875"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7</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.9 million </a:t>
            </a: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journeys</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r>
            <a:b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en-GB" sz="15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t>
            </a:r>
            <a:r>
              <a:rPr lang="en-GB"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5</a:t>
            </a:r>
            <a:r>
              <a:rPr kumimoji="0" lang="en-GB" sz="15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.2</a:t>
            </a:r>
            <a:r>
              <a:rPr kumimoji="0" lang="en-GB" sz="1500" b="0" i="0" u="none" strike="noStrike" cap="none" normalizeH="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million</a:t>
            </a:r>
            <a:r>
              <a:rPr kumimoji="0" lang="en-GB" sz="1500"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t>
            </a:r>
          </a:p>
          <a:p>
            <a:pPr marL="269875" lvl="0" indent="-269875">
              <a:spcAft>
                <a:spcPts val="1800"/>
              </a:spcAft>
              <a:buClr>
                <a:schemeClr val="tx1">
                  <a:lumMod val="75000"/>
                  <a:lumOff val="25000"/>
                </a:schemeClr>
              </a:buClr>
              <a:buFont typeface="Arial" panose="020B0604020202020204" pitchFamily="34" charset="0"/>
              <a:buChar cha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64</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.9 million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kilometres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(41.5 million)</a:t>
            </a:r>
          </a:p>
          <a:p>
            <a:pPr marL="269875" indent="-269875">
              <a:spcAft>
                <a:spcPts val="1800"/>
              </a:spcAft>
              <a:buClr>
                <a:schemeClr val="tx1">
                  <a:lumMod val="75000"/>
                  <a:lumOff val="25000"/>
                </a:schemeClr>
              </a:buClr>
              <a:buFont typeface="Arial" panose="020B0604020202020204" pitchFamily="34" charset="0"/>
              <a:buChar cha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245 terabytes of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data</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(156 terabytes)</a:t>
            </a:r>
          </a:p>
          <a:p>
            <a:pPr marL="269875" indent="-269875">
              <a:spcAft>
                <a:spcPts val="1800"/>
              </a:spcAft>
              <a:buClr>
                <a:schemeClr val="tx1">
                  <a:lumMod val="75000"/>
                  <a:lumOff val="25000"/>
                </a:schemeClr>
              </a:buClr>
              <a:buFont typeface="Arial" panose="020B0604020202020204" pitchFamily="34" charset="0"/>
              <a:buChar char="•"/>
              <a:defRP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42</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GB" b="1"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app usage</a:t>
            </a:r>
            <a:r>
              <a:rPr kumimoji="0" lang="en-GB" b="0" i="0" u="none" strike="noStrike" cap="none"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among all CITY CYCLING participants</a:t>
            </a:r>
          </a:p>
        </p:txBody>
      </p:sp>
      <p:sp>
        <p:nvSpPr>
          <p:cNvPr id="5" name="Rechteck 4"/>
          <p:cNvSpPr/>
          <p:nvPr/>
        </p:nvSpPr>
        <p:spPr>
          <a:xfrm>
            <a:off x="324694" y="2058402"/>
            <a:ext cx="2807146" cy="307777"/>
          </a:xfrm>
          <a:prstGeom prst="rect">
            <a:avLst/>
          </a:prstGeom>
        </p:spPr>
        <p:txBody>
          <a:bodyPr wrap="square">
            <a:spAutoFit/>
          </a:bodyPr>
          <a:lstStyle/>
          <a:p>
            <a:pPr fontAlgn="auto">
              <a:lnSpc>
                <a:spcPct val="100000"/>
              </a:lnSpc>
              <a:spcAft>
                <a:spcPts val="0"/>
              </a:spcAft>
              <a:buClrTx/>
              <a:buSzTx/>
              <a:buFontTx/>
            </a:pPr>
            <a:r>
              <a:rPr lang="en-GB" sz="14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 users</a:t>
            </a:r>
          </a:p>
        </p:txBody>
      </p:sp>
      <p:graphicFrame>
        <p:nvGraphicFramePr>
          <p:cNvPr id="7" name="Diagramm 6"/>
          <p:cNvGraphicFramePr>
            <a:graphicFrameLocks noChangeAspect="1"/>
          </p:cNvGraphicFramePr>
          <p:nvPr>
            <p:extLst>
              <p:ext uri="{D42A27DB-BD31-4B8C-83A1-F6EECF244321}">
                <p14:modId xmlns:p14="http://schemas.microsoft.com/office/powerpoint/2010/main" val="303182884"/>
              </p:ext>
            </p:extLst>
          </p:nvPr>
        </p:nvGraphicFramePr>
        <p:xfrm>
          <a:off x="179512" y="267545"/>
          <a:ext cx="6322484" cy="50465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524439"/>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784105"/>
            <a:ext cx="2822693" cy="306045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788610"/>
            <a:ext cx="2639797" cy="3060457"/>
          </a:xfrm>
          <a:prstGeom prst="rect">
            <a:avLst/>
          </a:prstGeom>
        </p:spPr>
      </p:pic>
      <p:sp>
        <p:nvSpPr>
          <p:cNvPr id="4" name="Textfeld 3"/>
          <p:cNvSpPr txBox="1"/>
          <p:nvPr/>
        </p:nvSpPr>
        <p:spPr>
          <a:xfrm>
            <a:off x="2106312" y="4409838"/>
            <a:ext cx="936104" cy="246221"/>
          </a:xfrm>
          <a:prstGeom prst="rect">
            <a:avLst/>
          </a:prstGeom>
          <a:solidFill>
            <a:schemeClr val="bg1"/>
          </a:solidFill>
        </p:spPr>
        <p:txBody>
          <a:bodyPr wrap="square" rtlCol="0">
            <a:spAutoFit/>
          </a:bodyPr>
          <a:lstStyle/>
          <a:p>
            <a:pPr algn="ctr"/>
            <a:r>
              <a:rPr lang="en-GB" sz="1000">
                <a:solidFill>
                  <a:schemeClr val="bg1">
                    <a:lumMod val="50000"/>
                  </a:schemeClr>
                </a:solidFill>
              </a:rPr>
              <a:t>Teilnehmer</a:t>
            </a:r>
          </a:p>
        </p:txBody>
      </p:sp>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 (example of Leipzig)</a:t>
            </a:r>
          </a:p>
        </p:txBody>
      </p:sp>
      <p:sp>
        <p:nvSpPr>
          <p:cNvPr id="11" name="Inhaltsplatzhalter 2"/>
          <p:cNvSpPr>
            <a:spLocks noGrp="1"/>
          </p:cNvSpPr>
          <p:nvPr>
            <p:ph idx="1"/>
          </p:nvPr>
        </p:nvSpPr>
        <p:spPr>
          <a:xfrm>
            <a:off x="323528" y="1419622"/>
            <a:ext cx="5849318" cy="360040"/>
          </a:xfrm>
        </p:spPr>
        <p:txBody>
          <a:bodyPr>
            <a:normAutofit fontScale="77500" lnSpcReduction="20000"/>
          </a:bodyPr>
          <a:lstStyle/>
          <a:p>
            <a:pPr marL="0" indent="0">
              <a:buNone/>
            </a:pPr>
            <a:r>
              <a:rPr lang="en-GB" sz="160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1893686141"/>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 (example of Leipzig)</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2" y="2283718"/>
            <a:ext cx="4322439" cy="1847248"/>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851670"/>
            <a:ext cx="4109060" cy="2932430"/>
          </a:xfrm>
          <a:prstGeom prst="rect">
            <a:avLst/>
          </a:prstGeom>
        </p:spPr>
      </p:pic>
      <p:sp>
        <p:nvSpPr>
          <p:cNvPr id="4" name="Inhaltsplatzhalter 2">
            <a:extLst>
              <a:ext uri="{FF2B5EF4-FFF2-40B4-BE49-F238E27FC236}">
                <a16:creationId xmlns:a16="http://schemas.microsoft.com/office/drawing/2014/main" xmlns="" id="{9E4EA86E-8C03-4E51-7C54-DBE631ED8BDA}"/>
              </a:ext>
            </a:extLst>
          </p:cNvPr>
          <p:cNvSpPr txBox="1">
            <a:spLocks/>
          </p:cNvSpPr>
          <p:nvPr/>
        </p:nvSpPr>
        <p:spPr>
          <a:xfrm>
            <a:off x="323528" y="1419622"/>
            <a:ext cx="5849318" cy="36004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4276625876"/>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9943"/>
            <a:ext cx="8568952" cy="923330"/>
          </a:xfrm>
          <a:prstGeom prst="rect">
            <a:avLst/>
          </a:prstGeom>
          <a:noFill/>
        </p:spPr>
        <p:txBody>
          <a:bodyPr wrap="square" rtlCol="0">
            <a:spAutoFit/>
          </a:bodyPr>
          <a:lstStyle/>
          <a:p>
            <a:pPr lvl="0"/>
            <a:r>
              <a:rPr lang="en-GB" sz="3600"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Data source</a:t>
            </a:r>
          </a:p>
          <a:p>
            <a:pPr lvl="0"/>
            <a:r>
              <a:rPr lang="en-GB">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Sample figures (example of Leipzig)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07654"/>
            <a:ext cx="4535817" cy="335918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264" y="1851670"/>
            <a:ext cx="4316342" cy="3011685"/>
          </a:xfrm>
          <a:prstGeom prst="rect">
            <a:avLst/>
          </a:prstGeom>
        </p:spPr>
      </p:pic>
      <p:sp>
        <p:nvSpPr>
          <p:cNvPr id="4" name="Inhaltsplatzhalter 2">
            <a:extLst>
              <a:ext uri="{FF2B5EF4-FFF2-40B4-BE49-F238E27FC236}">
                <a16:creationId xmlns:a16="http://schemas.microsoft.com/office/drawing/2014/main" xmlns="" id="{99782806-735A-D524-8AB8-3829B17403D0}"/>
              </a:ext>
            </a:extLst>
          </p:cNvPr>
          <p:cNvSpPr>
            <a:spLocks noGrp="1"/>
          </p:cNvSpPr>
          <p:nvPr>
            <p:ph idx="1"/>
          </p:nvPr>
        </p:nvSpPr>
        <p:spPr>
          <a:xfrm>
            <a:off x="323528" y="1419622"/>
            <a:ext cx="5849318" cy="360040"/>
          </a:xfrm>
        </p:spPr>
        <p:txBody>
          <a:bodyPr>
            <a:normAutofit fontScale="77500" lnSpcReduction="20000"/>
          </a:bodyPr>
          <a:lstStyle/>
          <a:p>
            <a:pPr marL="0" indent="0">
              <a:buNone/>
            </a:pPr>
            <a:r>
              <a:rPr lang="en-GB" sz="1600">
                <a:solidFill>
                  <a:schemeClr val="tx1">
                    <a:lumMod val="75000"/>
                    <a:lumOff val="25000"/>
                  </a:schemeClr>
                </a:solidFill>
                <a:latin typeface="Arial" panose="020B0604020202020204" pitchFamily="34" charset="0"/>
                <a:cs typeface="Arial" panose="020B0604020202020204" pitchFamily="34" charset="0"/>
              </a:rPr>
              <a:t>Comparison of CITY CYCLING and the survey on urban mobility in Germany</a:t>
            </a:r>
          </a:p>
        </p:txBody>
      </p:sp>
    </p:spTree>
    <p:extLst>
      <p:ext uri="{BB962C8B-B14F-4D97-AF65-F5344CB8AC3E}">
        <p14:creationId xmlns:p14="http://schemas.microsoft.com/office/powerpoint/2010/main" val="3009625197"/>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1763978"/>
            <a:ext cx="9144000" cy="1754326"/>
          </a:xfrm>
          <a:prstGeom prst="rect">
            <a:avLst/>
          </a:prstGeom>
          <a:noFill/>
        </p:spPr>
        <p:txBody>
          <a:bodyPr wrap="square" rtlCol="0">
            <a:spAutoFit/>
          </a:bodyPr>
          <a:lstStyle/>
          <a:p>
            <a:pPr algn="ctr"/>
            <a:r>
              <a:rPr lang="en-GB" sz="5400">
                <a:solidFill>
                  <a:schemeClr val="bg1"/>
                </a:solidFill>
                <a:latin typeface="Arial Black" panose="020B0A04020102020204" pitchFamily="34" charset="0"/>
                <a:ea typeface="Roboto Black" panose="02000000000000000000" pitchFamily="2" charset="0"/>
                <a:cs typeface="Roboto Black" panose="02000000000000000000" pitchFamily="2" charset="0"/>
              </a:rPr>
              <a:t>radverkehr-in-deutschland.de</a:t>
            </a:r>
          </a:p>
        </p:txBody>
      </p:sp>
    </p:spTree>
    <p:extLst>
      <p:ext uri="{BB962C8B-B14F-4D97-AF65-F5344CB8AC3E}">
        <p14:creationId xmlns:p14="http://schemas.microsoft.com/office/powerpoint/2010/main" val="1211878522"/>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9127" t="6177" r="4444" b="29336"/>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323528" y="998895"/>
            <a:ext cx="7200800" cy="1323439"/>
          </a:xfrm>
          <a:prstGeom prst="rect">
            <a:avLst/>
          </a:prstGeom>
        </p:spPr>
        <p:txBody>
          <a:bodyPr wrap="square">
            <a:spAutoFit/>
          </a:bodyPr>
          <a:lstStyle/>
          <a:p>
            <a:pPr fontAlgn="auto">
              <a:lnSpc>
                <a:spcPct val="100000"/>
              </a:lnSpc>
              <a:spcAft>
                <a:spcPts val="7800"/>
              </a:spcAft>
              <a:buClrTx/>
              <a:buSzTx/>
              <a:buFontTx/>
            </a:pP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CITY CYCLING,</a:t>
            </a:r>
            <a:b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en-GB" sz="4000" b="1" cap="small">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 &amp; R</a:t>
            </a:r>
            <a:r>
              <a:rPr lang="en-GB" sz="4000" b="1">
                <a:solidFill>
                  <a:schemeClr val="bg1"/>
                </a:solidFill>
                <a:latin typeface="Arial Black" panose="020B0A04020102020204" pitchFamily="34" charset="0"/>
                <a:ea typeface="Roboto Black" panose="02000000000000000000" pitchFamily="2" charset="0"/>
                <a:cs typeface="Roboto Black" panose="02000000000000000000" pitchFamily="2" charset="0"/>
              </a:rPr>
              <a:t>i</a:t>
            </a:r>
            <a:r>
              <a:rPr lang="en-GB" sz="4000" b="1" cap="all">
                <a:solidFill>
                  <a:schemeClr val="bg1"/>
                </a:solidFill>
                <a:latin typeface="Arial Black" panose="020B0A04020102020204" pitchFamily="34" charset="0"/>
                <a:ea typeface="Roboto Black" panose="02000000000000000000" pitchFamily="2" charset="0"/>
                <a:cs typeface="Roboto Black" panose="02000000000000000000" pitchFamily="2" charset="0"/>
              </a:rPr>
              <a:t>de</a:t>
            </a:r>
          </a:p>
        </p:txBody>
      </p:sp>
      <p:sp>
        <p:nvSpPr>
          <p:cNvPr id="6" name="Rechteck 5"/>
          <p:cNvSpPr/>
          <p:nvPr/>
        </p:nvSpPr>
        <p:spPr>
          <a:xfrm>
            <a:off x="3279839" y="3219822"/>
            <a:ext cx="6044689" cy="1554272"/>
          </a:xfrm>
          <a:prstGeom prst="rect">
            <a:avLst/>
          </a:prstGeom>
        </p:spPr>
        <p:txBody>
          <a:bodyPr wrap="square">
            <a:spAutoFit/>
          </a:bodyPr>
          <a:lstStyle/>
          <a:p>
            <a:r>
              <a:rPr lang="en-GB" sz="3500" b="1">
                <a:solidFill>
                  <a:schemeClr val="bg1"/>
                </a:solidFill>
                <a:latin typeface="Arial" panose="020B0604020202020204" pitchFamily="34" charset="0"/>
                <a:ea typeface="Roboto" panose="02000000000000000000" pitchFamily="2" charset="0"/>
                <a:cs typeface="Arial" panose="020B0604020202020204" pitchFamily="34" charset="0"/>
              </a:rPr>
              <a:t>An all-in-one tool</a:t>
            </a:r>
          </a:p>
          <a:p>
            <a:r>
              <a:rPr lang="en-GB" sz="3000">
                <a:solidFill>
                  <a:schemeClr val="bg1"/>
                </a:solidFill>
                <a:latin typeface="Arial" panose="020B0604020202020204" pitchFamily="34" charset="0"/>
                <a:ea typeface="Roboto" panose="02000000000000000000" pitchFamily="2" charset="0"/>
                <a:cs typeface="Arial" panose="020B0604020202020204" pitchFamily="34" charset="0"/>
              </a:rPr>
              <a:t>for communication, planning </a:t>
            </a:r>
            <a:r>
              <a:rPr lang="en-GB" sz="3000" i="1">
                <a:solidFill>
                  <a:schemeClr val="bg1"/>
                </a:solidFill>
                <a:latin typeface="Arial" panose="020B0604020202020204" pitchFamily="34" charset="0"/>
                <a:ea typeface="Roboto" panose="02000000000000000000" pitchFamily="2" charset="0"/>
                <a:cs typeface="Arial" panose="020B0604020202020204" pitchFamily="34" charset="0"/>
              </a:rPr>
              <a:t>and </a:t>
            </a:r>
            <a:br>
              <a:rPr lang="en-GB" sz="3000" i="1">
                <a:solidFill>
                  <a:schemeClr val="bg1"/>
                </a:solidFill>
                <a:latin typeface="Arial" panose="020B0604020202020204" pitchFamily="34" charset="0"/>
                <a:ea typeface="Roboto" panose="02000000000000000000" pitchFamily="2" charset="0"/>
                <a:cs typeface="Arial" panose="020B0604020202020204" pitchFamily="34" charset="0"/>
              </a:rPr>
            </a:br>
            <a:r>
              <a:rPr lang="en-GB" sz="3000">
                <a:solidFill>
                  <a:schemeClr val="bg1"/>
                </a:solidFill>
                <a:latin typeface="Arial" panose="020B0604020202020204" pitchFamily="34" charset="0"/>
                <a:ea typeface="Roboto" panose="02000000000000000000" pitchFamily="2" charset="0"/>
                <a:cs typeface="Arial" panose="020B0604020202020204" pitchFamily="34" charset="0"/>
              </a:rPr>
              <a:t>citizen participation</a:t>
            </a:r>
          </a:p>
        </p:txBody>
      </p:sp>
      <p:sp>
        <p:nvSpPr>
          <p:cNvPr id="8" name="Textfeld 7"/>
          <p:cNvSpPr txBox="1"/>
          <p:nvPr/>
        </p:nvSpPr>
        <p:spPr>
          <a:xfrm>
            <a:off x="6047656" y="4943445"/>
            <a:ext cx="3096344"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 / Felix Krammer</a:t>
            </a:r>
          </a:p>
        </p:txBody>
      </p:sp>
    </p:spTree>
    <p:extLst>
      <p:ext uri="{BB962C8B-B14F-4D97-AF65-F5344CB8AC3E}">
        <p14:creationId xmlns:p14="http://schemas.microsoft.com/office/powerpoint/2010/main" val="1607058983"/>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406794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4562424" y="411510"/>
            <a:ext cx="4380969"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Thank you!</a:t>
            </a:r>
          </a:p>
        </p:txBody>
      </p:sp>
      <p:sp>
        <p:nvSpPr>
          <p:cNvPr id="7" name="Textfeld 6"/>
          <p:cNvSpPr txBox="1"/>
          <p:nvPr/>
        </p:nvSpPr>
        <p:spPr>
          <a:xfrm>
            <a:off x="4562424" y="1249702"/>
            <a:ext cx="4330056" cy="3385542"/>
          </a:xfrm>
          <a:prstGeom prst="rect">
            <a:avLst/>
          </a:prstGeom>
          <a:noFill/>
        </p:spPr>
        <p:txBody>
          <a:bodyPr wrap="square" rtlCol="0">
            <a:spAutoFit/>
          </a:bodyPr>
          <a:lstStyle/>
          <a:p>
            <a:pPr>
              <a:spcAft>
                <a:spcPts val="800"/>
              </a:spcAft>
              <a:buClr>
                <a:srgbClr val="54A4DF"/>
              </a:buClr>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CONTACT</a:t>
            </a:r>
          </a:p>
          <a:p>
            <a:pPr>
              <a:spcAft>
                <a:spcPts val="1200"/>
              </a:spcAft>
              <a:buClr>
                <a:srgbClr val="54A4DF"/>
              </a:buClr>
            </a:pPr>
            <a:r>
              <a:rPr lang="en-GB" sz="11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&lt;Name&gt;</a:t>
            </a:r>
            <a:br>
              <a:rPr lang="en-GB" sz="11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&lt;Organisation&gt;</a:t>
            </a:r>
            <a:b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&lt;Function&gt;</a:t>
            </a:r>
            <a:b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a:t>
            </a:r>
            <a:b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a:t>
            </a:r>
          </a:p>
          <a:p>
            <a:pPr>
              <a:spcAft>
                <a:spcPts val="1200"/>
              </a:spcAft>
              <a:buClr>
                <a:srgbClr val="54A4DF"/>
              </a:buClr>
            </a:pPr>
            <a:r>
              <a:rPr lang="en-GB" sz="11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Team</a:t>
            </a:r>
            <a:br>
              <a:rPr lang="en-GB" sz="11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info@city-cycling.org</a:t>
            </a:r>
            <a:b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+49 69 717139-39</a:t>
            </a:r>
          </a:p>
          <a:p>
            <a:pPr algn="r">
              <a:spcAft>
                <a:spcPts val="800"/>
              </a:spcAft>
              <a:buClr>
                <a:srgbClr val="54A4DF"/>
              </a:buClr>
            </a:pPr>
            <a:r>
              <a:rPr lang="en-GB" sz="11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a:t>
            </a:r>
          </a:p>
          <a:p>
            <a:pPr algn="r">
              <a:spcAft>
                <a:spcPts val="800"/>
              </a:spcAft>
              <a:buClr>
                <a:srgbClr val="54A4DF"/>
              </a:buClr>
            </a:pPr>
            <a: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Eschborner Landstraße 42 – 50 </a:t>
            </a:r>
            <a:b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60489 Frankfurt am Main</a:t>
            </a:r>
            <a:b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Germany</a:t>
            </a:r>
          </a:p>
          <a:p>
            <a:pPr algn="r">
              <a:spcAft>
                <a:spcPts val="800"/>
              </a:spcAft>
              <a:buClr>
                <a:srgbClr val="54A4DF"/>
              </a:buClr>
            </a:pPr>
            <a:r>
              <a:rPr lang="en-GB" sz="11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 climatealliance.org  </a:t>
            </a:r>
            <a:br>
              <a:rPr lang="en-GB" sz="11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11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europe@climatealliance.org</a:t>
            </a:r>
          </a:p>
        </p:txBody>
      </p:sp>
      <p:sp>
        <p:nvSpPr>
          <p:cNvPr id="2" name="Textfeld 1"/>
          <p:cNvSpPr txBox="1"/>
          <p:nvPr/>
        </p:nvSpPr>
        <p:spPr>
          <a:xfrm>
            <a:off x="0" y="3891121"/>
            <a:ext cx="4067944" cy="923330"/>
          </a:xfrm>
          <a:prstGeom prst="rect">
            <a:avLst/>
          </a:prstGeom>
          <a:noFill/>
        </p:spPr>
        <p:txBody>
          <a:bodyPr wrap="square" rtlCol="0">
            <a:spAutoFit/>
          </a:bodyPr>
          <a:lstStyle/>
          <a:p>
            <a:pPr algn="ctr"/>
            <a:r>
              <a:rPr lang="en-GB">
                <a:solidFill>
                  <a:schemeClr val="bg1"/>
                </a:solidFill>
                <a:latin typeface="Arial Black" panose="020B0A04020102020204" pitchFamily="34" charset="0"/>
                <a:ea typeface="Roboto Black" panose="02000000000000000000" pitchFamily="2" charset="0"/>
                <a:cs typeface="Roboto Black" panose="02000000000000000000" pitchFamily="2" charset="0"/>
              </a:rPr>
              <a:t>city-cycling.org</a:t>
            </a:r>
          </a:p>
          <a:p>
            <a:pPr algn="ctr"/>
            <a:r>
              <a:rPr lang="en-GB">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a:p>
            <a:pPr algn="ctr"/>
            <a:r>
              <a:rPr lang="en-GB">
                <a:solidFill>
                  <a:schemeClr val="bg1"/>
                </a:solidFill>
                <a:latin typeface="Arial Black" panose="020B0A04020102020204" pitchFamily="34" charset="0"/>
                <a:ea typeface="Roboto Black" panose="02000000000000000000" pitchFamily="2" charset="0"/>
                <a:cs typeface="Roboto Black" panose="02000000000000000000" pitchFamily="2" charset="0"/>
              </a:rPr>
              <a:t>radverkehr-in-deutschland.de</a:t>
            </a:r>
          </a:p>
        </p:txBody>
      </p:sp>
      <p:pic>
        <p:nvPicPr>
          <p:cNvPr id="6" name="Picture 2" descr="P:\KB-Projekte\STADTRADELN\STADTRADELN\Grafik\Logos\Logo - REDESIGN 2017\02 SR Logo - Quadratisch\SR Logo - Quadratisch - Weiß\Stadtradeln_quadratisch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52752" y="411510"/>
            <a:ext cx="1562440" cy="8381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KB-Projekte\STADTRADELN\RADar!\Grafik\Logo\RADar Logo\R! - Logo - weiß\R!_Logo_weiss.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198364" y="1366553"/>
            <a:ext cx="1671216" cy="1002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MOVEBIS Ausgründung\MOVEBIS Ausgründung\03 Kommunikation\Grafik\Logo\Ride-Logos\RiDE - Logo Markenanmeldung\Logo-ride-hell-transparent.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28120" y="2486134"/>
            <a:ext cx="1211704" cy="108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8704"/>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Alliance</a:t>
            </a:r>
          </a:p>
        </p:txBody>
      </p:sp>
      <p:sp>
        <p:nvSpPr>
          <p:cNvPr id="2" name="Textfeld 1"/>
          <p:cNvSpPr txBox="1"/>
          <p:nvPr/>
        </p:nvSpPr>
        <p:spPr>
          <a:xfrm>
            <a:off x="323528" y="1491630"/>
            <a:ext cx="8496944" cy="3524042"/>
          </a:xfrm>
          <a:prstGeom prst="rect">
            <a:avLst/>
          </a:prstGeom>
          <a:noFill/>
        </p:spPr>
        <p:txBody>
          <a:bodyPr wrap="square" rtlCol="0">
            <a:spAutoFit/>
          </a:bodyPr>
          <a:lstStyle/>
          <a:p>
            <a:pPr>
              <a:spcAft>
                <a:spcPts val="12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1990 Establishment</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of the European network of cities, municipalities and counties for protection of the global climate as an association</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2023 Spin-off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of Klima-</a:t>
            </a:r>
            <a:r>
              <a:rPr lang="en-GB"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Bündnis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Services GmbH into which CITY CYCLING has been integrated since 2024, with the association as a 100% shareholder</a:t>
            </a:r>
          </a:p>
          <a:p>
            <a:pPr>
              <a:spcAft>
                <a:spcPts val="600"/>
              </a:spcAft>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Today, Climate Alliance has around </a:t>
            </a: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2,000 members in over 25 countries in Europe</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450000" lvl="1" indent="-269875">
              <a:spcBef>
                <a:spcPts val="0"/>
              </a:spcBef>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approx. 90 million people live in a Climate Alliance municipality</a:t>
            </a:r>
          </a:p>
          <a:p>
            <a:pPr marL="450000" lvl="1" indent="-269875">
              <a:spcBef>
                <a:spcPts val="0"/>
              </a:spcBef>
              <a:spcAft>
                <a:spcPts val="12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more than 20% of the EU population</a:t>
            </a:r>
          </a:p>
          <a:p>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Partnership between European municipalities and indigenous rainforest peoples</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reduce greenhouse gas emissions and protect the rainforests</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620776" y="123476"/>
            <a:ext cx="2199696" cy="117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133441"/>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62472" y="3441070"/>
            <a:ext cx="8136904" cy="707886"/>
          </a:xfrm>
          <a:prstGeom prst="rect">
            <a:avLst/>
          </a:prstGeom>
        </p:spPr>
        <p:txBody>
          <a:bodyPr wrap="square">
            <a:spAutoFit/>
          </a:bodyPr>
          <a:lstStyle>
            <a:defPPr>
              <a:defRPr lang="de-DE"/>
            </a:defPPr>
            <a:lvl1pPr>
              <a:spcAft>
                <a:spcPts val="600"/>
              </a:spcAft>
              <a:tabLst>
                <a:tab pos="2420938" algn="l"/>
              </a:tabLst>
              <a:defRPr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defRPr>
            </a:lvl1pPr>
          </a:lstStyle>
          <a:p>
            <a:r>
              <a:rPr lang="en-GB" b="1"/>
              <a:t>Competition</a:t>
            </a:r>
            <a:r>
              <a:rPr lang="en-GB"/>
              <a:t> to promote cycling, help protect the climate and enhance the quality of life in municipalities</a:t>
            </a:r>
          </a:p>
        </p:txBody>
      </p:sp>
      <p:sp>
        <p:nvSpPr>
          <p:cNvPr id="6" name="Rechteck 5"/>
          <p:cNvSpPr/>
          <p:nvPr/>
        </p:nvSpPr>
        <p:spPr>
          <a:xfrm>
            <a:off x="362472" y="2571750"/>
            <a:ext cx="8136904"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What is CITY CYCLING?</a:t>
            </a:r>
          </a:p>
        </p:txBody>
      </p:sp>
      <p:sp>
        <p:nvSpPr>
          <p:cNvPr id="7" name="Rectangle 8"/>
          <p:cNvSpPr>
            <a:spLocks noChangeArrowheads="1"/>
          </p:cNvSpPr>
          <p:nvPr/>
        </p:nvSpPr>
        <p:spPr bwMode="auto">
          <a:xfrm>
            <a:off x="0" y="2360915"/>
            <a:ext cx="9144001" cy="2782585"/>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4400" b="1">
                <a:solidFill>
                  <a:schemeClr val="bg1"/>
                </a:solidFill>
                <a:latin typeface="Arial" panose="020B0604020202020204" pitchFamily="34" charset="0"/>
                <a:ea typeface="Roboto" panose="02000000000000000000" pitchFamily="2" charset="0"/>
                <a:cs typeface="Arial" panose="020B0604020202020204" pitchFamily="34" charset="0"/>
              </a:rPr>
              <a:t/>
            </a:r>
            <a:br>
              <a:rPr lang="en-GB" sz="44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4400" b="1">
                <a:solidFill>
                  <a:schemeClr val="bg1"/>
                </a:solidFill>
                <a:latin typeface="Arial" panose="020B0604020202020204" pitchFamily="34" charset="0"/>
                <a:ea typeface="Roboto" panose="02000000000000000000" pitchFamily="2" charset="0"/>
                <a:cs typeface="Arial" panose="020B0604020202020204" pitchFamily="34" charset="0"/>
              </a:rPr>
              <a:t>More people </a:t>
            </a:r>
          </a:p>
          <a:p>
            <a:pPr algn="ctr">
              <a:lnSpc>
                <a:spcPct val="99000"/>
              </a:lnSpc>
              <a:buClr>
                <a:srgbClr val="31639C"/>
              </a:buClr>
              <a:buFont typeface="Arial Narrow" pitchFamily="34" charset="0"/>
              <a:buNone/>
            </a:pPr>
            <a:r>
              <a:rPr lang="en-GB" sz="4400" b="1">
                <a:solidFill>
                  <a:schemeClr val="bg1"/>
                </a:solidFill>
                <a:latin typeface="Arial" panose="020B0604020202020204" pitchFamily="34" charset="0"/>
                <a:ea typeface="Roboto" panose="02000000000000000000" pitchFamily="2" charset="0"/>
                <a:cs typeface="Arial" panose="020B0604020202020204" pitchFamily="34" charset="0"/>
              </a:rPr>
              <a:t>cycle more!</a:t>
            </a:r>
          </a:p>
        </p:txBody>
      </p:sp>
      <p:pic>
        <p:nvPicPr>
          <p:cNvPr id="9" name="Picture 2"/>
          <p:cNvPicPr preferRelativeResize="0">
            <a:picLocks noChangeAspect="1" noChangeArrowheads="1"/>
          </p:cNvPicPr>
          <p:nvPr/>
        </p:nvPicPr>
        <p:blipFill rotWithShape="1">
          <a:blip r:embed="rId3" cstate="screen">
            <a:extLst>
              <a:ext uri="{28A0092B-C50C-407E-A947-70E740481C1C}">
                <a14:useLocalDpi xmlns:a14="http://schemas.microsoft.com/office/drawing/2010/main" val="0"/>
              </a:ext>
            </a:extLst>
          </a:blip>
          <a:srcRect l="128" t="9173" r="1" b="6006"/>
          <a:stretch/>
        </p:blipFill>
        <p:spPr bwMode="auto">
          <a:xfrm>
            <a:off x="0" y="-20538"/>
            <a:ext cx="9144000" cy="3114859"/>
          </a:xfrm>
          <a:prstGeom prst="rect">
            <a:avLst/>
          </a:prstGeom>
          <a:solidFill>
            <a:schemeClr val="bg1"/>
          </a:solidFill>
          <a:ln>
            <a:noFill/>
          </a:ln>
        </p:spPr>
      </p:pic>
      <p:sp>
        <p:nvSpPr>
          <p:cNvPr id="10" name="Textfeld 9"/>
          <p:cNvSpPr txBox="1"/>
          <p:nvPr/>
        </p:nvSpPr>
        <p:spPr>
          <a:xfrm>
            <a:off x="7164288" y="51470"/>
            <a:ext cx="1979712"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a:t>
            </a:r>
          </a:p>
        </p:txBody>
      </p:sp>
    </p:spTree>
    <p:extLst>
      <p:ext uri="{BB962C8B-B14F-4D97-AF65-F5344CB8AC3E}">
        <p14:creationId xmlns:p14="http://schemas.microsoft.com/office/powerpoint/2010/main" val="4114748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Alliance</a:t>
            </a:r>
          </a:p>
        </p:txBody>
      </p:sp>
      <p:sp>
        <p:nvSpPr>
          <p:cNvPr id="5" name="Textfeld 4"/>
          <p:cNvSpPr txBox="1"/>
          <p:nvPr/>
        </p:nvSpPr>
        <p:spPr>
          <a:xfrm>
            <a:off x="323528" y="1491630"/>
            <a:ext cx="8568952" cy="3200876"/>
          </a:xfrm>
          <a:prstGeom prst="rect">
            <a:avLst/>
          </a:prstGeom>
          <a:noFill/>
        </p:spPr>
        <p:txBody>
          <a:bodyPr wrap="square" rtlCol="0">
            <a:spAutoFit/>
          </a:bodyPr>
          <a:lstStyle/>
          <a:p>
            <a:pPr>
              <a:spcAft>
                <a:spcPts val="18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 municipalities join Climate Alliance, they commit to:</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continuously reducing their greenhouse gas emissions by 30% every 5 years, with the goal of cutting CO</a:t>
            </a:r>
            <a:r>
              <a:rPr lang="en-GB" baseline="-25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emissions by at least 95% by 2050 (compared to 1990)</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halving their per capita emissions by 2030 at the latest</a:t>
            </a:r>
            <a:r>
              <a:rPr lang="en-GB"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(base year: 1990) </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saving energy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using energy efficiently</a:t>
            </a:r>
          </a:p>
          <a:p>
            <a:pPr marL="540000" lvl="1" indent="-270000">
              <a:spcAft>
                <a:spcPts val="600"/>
              </a:spcAft>
              <a:buClr>
                <a:schemeClr val="tx1">
                  <a:lumMod val="75000"/>
                  <a:lumOff val="25000"/>
                </a:schemeClr>
              </a:buClr>
              <a:buFont typeface="Symbol" panose="05050102010706020507" pitchFamily="18" charset="2"/>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opting for renewable energies</a:t>
            </a:r>
          </a:p>
          <a:p>
            <a:pPr marL="285750" lvl="0" indent="-285750">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meeting the long-term goal of 2.5 t of CO</a:t>
            </a:r>
            <a:r>
              <a:rPr lang="en-GB" baseline="-25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emissions per inhabitant and year</a:t>
            </a:r>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620776" y="123476"/>
            <a:ext cx="2199696" cy="117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0947010"/>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7200800" cy="954107"/>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Climate Alliance</a:t>
            </a:r>
          </a:p>
          <a:p>
            <a:pPr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European Secretariat</a:t>
            </a:r>
          </a:p>
        </p:txBody>
      </p:sp>
      <p:sp>
        <p:nvSpPr>
          <p:cNvPr id="7" name="Textfeld 6"/>
          <p:cNvSpPr txBox="1"/>
          <p:nvPr/>
        </p:nvSpPr>
        <p:spPr>
          <a:xfrm>
            <a:off x="323528" y="1491630"/>
            <a:ext cx="8568952" cy="2569934"/>
          </a:xfrm>
          <a:prstGeom prst="rect">
            <a:avLst/>
          </a:prstGeom>
          <a:noFill/>
        </p:spPr>
        <p:txBody>
          <a:bodyPr wrap="square" rtlCol="0">
            <a:spAutoFit/>
          </a:bodyPr>
          <a:lstStyle/>
          <a:p>
            <a:pPr>
              <a:spcAft>
                <a:spcPts val="1800"/>
              </a:spcAft>
            </a:pPr>
            <a:r>
              <a:rPr lang="en-GB"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Climate Alliance activities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exchange of experience and advice for members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development of methodological approaches to municipal climate action</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cooperation with indigenous peoples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representation of municipalities’ interests on the national, European and international levels</a:t>
            </a:r>
          </a:p>
          <a:p>
            <a:pPr marL="270000" indent="-270000">
              <a:spcAft>
                <a:spcPts val="600"/>
              </a:spcAft>
              <a:buClr>
                <a:schemeClr val="tx1">
                  <a:lumMod val="75000"/>
                  <a:lumOff val="25000"/>
                </a:schemeClr>
              </a:buClr>
              <a:buFont typeface="Arial" panose="020B0604020202020204" pitchFamily="34" charset="0"/>
              <a:buChar char="•"/>
            </a:pPr>
            <a:r>
              <a:rPr lang="en-GB"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conception and coordination of campaigns</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6620776" y="123476"/>
            <a:ext cx="2199696" cy="1171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29261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p:cNvSpPr/>
          <p:nvPr/>
        </p:nvSpPr>
        <p:spPr>
          <a:xfrm>
            <a:off x="362472" y="3441070"/>
            <a:ext cx="7920880" cy="1169551"/>
          </a:xfrm>
          <a:prstGeom prst="rect">
            <a:avLst/>
          </a:prstGeom>
        </p:spPr>
        <p:txBody>
          <a:bodyPr wrap="square">
            <a:spAutoFit/>
          </a:bodyPr>
          <a:lstStyle/>
          <a:p>
            <a:pPr>
              <a:spcAft>
                <a:spcPts val="6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Cycle as many kilometres as possible for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business and leisure</a:t>
            </a:r>
          </a:p>
          <a:p>
            <a:pPr>
              <a:spcAft>
                <a:spcPts val="6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Everyone</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can join in</a:t>
            </a:r>
          </a:p>
          <a:p>
            <a:pPr>
              <a:spcAft>
                <a:spcPts val="6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 form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a:t>
            </a:r>
          </a:p>
        </p:txBody>
      </p:sp>
      <p:sp>
        <p:nvSpPr>
          <p:cNvPr id="6" name="Rechteck 5"/>
          <p:cNvSpPr/>
          <p:nvPr/>
        </p:nvSpPr>
        <p:spPr>
          <a:xfrm>
            <a:off x="362472" y="2571750"/>
            <a:ext cx="6081735"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5"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96" r="1"/>
          <a:stretch/>
        </p:blipFill>
        <p:spPr bwMode="auto">
          <a:xfrm>
            <a:off x="0" y="0"/>
            <a:ext cx="9157646" cy="240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47656" y="2165315"/>
            <a:ext cx="3096344"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 / Felix Krammer</a:t>
            </a:r>
          </a:p>
        </p:txBody>
      </p:sp>
    </p:spTree>
    <p:extLst>
      <p:ext uri="{BB962C8B-B14F-4D97-AF65-F5344CB8AC3E}">
        <p14:creationId xmlns:p14="http://schemas.microsoft.com/office/powerpoint/2010/main" val="428241296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8" y="1779662"/>
            <a:ext cx="4968552" cy="2400657"/>
          </a:xfrm>
          <a:prstGeom prst="rect">
            <a:avLst/>
          </a:prstGeom>
        </p:spPr>
        <p:txBody>
          <a:bodyPr wrap="square">
            <a:spAutoFit/>
          </a:bodyPr>
          <a:lstStyle/>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campaign season</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 May to 30 September</a:t>
            </a:r>
          </a:p>
          <a:p>
            <a:pPr>
              <a:spcAft>
                <a:spcPts val="1800"/>
              </a:spcAft>
              <a:tabLst>
                <a:tab pos="2420938" algn="l"/>
              </a:tabLst>
            </a:pP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Local campaign period</a:t>
            </a:r>
            <a:b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consecutive days</a:t>
            </a:r>
          </a:p>
          <a:p>
            <a:pPr>
              <a:spcAft>
                <a:spcPts val="1800"/>
              </a:spcAft>
              <a:tabLst>
                <a:tab pos="2420938" algn="l"/>
              </a:tabLst>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Enter kilometres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online</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or use the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CITY CYCLING app</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to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track</a:t>
            </a: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them</a:t>
            </a:r>
          </a:p>
        </p:txBody>
      </p:sp>
      <p:sp>
        <p:nvSpPr>
          <p:cNvPr id="5" name="Rechteck 4"/>
          <p:cNvSpPr/>
          <p:nvPr/>
        </p:nvSpPr>
        <p:spPr>
          <a:xfrm>
            <a:off x="179512" y="771550"/>
            <a:ext cx="6336704" cy="646331"/>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How does it work?</a:t>
            </a:r>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5809830" y="0"/>
            <a:ext cx="337068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87211" y="4943445"/>
            <a:ext cx="3096344" cy="200055"/>
          </a:xfrm>
          <a:prstGeom prst="rect">
            <a:avLst/>
          </a:prstGeom>
          <a:noFill/>
        </p:spPr>
        <p:txBody>
          <a:bodyPr wrap="square" rtlCol="0">
            <a:spAutoFit/>
          </a:bodyPr>
          <a:lstStyle/>
          <a:p>
            <a:pPr algn="r"/>
            <a:r>
              <a:rPr lang="en-GB" sz="700" i="1">
                <a:solidFill>
                  <a:srgbClr val="F4F9FA"/>
                </a:solidFill>
                <a:latin typeface="Arial" panose="020B0604020202020204" pitchFamily="34" charset="0"/>
                <a:cs typeface="Arial" panose="020B0604020202020204" pitchFamily="34" charset="0"/>
              </a:rPr>
              <a:t>Photo: Climate Alliance</a:t>
            </a:r>
          </a:p>
        </p:txBody>
      </p:sp>
    </p:spTree>
    <p:extLst>
      <p:ext uri="{BB962C8B-B14F-4D97-AF65-F5344CB8AC3E}">
        <p14:creationId xmlns:p14="http://schemas.microsoft.com/office/powerpoint/2010/main" val="105574644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468710" y="261104"/>
            <a:ext cx="4679354" cy="923330"/>
          </a:xfrm>
          <a:prstGeom prst="rect">
            <a:avLst/>
          </a:prstGeom>
        </p:spPr>
        <p:txBody>
          <a:bodyPr wrap="square">
            <a:spAutoFit/>
          </a:bodyPr>
          <a:lstStyle/>
          <a:p>
            <a:pPr fontAlgn="auto">
              <a:lnSpc>
                <a:spcPct val="100000"/>
              </a:lnSpc>
              <a:spcAft>
                <a:spcPts val="0"/>
              </a:spcAft>
              <a:buClrTx/>
              <a:buSzTx/>
              <a:buFontTx/>
            </a:pPr>
            <a:r>
              <a:rPr lang="en-GB"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Target group</a:t>
            </a:r>
          </a:p>
          <a:p>
            <a:pPr marL="87313" fontAlgn="auto">
              <a:lnSpc>
                <a:spcPct val="100000"/>
              </a:lnSpc>
              <a:spcAft>
                <a:spcPts val="0"/>
              </a:spcAft>
              <a:buClrTx/>
              <a:buSzTx/>
              <a:buFontTx/>
            </a:pPr>
            <a:r>
              <a:rPr lang="en-GB" cap="all">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Political decision-makers</a:t>
            </a:r>
          </a:p>
        </p:txBody>
      </p:sp>
      <p:sp>
        <p:nvSpPr>
          <p:cNvPr id="5" name="Rechteck 4"/>
          <p:cNvSpPr/>
          <p:nvPr/>
        </p:nvSpPr>
        <p:spPr>
          <a:xfrm>
            <a:off x="324694" y="1779662"/>
            <a:ext cx="4607346" cy="3170099"/>
          </a:xfrm>
          <a:prstGeom prst="rect">
            <a:avLst/>
          </a:prstGeom>
        </p:spPr>
        <p:txBody>
          <a:bodyPr wrap="square">
            <a:spAutoFit/>
          </a:bodyPr>
          <a:lstStyle/>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Take the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cyclist’s perspective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Demonstrate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proximity to citizens</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Set a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good example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Citizens exert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political “pressure”</a:t>
            </a:r>
          </a:p>
          <a:p>
            <a:pPr>
              <a:spcAft>
                <a:spcPts val="1800"/>
              </a:spcAft>
              <a:buClr>
                <a:schemeClr val="bg1">
                  <a:lumMod val="50000"/>
                </a:schemeClr>
              </a:buClr>
            </a:pPr>
            <a:r>
              <a:rPr lang="en-GB"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Perceive cyclists as </a:t>
            </a:r>
            <a:r>
              <a:rPr lang="en-GB" sz="2000" b="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voters</a:t>
            </a:r>
          </a:p>
        </p:txBody>
      </p:sp>
      <p:sp>
        <p:nvSpPr>
          <p:cNvPr id="9" name="Rectangle 8"/>
          <p:cNvSpPr>
            <a:spLocks noChangeArrowheads="1"/>
          </p:cNvSpPr>
          <p:nvPr/>
        </p:nvSpPr>
        <p:spPr bwMode="auto">
          <a:xfrm>
            <a:off x="-1" y="1635646"/>
            <a:ext cx="5483715" cy="3507854"/>
          </a:xfrm>
          <a:prstGeom prst="rect">
            <a:avLst/>
          </a:prstGeom>
          <a:solidFill>
            <a:srgbClr val="92C71F"/>
          </a:solidFill>
          <a:ln>
            <a:noFill/>
          </a:ln>
          <a:effectLst/>
        </p:spPr>
        <p:txBody>
          <a:bodyPr lIns="0" tIns="0" rIns="0" bIns="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Long-term </a:t>
            </a:r>
            <a:br>
              <a:rPr lang="en-GB" sz="32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improvement of the </a:t>
            </a:r>
            <a:br>
              <a:rPr lang="en-GB" sz="3200" b="1">
                <a:solidFill>
                  <a:schemeClr val="bg1"/>
                </a:solidFill>
                <a:latin typeface="Arial" panose="020B0604020202020204" pitchFamily="34" charset="0"/>
                <a:ea typeface="Roboto" panose="02000000000000000000" pitchFamily="2" charset="0"/>
                <a:cs typeface="Arial" panose="020B0604020202020204" pitchFamily="34" charset="0"/>
              </a:rPr>
            </a:br>
            <a:r>
              <a:rPr lang="en-GB" sz="3200" b="1">
                <a:solidFill>
                  <a:schemeClr val="bg1"/>
                </a:solidFill>
                <a:latin typeface="Arial" panose="020B0604020202020204" pitchFamily="34" charset="0"/>
                <a:ea typeface="Roboto" panose="02000000000000000000" pitchFamily="2" charset="0"/>
                <a:cs typeface="Arial" panose="020B0604020202020204" pitchFamily="34" charset="0"/>
              </a:rPr>
              <a:t>cycling infrastructure!</a:t>
            </a:r>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 b="682"/>
          <a:stretch/>
        </p:blipFill>
        <p:spPr bwMode="auto">
          <a:xfrm>
            <a:off x="5483715" y="1"/>
            <a:ext cx="3696797"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6088855" y="4952674"/>
            <a:ext cx="3096344" cy="200055"/>
          </a:xfrm>
          <a:prstGeom prst="rect">
            <a:avLst/>
          </a:prstGeom>
          <a:noFill/>
        </p:spPr>
        <p:txBody>
          <a:bodyPr wrap="square" rtlCol="0">
            <a:spAutoFit/>
          </a:bodyPr>
          <a:lstStyle/>
          <a:p>
            <a:pPr algn="r"/>
            <a:r>
              <a:rPr lang="en-GB" sz="700" i="1">
                <a:solidFill>
                  <a:schemeClr val="bg1"/>
                </a:solidFill>
                <a:latin typeface="Arial" panose="020B0604020202020204" pitchFamily="34" charset="0"/>
                <a:cs typeface="Arial" panose="020B0604020202020204" pitchFamily="34" charset="0"/>
              </a:rPr>
              <a:t>Photo: Climate Alliance / Felix Krammer</a:t>
            </a:r>
          </a:p>
        </p:txBody>
      </p:sp>
    </p:spTree>
    <p:extLst>
      <p:ext uri="{BB962C8B-B14F-4D97-AF65-F5344CB8AC3E}">
        <p14:creationId xmlns:p14="http://schemas.microsoft.com/office/powerpoint/2010/main" val="241167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5120</Words>
  <Application>Microsoft Office PowerPoint</Application>
  <PresentationFormat>Bildschirmpräsentation (16:9)</PresentationFormat>
  <Paragraphs>716</Paragraphs>
  <Slides>61</Slides>
  <Notes>61</Notes>
  <HiddenSlides>1</HiddenSlides>
  <MMClips>0</MMClips>
  <ScaleCrop>false</ScaleCrop>
  <HeadingPairs>
    <vt:vector size="4" baseType="variant">
      <vt:variant>
        <vt:lpstr>Design</vt:lpstr>
      </vt:variant>
      <vt:variant>
        <vt:i4>1</vt:i4>
      </vt:variant>
      <vt:variant>
        <vt:lpstr>Folientitel</vt:lpstr>
      </vt:variant>
      <vt:variant>
        <vt:i4>61</vt:i4>
      </vt:variant>
    </vt:vector>
  </HeadingPairs>
  <TitlesOfParts>
    <vt:vector size="62"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amuno</dc:creator>
  <cp:lastModifiedBy>Madoka Omi</cp:lastModifiedBy>
  <cp:revision>961</cp:revision>
  <dcterms:created xsi:type="dcterms:W3CDTF">2018-05-11T09:58:34Z</dcterms:created>
  <dcterms:modified xsi:type="dcterms:W3CDTF">2024-07-03T11:12:28Z</dcterms:modified>
</cp:coreProperties>
</file>